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5"/>
  </p:notesMasterIdLst>
  <p:sldIdLst>
    <p:sldId id="256" r:id="rId2"/>
    <p:sldId id="257" r:id="rId3"/>
    <p:sldId id="288" r:id="rId4"/>
    <p:sldId id="258" r:id="rId5"/>
    <p:sldId id="289" r:id="rId6"/>
    <p:sldId id="259" r:id="rId7"/>
    <p:sldId id="260" r:id="rId8"/>
    <p:sldId id="261" r:id="rId9"/>
    <p:sldId id="263" r:id="rId10"/>
    <p:sldId id="265" r:id="rId11"/>
    <p:sldId id="267" r:id="rId12"/>
    <p:sldId id="287" r:id="rId13"/>
    <p:sldId id="269" r:id="rId14"/>
    <p:sldId id="271" r:id="rId15"/>
    <p:sldId id="272" r:id="rId16"/>
    <p:sldId id="274" r:id="rId17"/>
    <p:sldId id="285" r:id="rId18"/>
    <p:sldId id="276" r:id="rId19"/>
    <p:sldId id="278" r:id="rId20"/>
    <p:sldId id="279" r:id="rId21"/>
    <p:sldId id="280" r:id="rId22"/>
    <p:sldId id="281" r:id="rId23"/>
    <p:sldId id="283" r:id="rId2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931" autoAdjust="0"/>
    <p:restoredTop sz="94660"/>
  </p:normalViewPr>
  <p:slideViewPr>
    <p:cSldViewPr>
      <p:cViewPr varScale="1">
        <p:scale>
          <a:sx n="66" d="100"/>
          <a:sy n="66" d="100"/>
        </p:scale>
        <p:origin x="-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62AA03-EF84-4B02-8BDD-20F31409159A}" type="datetimeFigureOut">
              <a:rPr lang="es-ES" smtClean="0"/>
              <a:pPr/>
              <a:t>10/05/2009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0229CD-D2D5-42F0-8327-55257E17F3F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0229CD-D2D5-42F0-8327-55257E17F3FF}" type="slidenum">
              <a:rPr lang="es-ES" smtClean="0"/>
              <a:pPr/>
              <a:t>1</a:t>
            </a:fld>
            <a:endParaRPr lang="es-E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0229CD-D2D5-42F0-8327-55257E17F3FF}" type="slidenum">
              <a:rPr lang="es-ES" smtClean="0"/>
              <a:pPr/>
              <a:t>6</a:t>
            </a:fld>
            <a:endParaRPr lang="es-E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6AADC-481D-444B-BE09-E9C3011964A7}" type="datetimeFigureOut">
              <a:rPr lang="es-ES" smtClean="0"/>
              <a:pPr/>
              <a:t>10/05/2009</a:t>
            </a:fld>
            <a:endParaRPr lang="es-ES" dirty="0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E29B4-1F51-453D-91C3-5323A9207CE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6AADC-481D-444B-BE09-E9C3011964A7}" type="datetimeFigureOut">
              <a:rPr lang="es-ES" smtClean="0"/>
              <a:pPr/>
              <a:t>10/05/2009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E29B4-1F51-453D-91C3-5323A9207CE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6AADC-481D-444B-BE09-E9C3011964A7}" type="datetimeFigureOut">
              <a:rPr lang="es-ES" smtClean="0"/>
              <a:pPr/>
              <a:t>10/05/2009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E29B4-1F51-453D-91C3-5323A9207CE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6AADC-481D-444B-BE09-E9C3011964A7}" type="datetimeFigureOut">
              <a:rPr lang="es-ES" smtClean="0"/>
              <a:pPr/>
              <a:t>10/05/2009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E29B4-1F51-453D-91C3-5323A9207CE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6AADC-481D-444B-BE09-E9C3011964A7}" type="datetimeFigureOut">
              <a:rPr lang="es-ES" smtClean="0"/>
              <a:pPr/>
              <a:t>10/05/2009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E29B4-1F51-453D-91C3-5323A9207CE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6AADC-481D-444B-BE09-E9C3011964A7}" type="datetimeFigureOut">
              <a:rPr lang="es-ES" smtClean="0"/>
              <a:pPr/>
              <a:t>10/05/2009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E29B4-1F51-453D-91C3-5323A9207CE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6AADC-481D-444B-BE09-E9C3011964A7}" type="datetimeFigureOut">
              <a:rPr lang="es-ES" smtClean="0"/>
              <a:pPr/>
              <a:t>10/05/2009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E29B4-1F51-453D-91C3-5323A9207CE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6AADC-481D-444B-BE09-E9C3011964A7}" type="datetimeFigureOut">
              <a:rPr lang="es-ES" smtClean="0"/>
              <a:pPr/>
              <a:t>10/05/2009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E29B4-1F51-453D-91C3-5323A9207CE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6AADC-481D-444B-BE09-E9C3011964A7}" type="datetimeFigureOut">
              <a:rPr lang="es-ES" smtClean="0"/>
              <a:pPr/>
              <a:t>10/05/2009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E29B4-1F51-453D-91C3-5323A9207CE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6AADC-481D-444B-BE09-E9C3011964A7}" type="datetimeFigureOut">
              <a:rPr lang="es-ES" smtClean="0"/>
              <a:pPr/>
              <a:t>10/05/2009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E29B4-1F51-453D-91C3-5323A9207CE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6AADC-481D-444B-BE09-E9C3011964A7}" type="datetimeFigureOut">
              <a:rPr lang="es-ES" smtClean="0"/>
              <a:pPr/>
              <a:t>10/05/2009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2CE29B4-1F51-453D-91C3-5323A9207CEC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dirty="0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C46AADC-481D-444B-BE09-E9C3011964A7}" type="datetimeFigureOut">
              <a:rPr lang="es-ES" smtClean="0"/>
              <a:pPr/>
              <a:t>10/05/2009</a:t>
            </a:fld>
            <a:endParaRPr lang="es-ES" dirty="0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2CE29B4-1F51-453D-91C3-5323A9207CEC}" type="slidenum">
              <a:rPr lang="es-ES" smtClean="0"/>
              <a:pPr/>
              <a:t>‹Nº›</a:t>
            </a:fld>
            <a:endParaRPr lang="es-ES" dirty="0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SIMULACIÓN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 smtClean="0"/>
          </a:p>
          <a:p>
            <a:r>
              <a:rPr lang="es-ES" dirty="0" smtClean="0"/>
              <a:t>María Leyenda Rodríguez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200" b="1" dirty="0" smtClean="0"/>
              <a:t>IMPLANTACIÓN EN R: </a:t>
            </a:r>
            <a:r>
              <a:rPr lang="es-ES" sz="2200" dirty="0" smtClean="0"/>
              <a:t>CÁLCULO DE E(1-U</a:t>
            </a:r>
            <a:r>
              <a:rPr lang="es-ES" sz="2200" baseline="30000" dirty="0" smtClean="0"/>
              <a:t>2</a:t>
            </a:r>
            <a:r>
              <a:rPr lang="es-ES" sz="2200" dirty="0" smtClean="0"/>
              <a:t>)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50177" name="Rectangle 1"/>
          <p:cNvSpPr>
            <a:spLocks noChangeArrowheads="1"/>
          </p:cNvSpPr>
          <p:nvPr/>
        </p:nvSpPr>
        <p:spPr bwMode="auto">
          <a:xfrm>
            <a:off x="214282" y="1285860"/>
            <a:ext cx="857252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f4&lt;-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function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(x){1-x^2}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" dirty="0"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# Contamos los puntos que quedan por debajo de la función f4</a:t>
            </a:r>
            <a:endParaRPr kumimoji="0" 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length(which(v&lt;=f4(u)))-&gt;c4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p4&lt;-c4/n</a:t>
            </a:r>
            <a:endParaRPr kumimoji="0" 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cat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("la esperanza de 1-U</a:t>
            </a:r>
            <a:r>
              <a:rPr kumimoji="0" lang="es-ES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2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es:",p4)</a:t>
            </a:r>
            <a:endParaRPr kumimoji="0" 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928662" y="3786190"/>
            <a:ext cx="1157689" cy="369332"/>
          </a:xfrm>
          <a:prstGeom prst="rect">
            <a:avLst/>
          </a:prstGeom>
          <a:solidFill>
            <a:schemeClr val="accent1"/>
          </a:solidFill>
        </p:spPr>
        <p:txBody>
          <a:bodyPr wrap="none">
            <a:spAutoFit/>
          </a:bodyPr>
          <a:lstStyle/>
          <a:p>
            <a:r>
              <a:rPr lang="es-ES" dirty="0" smtClean="0"/>
              <a:t>GRÁFICA</a:t>
            </a:r>
            <a:endParaRPr lang="es-E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3606800"/>
            <a:ext cx="5715000" cy="325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000"/>
                                        <p:tgtEl>
                                          <p:spTgt spid="50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7" grpId="0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000" b="1" dirty="0" smtClean="0"/>
              <a:t>IMPLEMENTACIÓN EN R: </a:t>
            </a:r>
            <a:r>
              <a:rPr lang="es-ES" sz="2000" dirty="0" smtClean="0"/>
              <a:t>CÁLCULO DE E(U</a:t>
            </a:r>
            <a:r>
              <a:rPr lang="es-ES" sz="2000" b="1" dirty="0" smtClean="0"/>
              <a:t>√</a:t>
            </a:r>
            <a:r>
              <a:rPr lang="es-ES" sz="2000" dirty="0" smtClean="0"/>
              <a:t>1-U</a:t>
            </a:r>
            <a:r>
              <a:rPr lang="es-ES" sz="2000" baseline="30000" dirty="0" smtClean="0"/>
              <a:t>2</a:t>
            </a:r>
            <a:r>
              <a:rPr lang="es-ES" sz="2000" dirty="0" smtClean="0"/>
              <a:t>)</a:t>
            </a:r>
            <a:br>
              <a:rPr lang="es-ES" sz="2000" dirty="0" smtClean="0"/>
            </a:br>
            <a:endParaRPr lang="es-ES" sz="2000" dirty="0"/>
          </a:p>
        </p:txBody>
      </p:sp>
      <p:sp>
        <p:nvSpPr>
          <p:cNvPr id="52225" name="Rectangle 1"/>
          <p:cNvSpPr>
            <a:spLocks noChangeArrowheads="1"/>
          </p:cNvSpPr>
          <p:nvPr/>
        </p:nvSpPr>
        <p:spPr bwMode="auto">
          <a:xfrm>
            <a:off x="500034" y="1857364"/>
            <a:ext cx="7358114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f5&lt;-function(x){x*</a:t>
            </a:r>
            <a:r>
              <a:rPr kumimoji="0" lang="en-GB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sqrt</a:t>
            </a:r>
            <a:r>
              <a:rPr kumimoji="0" lang="en-GB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(1-x^2)}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# Contamos los puntos que quedan por debajo de la función f5</a:t>
            </a:r>
            <a:endParaRPr kumimoji="0" 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length(which(v&lt;=f5(u)))-&gt;c5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p5&lt;-c5/n</a:t>
            </a:r>
            <a:endParaRPr kumimoji="0" 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cat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("la esperanza de U*[(1-U</a:t>
            </a:r>
            <a:r>
              <a:rPr kumimoji="0" lang="es-ES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2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)^1/2] es:",p5)</a:t>
            </a:r>
            <a:endParaRPr kumimoji="0" 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714348" y="4214818"/>
            <a:ext cx="1157689" cy="369332"/>
          </a:xfrm>
          <a:prstGeom prst="rect">
            <a:avLst/>
          </a:prstGeom>
          <a:solidFill>
            <a:schemeClr val="accent1"/>
          </a:solidFill>
        </p:spPr>
        <p:txBody>
          <a:bodyPr wrap="none">
            <a:spAutoFit/>
          </a:bodyPr>
          <a:lstStyle/>
          <a:p>
            <a:r>
              <a:rPr lang="es-ES" dirty="0" smtClean="0"/>
              <a:t>GRÁFICA</a:t>
            </a:r>
            <a:endParaRPr lang="es-E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3530600"/>
            <a:ext cx="5600700" cy="332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2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5" grpId="0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000" b="1" dirty="0" smtClean="0"/>
              <a:t>IMPLANTACIÓN EN R: </a:t>
            </a:r>
            <a:r>
              <a:rPr lang="es-ES" sz="2000" dirty="0" smtClean="0"/>
              <a:t>CORRELACIÓN ENTRE U Y</a:t>
            </a:r>
            <a:r>
              <a:rPr lang="es-ES" sz="2000" b="1" dirty="0" smtClean="0"/>
              <a:t> √</a:t>
            </a:r>
            <a:r>
              <a:rPr lang="es-ES" sz="2000" dirty="0" smtClean="0"/>
              <a:t>1-U</a:t>
            </a:r>
            <a:r>
              <a:rPr lang="es-ES" sz="2000" baseline="30000" dirty="0" smtClean="0"/>
              <a:t>2</a:t>
            </a:r>
            <a:r>
              <a:rPr lang="es-ES" sz="2000" dirty="0" smtClean="0"/>
              <a:t/>
            </a:r>
            <a:br>
              <a:rPr lang="es-ES" sz="2000" dirty="0" smtClean="0"/>
            </a:br>
            <a:endParaRPr lang="es-ES" sz="2000" dirty="0"/>
          </a:p>
        </p:txBody>
      </p:sp>
      <p:sp>
        <p:nvSpPr>
          <p:cNvPr id="55298" name="Rectangle 2"/>
          <p:cNvSpPr>
            <a:spLocks noChangeArrowheads="1"/>
          </p:cNvSpPr>
          <p:nvPr/>
        </p:nvSpPr>
        <p:spPr bwMode="auto">
          <a:xfrm>
            <a:off x="357158" y="2352628"/>
            <a:ext cx="8358214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14700" algn="l"/>
              </a:tabLst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desv1_2=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sqrt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(p2-p1^2) # desviación típica de U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14700" algn="l"/>
              </a:tabLst>
            </a:pP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14700" algn="l"/>
              </a:tabLst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desv3_4=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sqrt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(p4-p3^2) # desviación típica de (1-U</a:t>
            </a:r>
            <a:r>
              <a:rPr kumimoji="0" lang="es-ES" sz="2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2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)^1/2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14700" algn="l"/>
              </a:tabLst>
            </a:pP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14700" algn="l"/>
              </a:tabLst>
            </a:pP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Cov_a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=p5-p1*p3  # covarianza de U y (1-U</a:t>
            </a:r>
            <a:r>
              <a:rPr kumimoji="0" lang="es-ES" sz="2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2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)^1/2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14700" algn="l"/>
              </a:tabLst>
            </a:pP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14700" algn="l"/>
              </a:tabLst>
            </a:pP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Corr_a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=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Cov_a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/desv1_2*desv3_4</a:t>
            </a: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14700" algn="l"/>
              </a:tabLst>
            </a:pP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Cat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(“</a:t>
            </a:r>
            <a:r>
              <a:rPr lang="es-ES" sz="2000" dirty="0" smtClean="0">
                <a:ea typeface="Times New Roman" pitchFamily="18" charset="0"/>
              </a:rPr>
              <a:t>la correlación 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de U y [(1-U</a:t>
            </a:r>
            <a:r>
              <a:rPr kumimoji="0" lang="es-ES" sz="2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2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)^1/2] es:",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Corr_a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)</a:t>
            </a: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14700" algn="l"/>
              </a:tabLst>
            </a:pP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500034" y="1428736"/>
            <a:ext cx="69294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/>
              <a:t>Teniendo en cuenta los resultados obtenidos:</a:t>
            </a:r>
          </a:p>
        </p:txBody>
      </p:sp>
      <p:sp>
        <p:nvSpPr>
          <p:cNvPr id="4" name="3 Rectángulo"/>
          <p:cNvSpPr/>
          <p:nvPr/>
        </p:nvSpPr>
        <p:spPr>
          <a:xfrm>
            <a:off x="571472" y="1857364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dirty="0">
                <a:latin typeface="+mj-lt"/>
              </a:rPr>
              <a:t>Si n=1000</a:t>
            </a:r>
          </a:p>
          <a:p>
            <a:pPr lvl="0"/>
            <a:r>
              <a:rPr lang="es-ES" dirty="0">
                <a:latin typeface="+mj-lt"/>
              </a:rPr>
              <a:t>E(U) = p1 = 0.506</a:t>
            </a:r>
          </a:p>
          <a:p>
            <a:pPr lvl="0"/>
            <a:r>
              <a:rPr lang="es-ES" dirty="0">
                <a:latin typeface="+mj-lt"/>
              </a:rPr>
              <a:t>E(U</a:t>
            </a:r>
            <a:r>
              <a:rPr lang="es-ES" baseline="30000" dirty="0">
                <a:latin typeface="+mj-lt"/>
              </a:rPr>
              <a:t>2</a:t>
            </a:r>
            <a:r>
              <a:rPr lang="es-ES" dirty="0">
                <a:latin typeface="+mj-lt"/>
              </a:rPr>
              <a:t>) = p2 = 0.32</a:t>
            </a:r>
          </a:p>
          <a:p>
            <a:pPr lvl="0"/>
            <a:r>
              <a:rPr lang="es-ES" dirty="0">
                <a:latin typeface="+mj-lt"/>
              </a:rPr>
              <a:t>E</a:t>
            </a:r>
            <a:r>
              <a:rPr lang="es-ES" b="1" dirty="0">
                <a:latin typeface="+mj-lt"/>
              </a:rPr>
              <a:t>(√</a:t>
            </a:r>
            <a:r>
              <a:rPr lang="es-ES" dirty="0">
                <a:latin typeface="+mj-lt"/>
              </a:rPr>
              <a:t>1-U</a:t>
            </a:r>
            <a:r>
              <a:rPr lang="es-ES" baseline="30000" dirty="0">
                <a:latin typeface="+mj-lt"/>
              </a:rPr>
              <a:t>2</a:t>
            </a:r>
            <a:r>
              <a:rPr lang="es-ES" dirty="0">
                <a:latin typeface="+mj-lt"/>
              </a:rPr>
              <a:t>) = p3 = 0.778</a:t>
            </a:r>
          </a:p>
          <a:p>
            <a:pPr lvl="0"/>
            <a:r>
              <a:rPr lang="es-ES" dirty="0">
                <a:latin typeface="+mj-lt"/>
              </a:rPr>
              <a:t>E(1-U</a:t>
            </a:r>
            <a:r>
              <a:rPr lang="es-ES" baseline="30000" dirty="0">
                <a:latin typeface="+mj-lt"/>
              </a:rPr>
              <a:t>2</a:t>
            </a:r>
            <a:r>
              <a:rPr lang="es-ES" dirty="0">
                <a:latin typeface="+mj-lt"/>
              </a:rPr>
              <a:t>) = p4 = 0.666</a:t>
            </a:r>
          </a:p>
          <a:p>
            <a:pPr lvl="0"/>
            <a:r>
              <a:rPr lang="es-ES" dirty="0">
                <a:latin typeface="+mj-lt"/>
              </a:rPr>
              <a:t>E(U √1-U</a:t>
            </a:r>
            <a:r>
              <a:rPr lang="es-ES" baseline="30000" dirty="0">
                <a:latin typeface="+mj-lt"/>
              </a:rPr>
              <a:t>2</a:t>
            </a:r>
            <a:r>
              <a:rPr lang="es-ES" dirty="0">
                <a:latin typeface="+mj-lt"/>
              </a:rPr>
              <a:t>) = p5 = 0.329</a:t>
            </a:r>
          </a:p>
        </p:txBody>
      </p:sp>
      <p:sp>
        <p:nvSpPr>
          <p:cNvPr id="5" name="4 Rectángulo"/>
          <p:cNvSpPr/>
          <p:nvPr/>
        </p:nvSpPr>
        <p:spPr>
          <a:xfrm>
            <a:off x="4071934" y="1785926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dirty="0">
                <a:latin typeface="+mj-lt"/>
              </a:rPr>
              <a:t>Si n=100000</a:t>
            </a:r>
          </a:p>
          <a:p>
            <a:pPr lvl="0"/>
            <a:r>
              <a:rPr lang="es-ES" dirty="0">
                <a:latin typeface="+mj-lt"/>
              </a:rPr>
              <a:t>E(U) = p1 = 0.49942</a:t>
            </a:r>
          </a:p>
          <a:p>
            <a:pPr lvl="0"/>
            <a:r>
              <a:rPr lang="es-ES" dirty="0">
                <a:latin typeface="+mj-lt"/>
              </a:rPr>
              <a:t>E(U</a:t>
            </a:r>
            <a:r>
              <a:rPr lang="es-ES" baseline="30000" dirty="0">
                <a:latin typeface="+mj-lt"/>
              </a:rPr>
              <a:t>2</a:t>
            </a:r>
            <a:r>
              <a:rPr lang="es-ES" dirty="0">
                <a:latin typeface="+mj-lt"/>
              </a:rPr>
              <a:t>) = p2 = 0.33413</a:t>
            </a:r>
          </a:p>
          <a:p>
            <a:pPr lvl="0"/>
            <a:r>
              <a:rPr lang="es-ES" dirty="0">
                <a:latin typeface="+mj-lt"/>
              </a:rPr>
              <a:t>E</a:t>
            </a:r>
            <a:r>
              <a:rPr lang="es-ES" b="1" dirty="0">
                <a:latin typeface="+mj-lt"/>
              </a:rPr>
              <a:t>(√</a:t>
            </a:r>
            <a:r>
              <a:rPr lang="es-ES" dirty="0">
                <a:latin typeface="+mj-lt"/>
              </a:rPr>
              <a:t>1-U</a:t>
            </a:r>
            <a:r>
              <a:rPr lang="es-ES" baseline="30000" dirty="0">
                <a:latin typeface="+mj-lt"/>
              </a:rPr>
              <a:t>2</a:t>
            </a:r>
            <a:r>
              <a:rPr lang="es-ES" dirty="0">
                <a:latin typeface="+mj-lt"/>
              </a:rPr>
              <a:t>) = p3 = 0.78343</a:t>
            </a:r>
          </a:p>
          <a:p>
            <a:pPr lvl="0"/>
            <a:r>
              <a:rPr lang="es-ES" dirty="0">
                <a:latin typeface="+mj-lt"/>
              </a:rPr>
              <a:t>E(1-U</a:t>
            </a:r>
            <a:r>
              <a:rPr lang="es-ES" baseline="30000" dirty="0">
                <a:latin typeface="+mj-lt"/>
              </a:rPr>
              <a:t>2</a:t>
            </a:r>
            <a:r>
              <a:rPr lang="es-ES" dirty="0">
                <a:latin typeface="+mj-lt"/>
              </a:rPr>
              <a:t>) = p4 = 0.6662</a:t>
            </a:r>
          </a:p>
          <a:p>
            <a:pPr lvl="0"/>
            <a:r>
              <a:rPr lang="es-ES" dirty="0">
                <a:latin typeface="+mj-lt"/>
              </a:rPr>
              <a:t>E(U √1-U</a:t>
            </a:r>
            <a:r>
              <a:rPr lang="es-ES" baseline="30000" dirty="0">
                <a:latin typeface="+mj-lt"/>
              </a:rPr>
              <a:t>2</a:t>
            </a:r>
            <a:r>
              <a:rPr lang="es-ES" dirty="0">
                <a:latin typeface="+mj-lt"/>
              </a:rPr>
              <a:t>) = p5 = 0.33361</a:t>
            </a:r>
          </a:p>
        </p:txBody>
      </p:sp>
      <p:sp>
        <p:nvSpPr>
          <p:cNvPr id="6" name="5 Rectángulo"/>
          <p:cNvSpPr/>
          <p:nvPr/>
        </p:nvSpPr>
        <p:spPr>
          <a:xfrm>
            <a:off x="714348" y="3786190"/>
            <a:ext cx="27306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/>
              <a:t>Calculamos la correlación</a:t>
            </a:r>
          </a:p>
        </p:txBody>
      </p:sp>
      <p:sp>
        <p:nvSpPr>
          <p:cNvPr id="7" name="6 Rectángulo"/>
          <p:cNvSpPr/>
          <p:nvPr/>
        </p:nvSpPr>
        <p:spPr>
          <a:xfrm>
            <a:off x="285720" y="4214818"/>
            <a:ext cx="35004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>
                <a:latin typeface="+mj-lt"/>
              </a:rPr>
              <a:t>Si n=1000</a:t>
            </a:r>
          </a:p>
          <a:p>
            <a:r>
              <a:rPr lang="es-ES" dirty="0">
                <a:latin typeface="+mj-lt"/>
              </a:rPr>
              <a:t>Corr(U,</a:t>
            </a:r>
            <a:r>
              <a:rPr lang="es-ES" b="1" dirty="0">
                <a:latin typeface="+mj-lt"/>
              </a:rPr>
              <a:t> √</a:t>
            </a:r>
            <a:r>
              <a:rPr lang="es-ES" dirty="0" smtClean="0">
                <a:latin typeface="+mj-lt"/>
              </a:rPr>
              <a:t>1-U</a:t>
            </a:r>
            <a:r>
              <a:rPr lang="es-ES" baseline="30000" dirty="0" smtClean="0">
                <a:latin typeface="+mj-lt"/>
              </a:rPr>
              <a:t>2</a:t>
            </a:r>
            <a:r>
              <a:rPr lang="es-ES" dirty="0" smtClean="0">
                <a:latin typeface="+mj-lt"/>
              </a:rPr>
              <a:t>) </a:t>
            </a:r>
            <a:r>
              <a:rPr lang="es-ES" dirty="0">
                <a:latin typeface="+mj-lt"/>
              </a:rPr>
              <a:t>= -0.06300474</a:t>
            </a:r>
          </a:p>
        </p:txBody>
      </p:sp>
      <p:sp>
        <p:nvSpPr>
          <p:cNvPr id="54273" name="Rectangle 1"/>
          <p:cNvSpPr>
            <a:spLocks noChangeArrowheads="1"/>
          </p:cNvSpPr>
          <p:nvPr/>
        </p:nvSpPr>
        <p:spPr bwMode="auto">
          <a:xfrm>
            <a:off x="4500562" y="4071942"/>
            <a:ext cx="421484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14700" algn="l"/>
              </a:tabLst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Si n=100000</a:t>
            </a:r>
            <a:endParaRPr kumimoji="0" 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14700" algn="l"/>
              </a:tabLst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Corr(U,</a:t>
            </a:r>
            <a:r>
              <a:rPr kumimoji="0" lang="es-E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 </a:t>
            </a:r>
            <a:r>
              <a:rPr kumimoji="0" lang="es-E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√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1-U</a:t>
            </a:r>
            <a:r>
              <a:rPr kumimoji="0" lang="es-ES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2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)= -0.04535844</a:t>
            </a:r>
            <a:endParaRPr kumimoji="0" 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14700" algn="l"/>
              </a:tabLst>
            </a:pPr>
            <a:endParaRPr kumimoji="0" 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4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4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5427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800" b="1" dirty="0" smtClean="0"/>
              <a:t>b) Corr(U</a:t>
            </a:r>
            <a:r>
              <a:rPr lang="es-ES" sz="2800" b="1" baseline="30000" dirty="0" smtClean="0"/>
              <a:t>2</a:t>
            </a:r>
            <a:r>
              <a:rPr lang="es-ES" sz="2800" b="1" dirty="0" smtClean="0"/>
              <a:t>,√1-U</a:t>
            </a:r>
            <a:r>
              <a:rPr lang="es-ES" sz="2800" b="1" baseline="30000" dirty="0" smtClean="0"/>
              <a:t>2</a:t>
            </a:r>
            <a:r>
              <a:rPr lang="es-ES" sz="2800" b="1" dirty="0" smtClean="0"/>
              <a:t>).</a:t>
            </a:r>
            <a:r>
              <a:rPr lang="es-ES" sz="2800" dirty="0" smtClean="0"/>
              <a:t/>
            </a:r>
            <a:br>
              <a:rPr lang="es-ES" sz="2800" dirty="0" smtClean="0"/>
            </a:br>
            <a:endParaRPr lang="es-ES" sz="2800" dirty="0"/>
          </a:p>
        </p:txBody>
      </p:sp>
      <p:sp>
        <p:nvSpPr>
          <p:cNvPr id="56321" name="Rectangle 1"/>
          <p:cNvSpPr>
            <a:spLocks noChangeArrowheads="1"/>
          </p:cNvSpPr>
          <p:nvPr/>
        </p:nvSpPr>
        <p:spPr bwMode="auto">
          <a:xfrm>
            <a:off x="571472" y="1928802"/>
            <a:ext cx="8286808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Corr(U</a:t>
            </a:r>
            <a:r>
              <a:rPr kumimoji="0" lang="es-ES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2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,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√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1-U</a:t>
            </a:r>
            <a:r>
              <a:rPr kumimoji="0" lang="es-ES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2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)= E(U</a:t>
            </a:r>
            <a:r>
              <a:rPr kumimoji="0" lang="es-ES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2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*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√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1-U</a:t>
            </a:r>
            <a:r>
              <a:rPr kumimoji="0" lang="es-ES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2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)-E(U</a:t>
            </a:r>
            <a:r>
              <a:rPr kumimoji="0" lang="es-ES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2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)E(</a:t>
            </a:r>
            <a:r>
              <a:rPr kumimoji="0" lang="es-E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√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1-U</a:t>
            </a:r>
            <a:r>
              <a:rPr kumimoji="0" lang="es-ES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2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)/ √ [E(U</a:t>
            </a:r>
            <a:r>
              <a:rPr kumimoji="0" lang="es-ES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4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)-E(U</a:t>
            </a:r>
            <a:r>
              <a:rPr kumimoji="0" lang="es-ES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2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)</a:t>
            </a:r>
            <a:r>
              <a:rPr kumimoji="0" lang="es-ES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2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] [E(1-U</a:t>
            </a:r>
            <a:r>
              <a:rPr kumimoji="0" lang="es-ES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2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)-E(</a:t>
            </a:r>
            <a:r>
              <a:rPr kumimoji="0" lang="es-E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√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1-U</a:t>
            </a:r>
            <a:r>
              <a:rPr kumimoji="0" lang="es-ES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2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)</a:t>
            </a:r>
            <a:r>
              <a:rPr kumimoji="0" lang="es-ES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2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]</a:t>
            </a:r>
            <a:endParaRPr kumimoji="0" 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para ello tendremos que calcular: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E(U</a:t>
            </a:r>
            <a:r>
              <a:rPr kumimoji="0" lang="es-ES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2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E(U</a:t>
            </a:r>
            <a:r>
              <a:rPr kumimoji="0" lang="es-ES" b="1" i="0" u="sng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4</a:t>
            </a:r>
            <a:r>
              <a:rPr kumimoji="0" lang="es-ES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)</a:t>
            </a:r>
            <a:endParaRPr kumimoji="0" 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E</a:t>
            </a:r>
            <a:r>
              <a:rPr kumimoji="0" lang="es-E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(</a:t>
            </a:r>
            <a:r>
              <a:rPr kumimoji="0" lang="es-E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√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1-U</a:t>
            </a:r>
            <a:r>
              <a:rPr kumimoji="0" lang="es-ES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2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E(1-U</a:t>
            </a:r>
            <a:r>
              <a:rPr kumimoji="0" lang="es-ES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2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E(U</a:t>
            </a:r>
            <a:r>
              <a:rPr kumimoji="0" lang="es-ES" b="1" i="0" u="sng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2</a:t>
            </a:r>
            <a:r>
              <a:rPr kumimoji="0" lang="es-ES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es-ES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√</a:t>
            </a:r>
            <a:r>
              <a:rPr kumimoji="0" lang="es-ES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1-U</a:t>
            </a:r>
            <a:r>
              <a:rPr kumimoji="0" lang="es-ES" b="1" i="0" u="sng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2</a:t>
            </a:r>
            <a:r>
              <a:rPr kumimoji="0" lang="es-ES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)</a:t>
            </a:r>
            <a:endParaRPr kumimoji="0" 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714356"/>
            <a:ext cx="8305800" cy="1143000"/>
          </a:xfrm>
        </p:spPr>
        <p:txBody>
          <a:bodyPr>
            <a:normAutofit/>
          </a:bodyPr>
          <a:lstStyle/>
          <a:p>
            <a:r>
              <a:rPr lang="es-ES" sz="2400" b="1" dirty="0" smtClean="0"/>
              <a:t>IMPLANTACIÓN EN R: </a:t>
            </a:r>
            <a:r>
              <a:rPr lang="es-ES" sz="2400" dirty="0" smtClean="0"/>
              <a:t>CÁLCULO DE E(U</a:t>
            </a:r>
            <a:r>
              <a:rPr lang="es-ES" sz="2400" baseline="30000" dirty="0" smtClean="0"/>
              <a:t>4</a:t>
            </a:r>
            <a:r>
              <a:rPr lang="es-ES" sz="2400" dirty="0" smtClean="0"/>
              <a:t>)</a:t>
            </a:r>
            <a:endParaRPr lang="es-ES" sz="2400" dirty="0"/>
          </a:p>
        </p:txBody>
      </p:sp>
      <p:sp>
        <p:nvSpPr>
          <p:cNvPr id="57345" name="Rectangle 1"/>
          <p:cNvSpPr>
            <a:spLocks noChangeArrowheads="1"/>
          </p:cNvSpPr>
          <p:nvPr/>
        </p:nvSpPr>
        <p:spPr bwMode="auto">
          <a:xfrm>
            <a:off x="214282" y="2000240"/>
            <a:ext cx="8358246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f6&lt;-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function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(x){x^4}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# Contamos los puntos que quedan por debajo de la función f6</a:t>
            </a:r>
            <a:endParaRPr kumimoji="0" 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length(which(v&lt;=f6(u)))-&gt;c6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p6&lt;-c6/n</a:t>
            </a:r>
            <a:endParaRPr kumimoji="0" 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cat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("la esperanza de U^4 es:",p6)</a:t>
            </a:r>
            <a:endParaRPr kumimoji="0" 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642910" y="4143380"/>
            <a:ext cx="1157689" cy="369332"/>
          </a:xfrm>
          <a:prstGeom prst="rect">
            <a:avLst/>
          </a:prstGeom>
          <a:solidFill>
            <a:schemeClr val="accent1"/>
          </a:solidFill>
        </p:spPr>
        <p:txBody>
          <a:bodyPr wrap="none">
            <a:spAutoFit/>
          </a:bodyPr>
          <a:lstStyle/>
          <a:p>
            <a:r>
              <a:rPr lang="es-ES" dirty="0" smtClean="0"/>
              <a:t>GRÁFICA</a:t>
            </a:r>
            <a:endParaRPr lang="es-E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3892550"/>
            <a:ext cx="5314950" cy="296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7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5" grpId="0"/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sz="2700" b="1" dirty="0" smtClean="0"/>
              <a:t>IMPLANTACIÓN EN R: </a:t>
            </a:r>
            <a:r>
              <a:rPr lang="es-ES" sz="2700" dirty="0" smtClean="0"/>
              <a:t>CÁLCULO DE E(U</a:t>
            </a:r>
            <a:r>
              <a:rPr lang="es-ES" sz="2700" baseline="30000" dirty="0" smtClean="0"/>
              <a:t>2</a:t>
            </a:r>
            <a:r>
              <a:rPr lang="es-ES" sz="2700" b="1" dirty="0" smtClean="0"/>
              <a:t>√</a:t>
            </a:r>
            <a:r>
              <a:rPr lang="es-ES" sz="2700" dirty="0" smtClean="0"/>
              <a:t>1-U</a:t>
            </a:r>
            <a:r>
              <a:rPr lang="es-ES" sz="2700" baseline="30000" dirty="0" smtClean="0"/>
              <a:t>2</a:t>
            </a:r>
            <a:r>
              <a:rPr lang="es-ES" sz="2700" dirty="0" smtClean="0"/>
              <a:t>)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 </a:t>
            </a:r>
            <a:endParaRPr lang="es-ES" dirty="0"/>
          </a:p>
        </p:txBody>
      </p:sp>
      <p:sp>
        <p:nvSpPr>
          <p:cNvPr id="59393" name="Rectangle 1"/>
          <p:cNvSpPr>
            <a:spLocks noChangeArrowheads="1"/>
          </p:cNvSpPr>
          <p:nvPr/>
        </p:nvSpPr>
        <p:spPr bwMode="auto">
          <a:xfrm>
            <a:off x="285720" y="1500174"/>
            <a:ext cx="8143932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f7&lt;-function(x){x^2*</a:t>
            </a:r>
            <a:r>
              <a:rPr kumimoji="0" lang="en-GB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sqrt</a:t>
            </a:r>
            <a:r>
              <a:rPr kumimoji="0" lang="en-GB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(1-x^2)}</a:t>
            </a:r>
            <a:endParaRPr kumimoji="0" 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# Contamos los puntos que quedan por debajo de la función f5</a:t>
            </a:r>
            <a:endParaRPr kumimoji="0" 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length(which(v&lt;=f7(u)))-&gt;c7</a:t>
            </a:r>
            <a:endParaRPr kumimoji="0" 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" dirty="0">
              <a:ea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p7&lt;-c7/n</a:t>
            </a:r>
            <a:endParaRPr kumimoji="0" 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cat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("la esperanza de U</a:t>
            </a:r>
            <a:r>
              <a:rPr kumimoji="0" lang="es-ES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2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*[(1-U</a:t>
            </a:r>
            <a:r>
              <a:rPr kumimoji="0" lang="es-ES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2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)^1/2] es:",p7)</a:t>
            </a:r>
            <a:endParaRPr kumimoji="0" 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714348" y="3714752"/>
            <a:ext cx="1157689" cy="369332"/>
          </a:xfrm>
          <a:prstGeom prst="rect">
            <a:avLst/>
          </a:prstGeom>
          <a:solidFill>
            <a:schemeClr val="accent1"/>
          </a:solidFill>
        </p:spPr>
        <p:txBody>
          <a:bodyPr wrap="none">
            <a:spAutoFit/>
          </a:bodyPr>
          <a:lstStyle/>
          <a:p>
            <a:r>
              <a:rPr lang="es-ES" dirty="0" smtClean="0"/>
              <a:t>GRÁFICA</a:t>
            </a:r>
            <a:endParaRPr lang="es-E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78" y="3429000"/>
            <a:ext cx="5314950" cy="325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9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3" grpId="0"/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928670"/>
            <a:ext cx="8262966" cy="84698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 </a:t>
            </a:r>
            <a:br>
              <a:rPr lang="es-ES" dirty="0" smtClean="0"/>
            </a:br>
            <a:r>
              <a:rPr lang="es-ES" sz="2200" b="1" dirty="0" smtClean="0"/>
              <a:t>IMPLANTACIÓN EN R: </a:t>
            </a:r>
            <a:r>
              <a:rPr lang="es-ES" sz="2200" dirty="0" smtClean="0"/>
              <a:t>CORRELACIÓN ENTRE U</a:t>
            </a:r>
            <a:r>
              <a:rPr lang="es-ES" sz="2200" baseline="30000" dirty="0" smtClean="0"/>
              <a:t>2</a:t>
            </a:r>
            <a:r>
              <a:rPr lang="es-ES" sz="2200" dirty="0" smtClean="0"/>
              <a:t> Y</a:t>
            </a:r>
            <a:r>
              <a:rPr lang="es-ES" sz="2200" b="1" dirty="0" smtClean="0"/>
              <a:t> √</a:t>
            </a:r>
            <a:r>
              <a:rPr lang="es-ES" sz="2200" dirty="0" smtClean="0"/>
              <a:t>1-U</a:t>
            </a:r>
            <a:r>
              <a:rPr lang="es-ES" sz="2200" baseline="30000" dirty="0" smtClean="0"/>
              <a:t>2</a:t>
            </a:r>
            <a:r>
              <a:rPr lang="es-ES" sz="2200" dirty="0" smtClean="0"/>
              <a:t/>
            </a:r>
            <a:br>
              <a:rPr lang="es-ES" sz="2200" dirty="0" smtClean="0"/>
            </a:br>
            <a:endParaRPr lang="es-ES" sz="2200" dirty="0"/>
          </a:p>
        </p:txBody>
      </p:sp>
      <p:sp>
        <p:nvSpPr>
          <p:cNvPr id="62465" name="Rectangle 1"/>
          <p:cNvSpPr>
            <a:spLocks noChangeArrowheads="1"/>
          </p:cNvSpPr>
          <p:nvPr/>
        </p:nvSpPr>
        <p:spPr bwMode="auto">
          <a:xfrm>
            <a:off x="428596" y="1785926"/>
            <a:ext cx="750099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14700" algn="l"/>
              </a:tabLst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desv3_4=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sqrt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(p4-p3^2) # desviación típica de (1-U</a:t>
            </a:r>
            <a:r>
              <a:rPr kumimoji="0" lang="es-ES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2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)^1/2</a:t>
            </a:r>
            <a:endParaRPr kumimoji="0" 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14700" algn="l"/>
              </a:tabLst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desv6_2=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sqrt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(p6-p2^2) # desviación típica de U^2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14700" algn="l"/>
              </a:tabLst>
            </a:pPr>
            <a:endParaRPr kumimoji="0" 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14700" algn="l"/>
              </a:tabLst>
            </a:pP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Cov_b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=p7-p2*p3  # covarianza de U^2 y (1-U</a:t>
            </a:r>
            <a:r>
              <a:rPr kumimoji="0" lang="es-ES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2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)^1/2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14700" algn="l"/>
              </a:tabLst>
            </a:pPr>
            <a:endParaRPr kumimoji="0" 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14700" algn="l"/>
              </a:tabLst>
            </a:pP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Corr_b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=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Cov_b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/desv6_2*desv3_4  # correlación entre U^2 y (1-U</a:t>
            </a:r>
            <a:r>
              <a:rPr kumimoji="0" lang="es-ES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2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)^1/2</a:t>
            </a:r>
            <a:endParaRPr kumimoji="0" 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14700" algn="l"/>
              </a:tabLst>
            </a:pP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cat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("la </a:t>
            </a:r>
            <a:r>
              <a:rPr lang="es-ES" dirty="0" smtClean="0">
                <a:latin typeface="+mj-lt"/>
                <a:ea typeface="Times New Roman" pitchFamily="18" charset="0"/>
              </a:rPr>
              <a:t>correlación 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de U^2 y [(1-U</a:t>
            </a:r>
            <a:r>
              <a:rPr kumimoji="0" lang="es-ES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2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)^1/2] es:",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Corr_b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)</a:t>
            </a:r>
            <a:endParaRPr kumimoji="0" 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14700" algn="l"/>
              </a:tabLst>
            </a:pPr>
            <a:endParaRPr kumimoji="0" 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428596" y="1142984"/>
            <a:ext cx="67151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/>
              <a:t>Teniendo en cuenta los resultados obtenidos:</a:t>
            </a:r>
          </a:p>
        </p:txBody>
      </p:sp>
      <p:sp>
        <p:nvSpPr>
          <p:cNvPr id="4" name="3 Rectángulo"/>
          <p:cNvSpPr/>
          <p:nvPr/>
        </p:nvSpPr>
        <p:spPr>
          <a:xfrm>
            <a:off x="642910" y="1643050"/>
            <a:ext cx="278608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>
                <a:latin typeface="+mj-lt"/>
              </a:rPr>
              <a:t>Si </a:t>
            </a:r>
            <a:r>
              <a:rPr lang="es-ES" dirty="0" smtClean="0">
                <a:latin typeface="+mj-lt"/>
              </a:rPr>
              <a:t>n=1000</a:t>
            </a:r>
          </a:p>
          <a:p>
            <a:endParaRPr lang="es-ES" dirty="0">
              <a:latin typeface="+mj-lt"/>
            </a:endParaRPr>
          </a:p>
          <a:p>
            <a:pPr lvl="0"/>
            <a:r>
              <a:rPr lang="es-ES" dirty="0" smtClean="0">
                <a:latin typeface="+mj-lt"/>
              </a:rPr>
              <a:t>E(U</a:t>
            </a:r>
            <a:r>
              <a:rPr lang="es-ES" baseline="30000" dirty="0" smtClean="0">
                <a:latin typeface="+mj-lt"/>
              </a:rPr>
              <a:t>2</a:t>
            </a:r>
            <a:r>
              <a:rPr lang="es-ES" dirty="0">
                <a:latin typeface="+mj-lt"/>
              </a:rPr>
              <a:t>) = p2 = 0.32</a:t>
            </a:r>
          </a:p>
          <a:p>
            <a:pPr lvl="0"/>
            <a:r>
              <a:rPr lang="es-ES" dirty="0">
                <a:latin typeface="+mj-lt"/>
              </a:rPr>
              <a:t>E(U</a:t>
            </a:r>
            <a:r>
              <a:rPr lang="es-ES" baseline="30000" dirty="0">
                <a:latin typeface="+mj-lt"/>
              </a:rPr>
              <a:t>4</a:t>
            </a:r>
            <a:r>
              <a:rPr lang="es-ES" dirty="0">
                <a:latin typeface="+mj-lt"/>
              </a:rPr>
              <a:t>)=p6= 0.184 </a:t>
            </a:r>
          </a:p>
          <a:p>
            <a:pPr lvl="0"/>
            <a:r>
              <a:rPr lang="es-ES" dirty="0">
                <a:latin typeface="+mj-lt"/>
              </a:rPr>
              <a:t>E</a:t>
            </a:r>
            <a:r>
              <a:rPr lang="es-ES" b="1" dirty="0">
                <a:latin typeface="+mj-lt"/>
              </a:rPr>
              <a:t>(√</a:t>
            </a:r>
            <a:r>
              <a:rPr lang="es-ES" dirty="0">
                <a:latin typeface="+mj-lt"/>
              </a:rPr>
              <a:t>1-U</a:t>
            </a:r>
            <a:r>
              <a:rPr lang="es-ES" baseline="30000" dirty="0">
                <a:latin typeface="+mj-lt"/>
              </a:rPr>
              <a:t>2</a:t>
            </a:r>
            <a:r>
              <a:rPr lang="es-ES" dirty="0">
                <a:latin typeface="+mj-lt"/>
              </a:rPr>
              <a:t>) = p3 = 0.778</a:t>
            </a:r>
          </a:p>
          <a:p>
            <a:pPr lvl="0"/>
            <a:r>
              <a:rPr lang="es-ES" dirty="0">
                <a:latin typeface="+mj-lt"/>
              </a:rPr>
              <a:t>E(1-U</a:t>
            </a:r>
            <a:r>
              <a:rPr lang="es-ES" baseline="30000" dirty="0">
                <a:latin typeface="+mj-lt"/>
              </a:rPr>
              <a:t>2</a:t>
            </a:r>
            <a:r>
              <a:rPr lang="es-ES" dirty="0">
                <a:latin typeface="+mj-lt"/>
              </a:rPr>
              <a:t>) = p4 = 0.666</a:t>
            </a:r>
          </a:p>
          <a:p>
            <a:pPr lvl="0"/>
            <a:r>
              <a:rPr lang="es-ES" dirty="0">
                <a:latin typeface="+mj-lt"/>
              </a:rPr>
              <a:t>E(U</a:t>
            </a:r>
            <a:r>
              <a:rPr lang="es-ES" baseline="30000" dirty="0">
                <a:latin typeface="+mj-lt"/>
              </a:rPr>
              <a:t>2</a:t>
            </a:r>
            <a:r>
              <a:rPr lang="es-ES" dirty="0">
                <a:latin typeface="+mj-lt"/>
              </a:rPr>
              <a:t> </a:t>
            </a:r>
            <a:r>
              <a:rPr lang="es-ES" dirty="0" smtClean="0">
                <a:latin typeface="+mj-lt"/>
              </a:rPr>
              <a:t>√</a:t>
            </a:r>
            <a:r>
              <a:rPr lang="es-ES" dirty="0">
                <a:latin typeface="+mj-lt"/>
              </a:rPr>
              <a:t>1-U</a:t>
            </a:r>
            <a:r>
              <a:rPr lang="es-ES" baseline="30000" dirty="0">
                <a:latin typeface="+mj-lt"/>
              </a:rPr>
              <a:t>2</a:t>
            </a:r>
            <a:r>
              <a:rPr lang="es-ES" dirty="0">
                <a:latin typeface="+mj-lt"/>
              </a:rPr>
              <a:t>) = p7 = 0.183</a:t>
            </a:r>
          </a:p>
        </p:txBody>
      </p:sp>
      <p:sp>
        <p:nvSpPr>
          <p:cNvPr id="61441" name="Rectangle 1"/>
          <p:cNvSpPr>
            <a:spLocks noChangeArrowheads="1"/>
          </p:cNvSpPr>
          <p:nvPr/>
        </p:nvSpPr>
        <p:spPr bwMode="auto">
          <a:xfrm>
            <a:off x="4429124" y="1643050"/>
            <a:ext cx="3643306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04900" algn="l"/>
              </a:tabLst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Si n=100000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04900" algn="l"/>
              </a:tabLst>
            </a:pPr>
            <a:endParaRPr kumimoji="0" 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104900" algn="l"/>
              </a:tabLst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E(U</a:t>
            </a:r>
            <a:r>
              <a:rPr kumimoji="0" lang="es-ES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2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) = p2 = 0.33413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104900" algn="l"/>
              </a:tabLst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E(U</a:t>
            </a:r>
            <a:r>
              <a:rPr kumimoji="0" lang="es-ES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4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)=p6= 0.20109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104900" algn="l"/>
              </a:tabLst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E</a:t>
            </a:r>
            <a:r>
              <a:rPr kumimoji="0" lang="es-E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(</a:t>
            </a:r>
            <a:r>
              <a:rPr kumimoji="0" lang="es-E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√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1-U</a:t>
            </a:r>
            <a:r>
              <a:rPr kumimoji="0" lang="es-ES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2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) = p3 = 0.78343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104900" algn="l"/>
              </a:tabLst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E(1-U</a:t>
            </a:r>
            <a:r>
              <a:rPr kumimoji="0" lang="es-ES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2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) = p4 = 0.6662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104900" algn="l"/>
              </a:tabLst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E(U</a:t>
            </a:r>
            <a:r>
              <a:rPr kumimoji="0" lang="es-ES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2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 *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√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1-U</a:t>
            </a:r>
            <a:r>
              <a:rPr kumimoji="0" lang="es-ES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2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) = p7 = 0.19797</a:t>
            </a:r>
            <a:endParaRPr kumimoji="0" 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04900" algn="l"/>
              </a:tabLst>
            </a:pPr>
            <a:endParaRPr kumimoji="0" 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571472" y="3786190"/>
            <a:ext cx="27306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/>
              <a:t>Calculamos la correlación</a:t>
            </a:r>
          </a:p>
        </p:txBody>
      </p:sp>
      <p:sp>
        <p:nvSpPr>
          <p:cNvPr id="7" name="6 Rectángulo"/>
          <p:cNvSpPr/>
          <p:nvPr/>
        </p:nvSpPr>
        <p:spPr>
          <a:xfrm>
            <a:off x="785786" y="4214818"/>
            <a:ext cx="39290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>
                <a:latin typeface="+mj-lt"/>
              </a:rPr>
              <a:t>Si n=1000</a:t>
            </a:r>
          </a:p>
          <a:p>
            <a:r>
              <a:rPr lang="es-ES" dirty="0">
                <a:latin typeface="+mj-lt"/>
              </a:rPr>
              <a:t>Corr(U</a:t>
            </a:r>
            <a:r>
              <a:rPr lang="es-ES" baseline="30000" dirty="0">
                <a:latin typeface="+mj-lt"/>
              </a:rPr>
              <a:t>2</a:t>
            </a:r>
            <a:r>
              <a:rPr lang="es-ES" dirty="0">
                <a:latin typeface="+mj-lt"/>
              </a:rPr>
              <a:t>,√1-U</a:t>
            </a:r>
            <a:r>
              <a:rPr lang="es-ES" baseline="30000" dirty="0">
                <a:latin typeface="+mj-lt"/>
              </a:rPr>
              <a:t>2</a:t>
            </a:r>
            <a:r>
              <a:rPr lang="es-ES" dirty="0" smtClean="0">
                <a:latin typeface="+mj-lt"/>
              </a:rPr>
              <a:t>)=  </a:t>
            </a:r>
            <a:r>
              <a:rPr lang="es-ES" dirty="0">
                <a:latin typeface="+mj-lt"/>
              </a:rPr>
              <a:t>-0.05689671</a:t>
            </a:r>
          </a:p>
        </p:txBody>
      </p:sp>
      <p:sp>
        <p:nvSpPr>
          <p:cNvPr id="61442" name="Rectangle 2"/>
          <p:cNvSpPr>
            <a:spLocks noChangeArrowheads="1"/>
          </p:cNvSpPr>
          <p:nvPr/>
        </p:nvSpPr>
        <p:spPr bwMode="auto">
          <a:xfrm>
            <a:off x="5143504" y="4214818"/>
            <a:ext cx="2643174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14700" algn="l"/>
              </a:tabLst>
            </a:pP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Si n=100000</a:t>
            </a:r>
            <a:endParaRPr kumimoji="0" lang="es-E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14700" algn="l"/>
              </a:tabLst>
            </a:pP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Corr(U</a:t>
            </a:r>
            <a:r>
              <a:rPr kumimoji="0" lang="es-ES" sz="16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2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,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√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1-U</a:t>
            </a:r>
            <a:r>
              <a:rPr kumimoji="0" lang="es-ES" sz="16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2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)= -0.04884734</a:t>
            </a:r>
            <a:endParaRPr kumimoji="0" lang="es-E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14700" algn="l"/>
              </a:tabLst>
            </a:pP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61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61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1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1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1441" grpId="0"/>
      <p:bldP spid="6" grpId="0"/>
      <p:bldP spid="7" grpId="0"/>
      <p:bldP spid="6144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000" dirty="0" smtClean="0"/>
              <a:t>Otra forma de resolver el problema a)</a:t>
            </a:r>
            <a:endParaRPr lang="es-ES" sz="4000" dirty="0"/>
          </a:p>
        </p:txBody>
      </p:sp>
      <p:sp>
        <p:nvSpPr>
          <p:cNvPr id="63489" name="Rectangle 1"/>
          <p:cNvSpPr>
            <a:spLocks noChangeArrowheads="1"/>
          </p:cNvSpPr>
          <p:nvPr/>
        </p:nvSpPr>
        <p:spPr bwMode="auto">
          <a:xfrm>
            <a:off x="571472" y="1857364"/>
            <a:ext cx="7358114" cy="4555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14700" algn="l"/>
              </a:tabLst>
            </a:pPr>
            <a:r>
              <a:rPr kumimoji="0" lang="es-E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IMPLANTACIÓN EN R: 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CORRELACIÓN ENTRE U Y</a:t>
            </a:r>
            <a:r>
              <a:rPr kumimoji="0" lang="es-E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 </a:t>
            </a:r>
            <a:r>
              <a:rPr kumimoji="0" lang="es-E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√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1-U</a:t>
            </a:r>
            <a:r>
              <a:rPr kumimoji="0" lang="es-ES" sz="2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2</a:t>
            </a: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14700" algn="l"/>
              </a:tabLst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n&lt;-10000</a:t>
            </a:r>
            <a:endParaRPr kumimoji="0" 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14700" algn="l"/>
              </a:tabLst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u&lt;-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runif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(n)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14700" algn="l"/>
              </a:tabLst>
            </a:pPr>
            <a:endParaRPr kumimoji="0" 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14700" algn="l"/>
              </a:tabLst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v&lt;-u^2</a:t>
            </a:r>
            <a:endParaRPr kumimoji="0" 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14700" algn="l"/>
              </a:tabLst>
            </a:pP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desU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&lt;-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sd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(u) #desviación</a:t>
            </a:r>
            <a:r>
              <a:rPr kumimoji="0" lang="es-ES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típica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de una muestra de tamaño n=10000</a:t>
            </a:r>
            <a:endParaRPr kumimoji="0" 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14700" algn="l"/>
              </a:tabLst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#de uniformes(0,1)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14700" algn="l"/>
              </a:tabLst>
            </a:pPr>
            <a:endParaRPr kumimoji="0" 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14700" algn="l"/>
              </a:tabLst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z&lt;-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sqrt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(1-v)</a:t>
            </a:r>
            <a:endParaRPr kumimoji="0" 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14700" algn="l"/>
              </a:tabLst>
            </a:pP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desv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&lt;-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sd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(z) #</a:t>
            </a:r>
            <a:r>
              <a:rPr lang="es-ES" dirty="0" smtClean="0">
                <a:ea typeface="Times New Roman" pitchFamily="18" charset="0"/>
              </a:rPr>
              <a:t>desviación típica 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de (1-U^2)^1/2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14700" algn="l"/>
              </a:tabLst>
            </a:pPr>
            <a:endParaRPr kumimoji="0" 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14700" algn="l"/>
              </a:tabLst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covarianza1&lt;-mean(u*z)-mean(u)*mean(z) #covarianza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muestral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de U y (1-U^2)^1/2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14700" algn="l"/>
              </a:tabLst>
            </a:pPr>
            <a:endParaRPr kumimoji="0" 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14700" algn="l"/>
              </a:tabLst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corr1&lt;-covarianza1/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desU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*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desv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#correlación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muestral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de U y (1-U^2)^1/2</a:t>
            </a:r>
            <a:endParaRPr kumimoji="0" 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14700" algn="l"/>
              </a:tabLst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corr1</a:t>
            </a:r>
            <a:endParaRPr kumimoji="0" 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8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Simulación: Ejercicio 5</a:t>
            </a:r>
            <a:endParaRPr lang="es-ES" dirty="0"/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b="1" i="1" dirty="0" smtClean="0"/>
              <a:t>Sea U una variable con distribución uniforme en el intervalo (0,1). Usar la simulación para calcular aproximadamente lo siguiente:</a:t>
            </a:r>
            <a:endParaRPr lang="es-ES" dirty="0" smtClean="0"/>
          </a:p>
          <a:p>
            <a:pPr>
              <a:buNone/>
            </a:pPr>
            <a:r>
              <a:rPr lang="es-ES" b="1" i="1" dirty="0" smtClean="0"/>
              <a:t> </a:t>
            </a:r>
            <a:endParaRPr lang="es-ES" dirty="0" smtClean="0"/>
          </a:p>
          <a:p>
            <a:r>
              <a:rPr lang="es-ES" b="1" i="1" dirty="0" smtClean="0"/>
              <a:t>a) Corr</a:t>
            </a:r>
            <a:r>
              <a:rPr lang="es-ES" b="1" dirty="0" smtClean="0"/>
              <a:t> (U,√1-U</a:t>
            </a:r>
            <a:r>
              <a:rPr lang="es-ES" b="1" baseline="30000" dirty="0" smtClean="0"/>
              <a:t>2</a:t>
            </a:r>
            <a:r>
              <a:rPr lang="es-ES" b="1" dirty="0" smtClean="0"/>
              <a:t>)</a:t>
            </a:r>
            <a:endParaRPr lang="es-ES" dirty="0" smtClean="0"/>
          </a:p>
          <a:p>
            <a:endParaRPr lang="es-ES" dirty="0" smtClean="0"/>
          </a:p>
          <a:p>
            <a:r>
              <a:rPr lang="es-ES" b="1" dirty="0" smtClean="0"/>
              <a:t>b) Corr(U</a:t>
            </a:r>
            <a:r>
              <a:rPr lang="es-ES" b="1" baseline="30000" dirty="0" smtClean="0"/>
              <a:t>2</a:t>
            </a:r>
            <a:r>
              <a:rPr lang="es-ES" b="1" dirty="0" smtClean="0"/>
              <a:t>,√1-U</a:t>
            </a:r>
            <a:r>
              <a:rPr lang="es-ES" b="1" baseline="30000" dirty="0" smtClean="0"/>
              <a:t>2</a:t>
            </a:r>
            <a:r>
              <a:rPr lang="es-ES" b="1" dirty="0" smtClean="0"/>
              <a:t>).</a:t>
            </a:r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Comparamos las dos soluciones</a:t>
            </a:r>
            <a:endParaRPr lang="es-ES" dirty="0"/>
          </a:p>
        </p:txBody>
      </p:sp>
      <p:sp>
        <p:nvSpPr>
          <p:cNvPr id="3" name="2 Rectángulo"/>
          <p:cNvSpPr/>
          <p:nvPr/>
        </p:nvSpPr>
        <p:spPr>
          <a:xfrm>
            <a:off x="285720" y="2285993"/>
            <a:ext cx="88582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/>
              <a:t>Corr(U,</a:t>
            </a:r>
            <a:r>
              <a:rPr lang="es-ES" b="1" dirty="0"/>
              <a:t> √</a:t>
            </a:r>
            <a:r>
              <a:rPr lang="es-ES" dirty="0"/>
              <a:t>1-U</a:t>
            </a:r>
            <a:r>
              <a:rPr lang="es-ES" baseline="30000" dirty="0"/>
              <a:t>2</a:t>
            </a:r>
            <a:r>
              <a:rPr lang="es-ES" dirty="0"/>
              <a:t>)= E(U *√1-U</a:t>
            </a:r>
            <a:r>
              <a:rPr lang="es-ES" baseline="30000" dirty="0"/>
              <a:t>2</a:t>
            </a:r>
            <a:r>
              <a:rPr lang="es-ES" dirty="0"/>
              <a:t>)-E(U)E(</a:t>
            </a:r>
            <a:r>
              <a:rPr lang="es-ES" b="1" dirty="0"/>
              <a:t>√</a:t>
            </a:r>
            <a:r>
              <a:rPr lang="es-ES" dirty="0"/>
              <a:t>1-U</a:t>
            </a:r>
            <a:r>
              <a:rPr lang="es-ES" baseline="30000" dirty="0"/>
              <a:t>2</a:t>
            </a:r>
            <a:r>
              <a:rPr lang="es-ES" dirty="0"/>
              <a:t>)/ √ Var(U)Var(</a:t>
            </a:r>
            <a:r>
              <a:rPr lang="es-ES" b="1" dirty="0"/>
              <a:t>√</a:t>
            </a:r>
            <a:r>
              <a:rPr lang="es-ES" dirty="0"/>
              <a:t>1-U</a:t>
            </a:r>
            <a:r>
              <a:rPr lang="es-ES" baseline="30000" dirty="0"/>
              <a:t>2</a:t>
            </a:r>
            <a:r>
              <a:rPr lang="es-ES" dirty="0"/>
              <a:t>)= -0.04615087</a:t>
            </a:r>
          </a:p>
        </p:txBody>
      </p:sp>
      <p:sp>
        <p:nvSpPr>
          <p:cNvPr id="4" name="3 Rectángulo"/>
          <p:cNvSpPr/>
          <p:nvPr/>
        </p:nvSpPr>
        <p:spPr>
          <a:xfrm>
            <a:off x="571472" y="400050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3314700" algn="l"/>
              </a:tabLst>
            </a:pPr>
            <a:r>
              <a:rPr lang="es-ES" dirty="0">
                <a:ea typeface="Times New Roman" pitchFamily="18" charset="0"/>
              </a:rPr>
              <a:t>Si n=100000</a:t>
            </a:r>
            <a:endParaRPr lang="es-ES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3314700" algn="l"/>
              </a:tabLst>
            </a:pPr>
            <a:r>
              <a:rPr lang="es-ES" dirty="0">
                <a:ea typeface="Times New Roman" pitchFamily="18" charset="0"/>
              </a:rPr>
              <a:t>Corr(U,</a:t>
            </a:r>
            <a:r>
              <a:rPr lang="es-ES" b="1" dirty="0">
                <a:ea typeface="Times New Roman" pitchFamily="18" charset="0"/>
              </a:rPr>
              <a:t> </a:t>
            </a:r>
            <a:r>
              <a:rPr lang="es-ES" b="1" dirty="0">
                <a:ea typeface="Times New Roman" pitchFamily="18" charset="0"/>
                <a:cs typeface="Arial" pitchFamily="34" charset="0"/>
              </a:rPr>
              <a:t>√</a:t>
            </a:r>
            <a:r>
              <a:rPr lang="es-ES" dirty="0">
                <a:ea typeface="Times New Roman" pitchFamily="18" charset="0"/>
              </a:rPr>
              <a:t>1-U</a:t>
            </a:r>
            <a:r>
              <a:rPr lang="es-ES" baseline="30000" dirty="0">
                <a:ea typeface="Times New Roman" pitchFamily="18" charset="0"/>
              </a:rPr>
              <a:t>2</a:t>
            </a:r>
            <a:r>
              <a:rPr lang="es-ES" dirty="0">
                <a:ea typeface="Times New Roman" pitchFamily="18" charset="0"/>
              </a:rPr>
              <a:t>)= -0.04535844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000" dirty="0" smtClean="0"/>
              <a:t>Otra forma de resolver el problema b)</a:t>
            </a:r>
            <a:endParaRPr lang="es-ES" sz="4000" dirty="0"/>
          </a:p>
        </p:txBody>
      </p:sp>
      <p:sp>
        <p:nvSpPr>
          <p:cNvPr id="64513" name="Rectangle 1"/>
          <p:cNvSpPr>
            <a:spLocks noChangeArrowheads="1"/>
          </p:cNvSpPr>
          <p:nvPr/>
        </p:nvSpPr>
        <p:spPr bwMode="auto">
          <a:xfrm>
            <a:off x="0" y="2143116"/>
            <a:ext cx="8786842" cy="4001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14700" algn="l"/>
              </a:tabLst>
            </a:pPr>
            <a:r>
              <a:rPr kumimoji="0" lang="es-E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IMPLANTACIÓN EN R: 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CORRELACIÓN ENTRE U</a:t>
            </a:r>
            <a:r>
              <a:rPr kumimoji="0" lang="es-ES" sz="2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2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Y</a:t>
            </a:r>
            <a:r>
              <a:rPr kumimoji="0" lang="es-E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es-E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√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1-U</a:t>
            </a:r>
            <a:r>
              <a:rPr kumimoji="0" lang="es-ES" sz="2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2</a:t>
            </a: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14700" algn="l"/>
              </a:tabLst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n&lt;-10000</a:t>
            </a:r>
            <a:endParaRPr kumimoji="0" 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14700" algn="l"/>
              </a:tabLst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u&lt;-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runif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(n)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14700" algn="l"/>
              </a:tabLst>
            </a:pPr>
            <a:endParaRPr kumimoji="0" 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14700" algn="l"/>
              </a:tabLst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v&lt;-u^2</a:t>
            </a:r>
            <a:endParaRPr kumimoji="0" 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14700" algn="l"/>
              </a:tabLst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desU2&lt;-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sd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(v) #</a:t>
            </a:r>
            <a:r>
              <a:rPr lang="es-ES" dirty="0" smtClean="0">
                <a:ea typeface="Times New Roman" pitchFamily="18" charset="0"/>
              </a:rPr>
              <a:t>desviación típica 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de U^2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14700" algn="l"/>
              </a:tabLst>
            </a:pPr>
            <a:endParaRPr kumimoji="0" 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3314700" algn="l"/>
              </a:tabLst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z&lt;-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sqrt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(1-v)</a:t>
            </a:r>
            <a:endParaRPr kumimoji="0" 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3314700" algn="l"/>
              </a:tabLst>
            </a:pP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desv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&lt;-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sd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(z) #</a:t>
            </a:r>
            <a:r>
              <a:rPr lang="es-ES" dirty="0" smtClean="0">
                <a:ea typeface="Times New Roman" pitchFamily="18" charset="0"/>
              </a:rPr>
              <a:t>desviación típica 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de (1-U^2)^1/2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14700" algn="l"/>
              </a:tabLst>
            </a:pPr>
            <a:endParaRPr kumimoji="0" 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14700" algn="l"/>
              </a:tabLst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covarianza2&lt;-mean(v*z)-mean(v)*mean(z)#covarianza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muestral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de U^2 y (1-U^2)^1/2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14700" algn="l"/>
              </a:tabLst>
            </a:pPr>
            <a:endParaRPr kumimoji="0" 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14700" algn="l"/>
              </a:tabLst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corr2&lt;-covarianza2/desU2*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desv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#correlación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muestral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de U^2 y (1-U^2)^1/2</a:t>
            </a:r>
            <a:endParaRPr kumimoji="0" 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14700" algn="l"/>
              </a:tabLst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corr2</a:t>
            </a:r>
            <a:endParaRPr kumimoji="0" 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Comparamos las dos soluciones</a:t>
            </a:r>
            <a:endParaRPr lang="es-ES" dirty="0"/>
          </a:p>
        </p:txBody>
      </p:sp>
      <p:sp>
        <p:nvSpPr>
          <p:cNvPr id="3" name="2 Rectángulo"/>
          <p:cNvSpPr/>
          <p:nvPr/>
        </p:nvSpPr>
        <p:spPr>
          <a:xfrm>
            <a:off x="500034" y="2071678"/>
            <a:ext cx="82868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/>
              <a:t>Corr(U</a:t>
            </a:r>
            <a:r>
              <a:rPr lang="es-ES" baseline="30000" dirty="0"/>
              <a:t>2</a:t>
            </a:r>
            <a:r>
              <a:rPr lang="es-ES" dirty="0"/>
              <a:t>,√1-U</a:t>
            </a:r>
            <a:r>
              <a:rPr lang="es-ES" baseline="30000" dirty="0"/>
              <a:t>2</a:t>
            </a:r>
            <a:r>
              <a:rPr lang="es-ES" dirty="0"/>
              <a:t>)= E(U</a:t>
            </a:r>
            <a:r>
              <a:rPr lang="es-ES" baseline="30000" dirty="0"/>
              <a:t>2</a:t>
            </a:r>
            <a:r>
              <a:rPr lang="es-ES" dirty="0"/>
              <a:t> *√1-U</a:t>
            </a:r>
            <a:r>
              <a:rPr lang="es-ES" baseline="30000" dirty="0"/>
              <a:t>2</a:t>
            </a:r>
            <a:r>
              <a:rPr lang="es-ES" dirty="0"/>
              <a:t>)-E(U</a:t>
            </a:r>
            <a:r>
              <a:rPr lang="es-ES" baseline="30000" dirty="0"/>
              <a:t>2</a:t>
            </a:r>
            <a:r>
              <a:rPr lang="es-ES" dirty="0"/>
              <a:t>)E(</a:t>
            </a:r>
            <a:r>
              <a:rPr lang="es-ES" b="1" dirty="0"/>
              <a:t>√</a:t>
            </a:r>
            <a:r>
              <a:rPr lang="es-ES" dirty="0"/>
              <a:t>1-U</a:t>
            </a:r>
            <a:r>
              <a:rPr lang="es-ES" baseline="30000" dirty="0"/>
              <a:t>2</a:t>
            </a:r>
            <a:r>
              <a:rPr lang="es-ES" dirty="0"/>
              <a:t>)/ √ Var(U</a:t>
            </a:r>
            <a:r>
              <a:rPr lang="es-ES" baseline="30000" dirty="0"/>
              <a:t>2</a:t>
            </a:r>
            <a:r>
              <a:rPr lang="es-ES" dirty="0"/>
              <a:t>)Var(</a:t>
            </a:r>
            <a:r>
              <a:rPr lang="es-ES" b="1" dirty="0"/>
              <a:t>√</a:t>
            </a:r>
            <a:r>
              <a:rPr lang="es-ES" dirty="0"/>
              <a:t>1-U</a:t>
            </a:r>
            <a:r>
              <a:rPr lang="es-ES" baseline="30000" dirty="0"/>
              <a:t>2</a:t>
            </a:r>
            <a:r>
              <a:rPr lang="es-ES" dirty="0"/>
              <a:t>)= -0.04925971</a:t>
            </a:r>
          </a:p>
        </p:txBody>
      </p:sp>
      <p:sp>
        <p:nvSpPr>
          <p:cNvPr id="4" name="3 Rectángulo"/>
          <p:cNvSpPr/>
          <p:nvPr/>
        </p:nvSpPr>
        <p:spPr>
          <a:xfrm>
            <a:off x="714348" y="3786190"/>
            <a:ext cx="61436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3314700" algn="l"/>
              </a:tabLst>
            </a:pPr>
            <a:r>
              <a:rPr lang="es-ES" dirty="0">
                <a:ea typeface="Times New Roman" pitchFamily="18" charset="0"/>
              </a:rPr>
              <a:t>Si n=100000</a:t>
            </a:r>
            <a:endParaRPr lang="es-ES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3314700" algn="l"/>
              </a:tabLst>
            </a:pPr>
            <a:r>
              <a:rPr lang="es-ES" dirty="0">
                <a:ea typeface="Times New Roman" pitchFamily="18" charset="0"/>
              </a:rPr>
              <a:t>Corr(U</a:t>
            </a:r>
            <a:r>
              <a:rPr lang="es-ES" baseline="30000" dirty="0">
                <a:ea typeface="Times New Roman" pitchFamily="18" charset="0"/>
              </a:rPr>
              <a:t>2</a:t>
            </a:r>
            <a:r>
              <a:rPr lang="es-ES" dirty="0">
                <a:ea typeface="Times New Roman" pitchFamily="18" charset="0"/>
              </a:rPr>
              <a:t>,</a:t>
            </a:r>
            <a:r>
              <a:rPr lang="es-ES" dirty="0">
                <a:ea typeface="Times New Roman" pitchFamily="18" charset="0"/>
                <a:cs typeface="Arial" pitchFamily="34" charset="0"/>
              </a:rPr>
              <a:t>√</a:t>
            </a:r>
            <a:r>
              <a:rPr lang="es-ES" dirty="0">
                <a:ea typeface="Times New Roman" pitchFamily="18" charset="0"/>
              </a:rPr>
              <a:t>1-U</a:t>
            </a:r>
            <a:r>
              <a:rPr lang="es-ES" baseline="30000" dirty="0">
                <a:ea typeface="Times New Roman" pitchFamily="18" charset="0"/>
              </a:rPr>
              <a:t>2</a:t>
            </a:r>
            <a:r>
              <a:rPr lang="es-ES" dirty="0">
                <a:ea typeface="Times New Roman" pitchFamily="18" charset="0"/>
              </a:rPr>
              <a:t>)= -0.04884734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SIMULACIÓN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 smtClean="0"/>
          </a:p>
          <a:p>
            <a:r>
              <a:rPr lang="es-ES" dirty="0" smtClean="0"/>
              <a:t>María Leyenda Rodríguez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OBSERVACIÓN</a:t>
            </a:r>
            <a:endParaRPr lang="es-ES" dirty="0"/>
          </a:p>
        </p:txBody>
      </p:sp>
      <p:sp>
        <p:nvSpPr>
          <p:cNvPr id="4" name="3 Rectángulo"/>
          <p:cNvSpPr/>
          <p:nvPr/>
        </p:nvSpPr>
        <p:spPr>
          <a:xfrm>
            <a:off x="428596" y="1857364"/>
            <a:ext cx="835824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ES" sz="1600" dirty="0" err="1" smtClean="0">
                <a:latin typeface="Arial" pitchFamily="34" charset="0"/>
                <a:ea typeface="Times New Roman" pitchFamily="18" charset="0"/>
              </a:rPr>
              <a:t>Corr</a:t>
            </a:r>
            <a:r>
              <a:rPr lang="es-ES" sz="1600" dirty="0" smtClean="0">
                <a:latin typeface="Arial" pitchFamily="34" charset="0"/>
                <a:ea typeface="Times New Roman" pitchFamily="18" charset="0"/>
              </a:rPr>
              <a:t>(X,Y)= </a:t>
            </a:r>
            <a:r>
              <a:rPr lang="es-ES" sz="1600" dirty="0" err="1" smtClean="0">
                <a:latin typeface="Arial" pitchFamily="34" charset="0"/>
                <a:ea typeface="Times New Roman" pitchFamily="18" charset="0"/>
              </a:rPr>
              <a:t>Cov</a:t>
            </a:r>
            <a:r>
              <a:rPr lang="es-ES" sz="1600" dirty="0" smtClean="0">
                <a:latin typeface="Arial" pitchFamily="34" charset="0"/>
                <a:ea typeface="Times New Roman" pitchFamily="18" charset="0"/>
              </a:rPr>
              <a:t>(X,Y) /  σ(X) σ (Y)</a:t>
            </a:r>
            <a:endParaRPr lang="es-ES" sz="1600" dirty="0" smtClean="0"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sz="1600" dirty="0" smtClean="0">
                <a:latin typeface="Arial" pitchFamily="34" charset="0"/>
                <a:ea typeface="Times New Roman" pitchFamily="18" charset="0"/>
              </a:rPr>
              <a:t>	     = </a:t>
            </a:r>
            <a:r>
              <a:rPr lang="es-ES" sz="1600" dirty="0" err="1" smtClean="0">
                <a:latin typeface="Arial" pitchFamily="34" charset="0"/>
                <a:ea typeface="Times New Roman" pitchFamily="18" charset="0"/>
              </a:rPr>
              <a:t>Cov</a:t>
            </a:r>
            <a:r>
              <a:rPr lang="es-ES" sz="1600" dirty="0" smtClean="0">
                <a:latin typeface="Arial" pitchFamily="34" charset="0"/>
                <a:ea typeface="Times New Roman" pitchFamily="18" charset="0"/>
              </a:rPr>
              <a:t>(X,Y) / √ Var(X) Var(Y)</a:t>
            </a:r>
            <a:endParaRPr lang="es-ES" sz="1600" dirty="0" smtClean="0"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sz="1600" dirty="0" smtClean="0">
                <a:latin typeface="Arial" pitchFamily="34" charset="0"/>
                <a:ea typeface="Times New Roman" pitchFamily="18" charset="0"/>
              </a:rPr>
              <a:t>	    = E(XY)-E(X)E(Y)/ √ [E(X</a:t>
            </a:r>
            <a:r>
              <a:rPr lang="es-ES" sz="1600" baseline="30000" dirty="0" smtClean="0">
                <a:latin typeface="Arial" pitchFamily="34" charset="0"/>
                <a:ea typeface="Times New Roman" pitchFamily="18" charset="0"/>
              </a:rPr>
              <a:t>2</a:t>
            </a:r>
            <a:r>
              <a:rPr lang="es-ES" sz="1600" dirty="0" smtClean="0">
                <a:latin typeface="Arial" pitchFamily="34" charset="0"/>
                <a:ea typeface="Times New Roman" pitchFamily="18" charset="0"/>
              </a:rPr>
              <a:t>)-E(X)</a:t>
            </a:r>
            <a:r>
              <a:rPr lang="es-ES" sz="1600" baseline="30000" dirty="0" smtClean="0">
                <a:latin typeface="Arial" pitchFamily="34" charset="0"/>
                <a:ea typeface="Times New Roman" pitchFamily="18" charset="0"/>
              </a:rPr>
              <a:t>2</a:t>
            </a:r>
            <a:r>
              <a:rPr lang="es-ES" sz="1600" dirty="0" smtClean="0">
                <a:latin typeface="Arial" pitchFamily="34" charset="0"/>
                <a:ea typeface="Times New Roman" pitchFamily="18" charset="0"/>
              </a:rPr>
              <a:t>] [E(Y</a:t>
            </a:r>
            <a:r>
              <a:rPr lang="es-ES" sz="1600" baseline="30000" dirty="0" smtClean="0">
                <a:latin typeface="Arial" pitchFamily="34" charset="0"/>
                <a:ea typeface="Times New Roman" pitchFamily="18" charset="0"/>
              </a:rPr>
              <a:t>2</a:t>
            </a:r>
            <a:r>
              <a:rPr lang="es-ES" sz="1600" dirty="0" smtClean="0">
                <a:latin typeface="Arial" pitchFamily="34" charset="0"/>
                <a:ea typeface="Times New Roman" pitchFamily="18" charset="0"/>
              </a:rPr>
              <a:t>)-E(Y)</a:t>
            </a:r>
            <a:r>
              <a:rPr lang="es-ES" sz="1600" baseline="30000" dirty="0" smtClean="0">
                <a:latin typeface="Arial" pitchFamily="34" charset="0"/>
                <a:ea typeface="Times New Roman" pitchFamily="18" charset="0"/>
              </a:rPr>
              <a:t>2</a:t>
            </a:r>
            <a:r>
              <a:rPr lang="es-ES" sz="1600" dirty="0" smtClean="0">
                <a:latin typeface="Arial" pitchFamily="34" charset="0"/>
                <a:ea typeface="Times New Roman" pitchFamily="18" charset="0"/>
              </a:rPr>
              <a:t>]</a:t>
            </a:r>
          </a:p>
        </p:txBody>
      </p:sp>
      <p:sp>
        <p:nvSpPr>
          <p:cNvPr id="5" name="4 Rectángulo"/>
          <p:cNvSpPr/>
          <p:nvPr/>
        </p:nvSpPr>
        <p:spPr>
          <a:xfrm>
            <a:off x="571472" y="3071810"/>
            <a:ext cx="828680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sz="1600" dirty="0" smtClean="0">
                <a:latin typeface="Arial" pitchFamily="34" charset="0"/>
                <a:ea typeface="Times New Roman" pitchFamily="18" charset="0"/>
              </a:rPr>
              <a:t>Por tanto, para calcular el coeficiente de correlación de dos variables aleatorias tenemos que calcular: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sz="1600" dirty="0" smtClean="0"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s-ES" sz="1600" dirty="0" smtClean="0">
                <a:latin typeface="Arial" pitchFamily="34" charset="0"/>
                <a:ea typeface="Times New Roman" pitchFamily="18" charset="0"/>
              </a:rPr>
              <a:t>E(X)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s-ES" sz="1600" dirty="0" smtClean="0">
                <a:latin typeface="Arial" pitchFamily="34" charset="0"/>
                <a:ea typeface="Times New Roman" pitchFamily="18" charset="0"/>
              </a:rPr>
              <a:t>E(X</a:t>
            </a:r>
            <a:r>
              <a:rPr lang="es-ES" sz="1600" baseline="30000" dirty="0" smtClean="0">
                <a:latin typeface="Arial" pitchFamily="34" charset="0"/>
                <a:ea typeface="Times New Roman" pitchFamily="18" charset="0"/>
              </a:rPr>
              <a:t>2</a:t>
            </a:r>
            <a:r>
              <a:rPr lang="es-ES" sz="1600" dirty="0" smtClean="0">
                <a:latin typeface="Arial" pitchFamily="34" charset="0"/>
                <a:ea typeface="Times New Roman" pitchFamily="18" charset="0"/>
              </a:rPr>
              <a:t>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s-ES" sz="1600" dirty="0" smtClean="0">
                <a:latin typeface="Arial" pitchFamily="34" charset="0"/>
                <a:ea typeface="Times New Roman" pitchFamily="18" charset="0"/>
              </a:rPr>
              <a:t>E(Y)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s-ES" sz="1600" dirty="0" smtClean="0">
                <a:latin typeface="Arial" pitchFamily="34" charset="0"/>
                <a:ea typeface="Times New Roman" pitchFamily="18" charset="0"/>
              </a:rPr>
              <a:t>E(Y</a:t>
            </a:r>
            <a:r>
              <a:rPr lang="es-ES" sz="1600" baseline="30000" dirty="0" smtClean="0">
                <a:latin typeface="Arial" pitchFamily="34" charset="0"/>
                <a:ea typeface="Times New Roman" pitchFamily="18" charset="0"/>
              </a:rPr>
              <a:t>2</a:t>
            </a:r>
            <a:r>
              <a:rPr lang="es-ES" sz="1600" dirty="0" smtClean="0">
                <a:latin typeface="Arial" pitchFamily="34" charset="0"/>
                <a:ea typeface="Times New Roman" pitchFamily="18" charset="0"/>
              </a:rPr>
              <a:t>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s-ES" sz="1600" dirty="0" smtClean="0">
                <a:latin typeface="Arial" pitchFamily="34" charset="0"/>
                <a:ea typeface="Times New Roman" pitchFamily="18" charset="0"/>
              </a:rPr>
              <a:t>E(XY)</a:t>
            </a:r>
            <a:endParaRPr lang="es-ES" sz="1600" dirty="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285720" y="2617485"/>
            <a:ext cx="8286808" cy="2954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s-E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Luego para obtener la correlación de</a:t>
            </a:r>
            <a:r>
              <a:rPr kumimoji="0" lang="es-ES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U y 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√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1-U</a:t>
            </a:r>
            <a:r>
              <a:rPr kumimoji="0" lang="es-ES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2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tendremos que calcular:</a:t>
            </a:r>
            <a:endParaRPr kumimoji="0" 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E(U)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E(U</a:t>
            </a:r>
            <a:r>
              <a:rPr kumimoji="0" lang="es-ES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2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)</a:t>
            </a:r>
            <a:endParaRPr kumimoji="0" 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E</a:t>
            </a:r>
            <a:r>
              <a:rPr kumimoji="0" lang="es-E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(</a:t>
            </a:r>
            <a:r>
              <a:rPr kumimoji="0" lang="es-E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√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1-U</a:t>
            </a:r>
            <a:r>
              <a:rPr kumimoji="0" lang="es-ES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2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E(1-U</a:t>
            </a:r>
            <a:r>
              <a:rPr kumimoji="0" lang="es-ES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2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E(U 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√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1-U</a:t>
            </a:r>
            <a:r>
              <a:rPr kumimoji="0" lang="es-ES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2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800" b="1" i="1" dirty="0" smtClean="0"/>
              <a:t>a) Corr</a:t>
            </a:r>
            <a:r>
              <a:rPr lang="es-ES" sz="2800" b="1" dirty="0" smtClean="0"/>
              <a:t> (U,√1-U</a:t>
            </a:r>
            <a:r>
              <a:rPr lang="es-ES" sz="2800" b="1" baseline="30000" dirty="0" smtClean="0"/>
              <a:t>2</a:t>
            </a:r>
            <a:r>
              <a:rPr lang="es-ES" sz="2800" b="1" dirty="0" smtClean="0"/>
              <a:t>)</a:t>
            </a:r>
            <a:r>
              <a:rPr lang="es-ES" sz="2800" dirty="0" smtClean="0"/>
              <a:t/>
            </a:r>
            <a:br>
              <a:rPr lang="es-ES" sz="2800" dirty="0" smtClean="0"/>
            </a:br>
            <a:endParaRPr lang="es-ES" sz="2800" dirty="0"/>
          </a:p>
        </p:txBody>
      </p:sp>
      <p:sp>
        <p:nvSpPr>
          <p:cNvPr id="5" name="4 Rectángulo"/>
          <p:cNvSpPr/>
          <p:nvPr/>
        </p:nvSpPr>
        <p:spPr>
          <a:xfrm>
            <a:off x="214282" y="2071678"/>
            <a:ext cx="89297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i="1" dirty="0" err="1" smtClean="0">
                <a:latin typeface="Arial" pitchFamily="34" charset="0"/>
                <a:ea typeface="Times New Roman" pitchFamily="18" charset="0"/>
              </a:rPr>
              <a:t>Corr</a:t>
            </a:r>
            <a:r>
              <a:rPr lang="es-ES" dirty="0" smtClean="0">
                <a:latin typeface="Arial" pitchFamily="34" charset="0"/>
                <a:ea typeface="Times New Roman" pitchFamily="18" charset="0"/>
              </a:rPr>
              <a:t> (U,</a:t>
            </a:r>
            <a:r>
              <a:rPr lang="es-ES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√</a:t>
            </a:r>
            <a:r>
              <a:rPr lang="es-ES" dirty="0" smtClean="0">
                <a:latin typeface="Arial" pitchFamily="34" charset="0"/>
                <a:ea typeface="Times New Roman" pitchFamily="18" charset="0"/>
              </a:rPr>
              <a:t>1-U</a:t>
            </a:r>
            <a:r>
              <a:rPr lang="es-ES" baseline="30000" dirty="0" smtClean="0">
                <a:latin typeface="Arial" pitchFamily="34" charset="0"/>
                <a:ea typeface="Times New Roman" pitchFamily="18" charset="0"/>
              </a:rPr>
              <a:t>2</a:t>
            </a:r>
            <a:r>
              <a:rPr lang="es-ES" dirty="0" smtClean="0">
                <a:latin typeface="Arial" pitchFamily="34" charset="0"/>
                <a:ea typeface="Times New Roman" pitchFamily="18" charset="0"/>
              </a:rPr>
              <a:t>) = E(U *</a:t>
            </a:r>
            <a:r>
              <a:rPr lang="es-ES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√</a:t>
            </a:r>
            <a:r>
              <a:rPr lang="es-ES" dirty="0" smtClean="0">
                <a:latin typeface="Arial" pitchFamily="34" charset="0"/>
                <a:ea typeface="Times New Roman" pitchFamily="18" charset="0"/>
              </a:rPr>
              <a:t>1-U</a:t>
            </a:r>
            <a:r>
              <a:rPr lang="es-ES" baseline="30000" dirty="0" smtClean="0">
                <a:latin typeface="Arial" pitchFamily="34" charset="0"/>
                <a:ea typeface="Times New Roman" pitchFamily="18" charset="0"/>
              </a:rPr>
              <a:t>2</a:t>
            </a:r>
            <a:r>
              <a:rPr lang="es-ES" dirty="0" smtClean="0">
                <a:latin typeface="Arial" pitchFamily="34" charset="0"/>
                <a:ea typeface="Times New Roman" pitchFamily="18" charset="0"/>
              </a:rPr>
              <a:t>)-E(U)E(</a:t>
            </a:r>
            <a:r>
              <a:rPr lang="es-ES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√</a:t>
            </a:r>
            <a:r>
              <a:rPr lang="es-ES" dirty="0" smtClean="0">
                <a:latin typeface="Arial" pitchFamily="34" charset="0"/>
                <a:ea typeface="Times New Roman" pitchFamily="18" charset="0"/>
              </a:rPr>
              <a:t>1-U</a:t>
            </a:r>
            <a:r>
              <a:rPr lang="es-ES" baseline="30000" dirty="0" smtClean="0">
                <a:latin typeface="Arial" pitchFamily="34" charset="0"/>
                <a:ea typeface="Times New Roman" pitchFamily="18" charset="0"/>
              </a:rPr>
              <a:t>2</a:t>
            </a:r>
            <a:r>
              <a:rPr lang="es-ES" dirty="0" smtClean="0">
                <a:latin typeface="Arial" pitchFamily="34" charset="0"/>
                <a:ea typeface="Times New Roman" pitchFamily="18" charset="0"/>
              </a:rPr>
              <a:t>)/ √ [E(U</a:t>
            </a:r>
            <a:r>
              <a:rPr lang="es-ES" baseline="30000" dirty="0" smtClean="0">
                <a:latin typeface="Arial" pitchFamily="34" charset="0"/>
                <a:ea typeface="Times New Roman" pitchFamily="18" charset="0"/>
              </a:rPr>
              <a:t>2</a:t>
            </a:r>
            <a:r>
              <a:rPr lang="es-ES" dirty="0" smtClean="0">
                <a:latin typeface="Arial" pitchFamily="34" charset="0"/>
                <a:ea typeface="Times New Roman" pitchFamily="18" charset="0"/>
              </a:rPr>
              <a:t>)-E(U)</a:t>
            </a:r>
            <a:r>
              <a:rPr lang="es-ES" baseline="30000" dirty="0" smtClean="0">
                <a:latin typeface="Arial" pitchFamily="34" charset="0"/>
                <a:ea typeface="Times New Roman" pitchFamily="18" charset="0"/>
              </a:rPr>
              <a:t>2</a:t>
            </a:r>
            <a:r>
              <a:rPr lang="es-ES" dirty="0" smtClean="0">
                <a:latin typeface="Arial" pitchFamily="34" charset="0"/>
                <a:ea typeface="Times New Roman" pitchFamily="18" charset="0"/>
              </a:rPr>
              <a:t>] [E(1-U</a:t>
            </a:r>
            <a:r>
              <a:rPr lang="es-ES" baseline="30000" dirty="0" smtClean="0">
                <a:latin typeface="Arial" pitchFamily="34" charset="0"/>
                <a:ea typeface="Times New Roman" pitchFamily="18" charset="0"/>
              </a:rPr>
              <a:t>2</a:t>
            </a:r>
            <a:r>
              <a:rPr lang="es-ES" dirty="0" smtClean="0">
                <a:latin typeface="Arial" pitchFamily="34" charset="0"/>
                <a:ea typeface="Times New Roman" pitchFamily="18" charset="0"/>
              </a:rPr>
              <a:t>)-E(</a:t>
            </a:r>
            <a:r>
              <a:rPr lang="es-ES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√</a:t>
            </a:r>
            <a:r>
              <a:rPr lang="es-ES" dirty="0" smtClean="0">
                <a:latin typeface="Arial" pitchFamily="34" charset="0"/>
                <a:ea typeface="Times New Roman" pitchFamily="18" charset="0"/>
              </a:rPr>
              <a:t>1-U</a:t>
            </a:r>
            <a:r>
              <a:rPr lang="es-ES" baseline="30000" dirty="0" smtClean="0">
                <a:latin typeface="Arial" pitchFamily="34" charset="0"/>
                <a:ea typeface="Times New Roman" pitchFamily="18" charset="0"/>
              </a:rPr>
              <a:t>2</a:t>
            </a:r>
            <a:r>
              <a:rPr lang="es-ES" dirty="0" smtClean="0">
                <a:latin typeface="Arial" pitchFamily="34" charset="0"/>
                <a:ea typeface="Times New Roman" pitchFamily="18" charset="0"/>
              </a:rPr>
              <a:t>)</a:t>
            </a:r>
            <a:r>
              <a:rPr lang="es-ES" baseline="30000" dirty="0" smtClean="0">
                <a:latin typeface="Arial" pitchFamily="34" charset="0"/>
                <a:ea typeface="Times New Roman" pitchFamily="18" charset="0"/>
              </a:rPr>
              <a:t>2</a:t>
            </a:r>
            <a:r>
              <a:rPr lang="es-ES" dirty="0" smtClean="0">
                <a:latin typeface="Arial" pitchFamily="34" charset="0"/>
                <a:ea typeface="Times New Roman" pitchFamily="18" charset="0"/>
              </a:rPr>
              <a:t>]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09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09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1" grpId="0"/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86182" y="1071546"/>
            <a:ext cx="1714512" cy="928694"/>
          </a:xfrm>
          <a:prstGeom prst="rect">
            <a:avLst/>
          </a:prstGeom>
          <a:noFill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00430" y="2214554"/>
            <a:ext cx="2428892" cy="642942"/>
          </a:xfrm>
          <a:prstGeom prst="rect">
            <a:avLst/>
          </a:prstGeom>
          <a:noFill/>
        </p:spPr>
      </p:pic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868" y="5000636"/>
            <a:ext cx="2786082" cy="900116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857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1257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1657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2057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2457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868" y="2857496"/>
            <a:ext cx="2500330" cy="928694"/>
          </a:xfrm>
          <a:prstGeom prst="rect">
            <a:avLst/>
          </a:prstGeom>
          <a:noFill/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00430" y="3857628"/>
            <a:ext cx="2571768" cy="857256"/>
          </a:xfrm>
          <a:prstGeom prst="rect">
            <a:avLst/>
          </a:prstGeom>
          <a:noFill/>
        </p:spPr>
      </p:pic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857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1257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1657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785794"/>
            <a:ext cx="8305800" cy="1143000"/>
          </a:xfrm>
        </p:spPr>
        <p:txBody>
          <a:bodyPr>
            <a:normAutofit/>
          </a:bodyPr>
          <a:lstStyle/>
          <a:p>
            <a:r>
              <a:rPr lang="es-ES" sz="2000" b="1" dirty="0" smtClean="0"/>
              <a:t>IMPLANTACIÓN EN R: </a:t>
            </a:r>
            <a:r>
              <a:rPr lang="es-ES" sz="2000" dirty="0" smtClean="0"/>
              <a:t>CÁLCULO DE E(U)</a:t>
            </a:r>
            <a:br>
              <a:rPr lang="es-ES" sz="2000" dirty="0" smtClean="0"/>
            </a:br>
            <a:endParaRPr lang="es-ES" sz="2000" dirty="0"/>
          </a:p>
        </p:txBody>
      </p:sp>
      <p:sp>
        <p:nvSpPr>
          <p:cNvPr id="3" name="2 Rectángulo"/>
          <p:cNvSpPr/>
          <p:nvPr/>
        </p:nvSpPr>
        <p:spPr>
          <a:xfrm>
            <a:off x="571472" y="185736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dirty="0"/>
              <a:t>n&lt;-1000  # Tamaño de la muestra</a:t>
            </a:r>
          </a:p>
          <a:p>
            <a:r>
              <a:rPr lang="es-ES" dirty="0"/>
              <a:t>f1&lt;-function(x){x}</a:t>
            </a:r>
          </a:p>
        </p:txBody>
      </p:sp>
      <p:sp>
        <p:nvSpPr>
          <p:cNvPr id="4" name="3 Rectángulo"/>
          <p:cNvSpPr/>
          <p:nvPr/>
        </p:nvSpPr>
        <p:spPr>
          <a:xfrm>
            <a:off x="428596" y="2786058"/>
            <a:ext cx="77153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/>
              <a:t>u=runif(n) # Generamos una uniforme (0,1) de tamaño n</a:t>
            </a:r>
          </a:p>
          <a:p>
            <a:r>
              <a:rPr lang="es-ES" dirty="0"/>
              <a:t>v=runif(n) # Generamos una uniforme (0,1) de tamaño n</a:t>
            </a:r>
          </a:p>
        </p:txBody>
      </p:sp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357158" y="3786190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# Contamos los puntos que quedan por debajo de la función f1</a:t>
            </a:r>
            <a:endParaRPr kumimoji="0" 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length(which(v&lt;=f1(u)))-&gt;c1 </a:t>
            </a:r>
            <a:endParaRPr kumimoji="0" 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500066" y="471488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dirty="0"/>
              <a:t>p1&lt;-c1/n</a:t>
            </a:r>
          </a:p>
          <a:p>
            <a:r>
              <a:rPr lang="es-ES" dirty="0"/>
              <a:t>cat("la esperanza de U es:",p1)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40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40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40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40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4" grpId="0" build="allAtOnce"/>
      <p:bldP spid="44033" grpId="0" build="allAtOnce"/>
      <p:bldP spid="13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GRAFICA</a:t>
            </a:r>
            <a:endParaRPr lang="es-ES" dirty="0"/>
          </a:p>
        </p:txBody>
      </p:sp>
      <p:sp>
        <p:nvSpPr>
          <p:cNvPr id="45057" name="Rectangle 1"/>
          <p:cNvSpPr>
            <a:spLocks noChangeArrowheads="1"/>
          </p:cNvSpPr>
          <p:nvPr/>
        </p:nvSpPr>
        <p:spPr bwMode="auto">
          <a:xfrm>
            <a:off x="500034" y="2071678"/>
            <a:ext cx="8429684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plot(0,0,xlim=c(0,1),ylim=c(0,1),pch=20,col="grey",xlab="X",ylab="Y")</a:t>
            </a:r>
            <a:endParaRPr kumimoji="0" lang="es-E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curve(f1,0,1,col= "blue", add=TRUE, lwd=2)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points(u,v,col="red",pch=20,cex=0.2)</a:t>
            </a:r>
            <a:endParaRPr kumimoji="0" lang="es-E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# Dibujando los "NÚMEROS ALEATORIOS" en el cuadrado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points(u[which(v&lt;=f1(u))],v[which(v&lt;=f1(u))],col="green",pch=20,cex=0.2)</a:t>
            </a:r>
            <a:endParaRPr kumimoji="0" lang="es-E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# Dibujando los que "CAEN" debajo de la función</a:t>
            </a:r>
            <a:endParaRPr kumimoji="0" lang="es-E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3619500"/>
            <a:ext cx="5391150" cy="323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200" b="1" dirty="0" smtClean="0"/>
              <a:t>IMPLANTACIÓN EN R: </a:t>
            </a:r>
            <a:r>
              <a:rPr lang="es-ES" sz="3200" dirty="0" smtClean="0"/>
              <a:t>CÁLCULO DE E(U</a:t>
            </a:r>
            <a:r>
              <a:rPr lang="es-ES" sz="3200" baseline="30000" dirty="0" smtClean="0"/>
              <a:t>2</a:t>
            </a:r>
            <a:r>
              <a:rPr lang="es-ES" sz="3200" dirty="0" smtClean="0"/>
              <a:t>)</a:t>
            </a:r>
            <a:br>
              <a:rPr lang="es-ES" sz="3200" dirty="0" smtClean="0"/>
            </a:br>
            <a:endParaRPr lang="es-ES" sz="3200" dirty="0"/>
          </a:p>
        </p:txBody>
      </p:sp>
      <p:sp>
        <p:nvSpPr>
          <p:cNvPr id="3" name="2 Rectángulo"/>
          <p:cNvSpPr/>
          <p:nvPr/>
        </p:nvSpPr>
        <p:spPr>
          <a:xfrm>
            <a:off x="428596" y="150017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s-ES" dirty="0"/>
          </a:p>
          <a:p>
            <a:r>
              <a:rPr lang="es-ES" dirty="0"/>
              <a:t>f2&lt;-function(x){x^2}</a:t>
            </a:r>
          </a:p>
        </p:txBody>
      </p:sp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285720" y="2357430"/>
            <a:ext cx="807249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# Contamos los puntos que quedan por debajo de la función f2</a:t>
            </a:r>
            <a:endParaRPr kumimoji="0" 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length(which(v&lt;=f2(u)))-&gt;c2</a:t>
            </a:r>
            <a:endParaRPr kumimoji="0" lang="en-GB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428596" y="321468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dirty="0"/>
              <a:t>p2&lt;-c2/n</a:t>
            </a:r>
          </a:p>
          <a:p>
            <a:r>
              <a:rPr lang="es-ES" dirty="0"/>
              <a:t>cat("la esperanza de U^2 es:",p2)</a:t>
            </a:r>
          </a:p>
        </p:txBody>
      </p:sp>
      <p:sp>
        <p:nvSpPr>
          <p:cNvPr id="7" name="6 Rectángulo"/>
          <p:cNvSpPr/>
          <p:nvPr/>
        </p:nvSpPr>
        <p:spPr>
          <a:xfrm>
            <a:off x="571472" y="4000504"/>
            <a:ext cx="1157689" cy="369332"/>
          </a:xfrm>
          <a:prstGeom prst="rect">
            <a:avLst/>
          </a:prstGeom>
          <a:solidFill>
            <a:schemeClr val="accent1"/>
          </a:solidFill>
        </p:spPr>
        <p:txBody>
          <a:bodyPr wrap="none">
            <a:spAutoFit/>
          </a:bodyPr>
          <a:lstStyle/>
          <a:p>
            <a:r>
              <a:rPr lang="es-ES" dirty="0" smtClean="0"/>
              <a:t>GRÁFICA</a:t>
            </a:r>
            <a:endParaRPr lang="es-E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3619500"/>
            <a:ext cx="5391150" cy="323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000" b="1" dirty="0" smtClean="0"/>
              <a:t>IMPLANTACIÓN EN R: </a:t>
            </a:r>
            <a:r>
              <a:rPr lang="es-ES" sz="2000" dirty="0" smtClean="0"/>
              <a:t>CÁLCULO DE E (</a:t>
            </a:r>
            <a:r>
              <a:rPr lang="es-ES" sz="2000" b="1" dirty="0" smtClean="0"/>
              <a:t>√</a:t>
            </a:r>
            <a:r>
              <a:rPr lang="es-ES" sz="2000" dirty="0" smtClean="0"/>
              <a:t>1-U</a:t>
            </a:r>
            <a:r>
              <a:rPr lang="es-ES" sz="2000" baseline="30000" dirty="0" smtClean="0"/>
              <a:t>2</a:t>
            </a:r>
            <a:r>
              <a:rPr lang="es-ES" sz="2000" dirty="0" smtClean="0"/>
              <a:t>)</a:t>
            </a:r>
            <a:br>
              <a:rPr lang="es-ES" sz="2000" dirty="0" smtClean="0"/>
            </a:br>
            <a:endParaRPr lang="es-ES" sz="2000" dirty="0"/>
          </a:p>
        </p:txBody>
      </p:sp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500034" y="1714488"/>
            <a:ext cx="8001056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f3&lt;-function(x){sqrt(1-x^2)}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# Contamos los puntos que quedan por debajo de la función f3</a:t>
            </a:r>
            <a:endParaRPr kumimoji="0" 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length(which(v&lt;=f3(u)))-&gt;c3</a:t>
            </a:r>
            <a:endParaRPr kumimoji="0" 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" dirty="0">
              <a:latin typeface="+mj-lt"/>
              <a:ea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p3&lt;-c3/n</a:t>
            </a:r>
            <a:endParaRPr kumimoji="0" 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cat("la esperanza de(1-U</a:t>
            </a:r>
            <a:r>
              <a:rPr kumimoji="0" lang="es-ES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2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)^1/2 es:",p3)</a:t>
            </a:r>
            <a:endParaRPr kumimoji="0" 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571472" y="4071942"/>
            <a:ext cx="1157689" cy="369332"/>
          </a:xfrm>
          <a:prstGeom prst="rect">
            <a:avLst/>
          </a:prstGeom>
          <a:solidFill>
            <a:schemeClr val="accent1"/>
          </a:solidFill>
        </p:spPr>
        <p:txBody>
          <a:bodyPr wrap="none">
            <a:spAutoFit/>
          </a:bodyPr>
          <a:lstStyle/>
          <a:p>
            <a:r>
              <a:rPr lang="es-ES" dirty="0" smtClean="0"/>
              <a:t>GRÁFICA</a:t>
            </a:r>
            <a:endParaRPr lang="es-E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3613150"/>
            <a:ext cx="5721350" cy="324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8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29" grpId="0"/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261</TotalTime>
  <Words>1184</Words>
  <Application>Microsoft Office PowerPoint</Application>
  <PresentationFormat>Presentación en pantalla (4:3)</PresentationFormat>
  <Paragraphs>213</Paragraphs>
  <Slides>23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4" baseType="lpstr">
      <vt:lpstr>Flujo</vt:lpstr>
      <vt:lpstr>SIMULACIÓN</vt:lpstr>
      <vt:lpstr>Simulación: Ejercicio 5</vt:lpstr>
      <vt:lpstr>OBSERVACIÓN</vt:lpstr>
      <vt:lpstr>a) Corr (U,√1-U2) </vt:lpstr>
      <vt:lpstr>Diapositiva 5</vt:lpstr>
      <vt:lpstr>IMPLANTACIÓN EN R: CÁLCULO DE E(U) </vt:lpstr>
      <vt:lpstr>GRAFICA</vt:lpstr>
      <vt:lpstr>IMPLANTACIÓN EN R: CÁLCULO DE E(U2) </vt:lpstr>
      <vt:lpstr>IMPLANTACIÓN EN R: CÁLCULO DE E (√1-U2) </vt:lpstr>
      <vt:lpstr>IMPLANTACIÓN EN R: CÁLCULO DE E(1-U2) </vt:lpstr>
      <vt:lpstr>IMPLEMENTACIÓN EN R: CÁLCULO DE E(U√1-U2) </vt:lpstr>
      <vt:lpstr>IMPLANTACIÓN EN R: CORRELACIÓN ENTRE U Y √1-U2 </vt:lpstr>
      <vt:lpstr>Diapositiva 13</vt:lpstr>
      <vt:lpstr>b) Corr(U2,√1-U2). </vt:lpstr>
      <vt:lpstr>IMPLANTACIÓN EN R: CÁLCULO DE E(U4)</vt:lpstr>
      <vt:lpstr> IMPLANTACIÓN EN R: CÁLCULO DE E(U2√1-U2)  </vt:lpstr>
      <vt:lpstr>  IMPLANTACIÓN EN R: CORRELACIÓN ENTRE U2 Y √1-U2 </vt:lpstr>
      <vt:lpstr>Diapositiva 18</vt:lpstr>
      <vt:lpstr>Otra forma de resolver el problema a)</vt:lpstr>
      <vt:lpstr>Comparamos las dos soluciones</vt:lpstr>
      <vt:lpstr>Otra forma de resolver el problema b)</vt:lpstr>
      <vt:lpstr>Comparamos las dos soluciones</vt:lpstr>
      <vt:lpstr>SIMULACIÓN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SIMULACIÓN</dc:title>
  <dc:creator>*</dc:creator>
  <cp:lastModifiedBy>*</cp:lastModifiedBy>
  <cp:revision>28</cp:revision>
  <dcterms:created xsi:type="dcterms:W3CDTF">2009-05-03T09:32:50Z</dcterms:created>
  <dcterms:modified xsi:type="dcterms:W3CDTF">2009-05-10T18:33:15Z</dcterms:modified>
</cp:coreProperties>
</file>