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3" r:id="rId25"/>
    <p:sldId id="279" r:id="rId26"/>
    <p:sldId id="280" r:id="rId27"/>
    <p:sldId id="281" r:id="rId28"/>
    <p:sldId id="282" r:id="rId29"/>
    <p:sldId id="284" r:id="rId3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4" autoAdjust="0"/>
    <p:restoredTop sz="94640" autoAdjust="0"/>
  </p:normalViewPr>
  <p:slideViewPr>
    <p:cSldViewPr>
      <p:cViewPr varScale="1">
        <p:scale>
          <a:sx n="65" d="100"/>
          <a:sy n="65" d="100"/>
        </p:scale>
        <p:origin x="-108" y="-144"/>
      </p:cViewPr>
      <p:guideLst>
        <p:guide orient="horz" pos="2160"/>
        <p:guide pos="2880"/>
      </p:guideLst>
    </p:cSldViewPr>
  </p:slideViewPr>
  <p:outlineViewPr>
    <p:cViewPr>
      <p:scale>
        <a:sx n="33" d="100"/>
        <a:sy n="33" d="100"/>
      </p:scale>
      <p:origin x="0" y="1564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DA4AB868-F4CB-4A1A-B6A2-4A6499962671}" type="datetimeFigureOut">
              <a:rPr lang="es-ES" smtClean="0"/>
              <a:pPr/>
              <a:t>30/05/2009</a:t>
            </a:fld>
            <a:endParaRPr lang="es-ES"/>
          </a:p>
        </p:txBody>
      </p:sp>
      <p:sp>
        <p:nvSpPr>
          <p:cNvPr id="20" name="19 Marcador de pie de página"/>
          <p:cNvSpPr>
            <a:spLocks noGrp="1"/>
          </p:cNvSpPr>
          <p:nvPr>
            <p:ph type="ftr" sz="quarter" idx="11"/>
          </p:nvPr>
        </p:nvSpPr>
        <p:spPr/>
        <p:txBody>
          <a:bodyPr/>
          <a:lstStyle>
            <a:extLst/>
          </a:lstStyle>
          <a:p>
            <a:endParaRPr lang="es-ES"/>
          </a:p>
        </p:txBody>
      </p:sp>
      <p:sp>
        <p:nvSpPr>
          <p:cNvPr id="10" name="9 Marcador de número de diapositiva"/>
          <p:cNvSpPr>
            <a:spLocks noGrp="1"/>
          </p:cNvSpPr>
          <p:nvPr>
            <p:ph type="sldNum" sz="quarter" idx="12"/>
          </p:nvPr>
        </p:nvSpPr>
        <p:spPr/>
        <p:txBody>
          <a:bodyPr/>
          <a:lstStyle>
            <a:extLst/>
          </a:lstStyle>
          <a:p>
            <a:fld id="{A9B99A95-D20E-477C-BFE6-1B1B60008214}" type="slidenum">
              <a:rPr lang="es-ES" smtClean="0"/>
              <a:pPr/>
              <a:t>‹Nº›</a:t>
            </a:fld>
            <a:endParaRPr lang="es-ES"/>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A4AB868-F4CB-4A1A-B6A2-4A6499962671}" type="datetimeFigureOut">
              <a:rPr lang="es-ES" smtClean="0"/>
              <a:pPr/>
              <a:t>30/05/2009</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A9B99A95-D20E-477C-BFE6-1B1B60008214}"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A4AB868-F4CB-4A1A-B6A2-4A6499962671}" type="datetimeFigureOut">
              <a:rPr lang="es-ES" smtClean="0"/>
              <a:pPr/>
              <a:t>30/05/2009</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A9B99A95-D20E-477C-BFE6-1B1B60008214}"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A4AB868-F4CB-4A1A-B6A2-4A6499962671}" type="datetimeFigureOut">
              <a:rPr lang="es-ES" smtClean="0"/>
              <a:pPr/>
              <a:t>30/05/2009</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A9B99A95-D20E-477C-BFE6-1B1B60008214}"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DA4AB868-F4CB-4A1A-B6A2-4A6499962671}" type="datetimeFigureOut">
              <a:rPr lang="es-ES" smtClean="0"/>
              <a:pPr/>
              <a:t>30/05/2009</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A9B99A95-D20E-477C-BFE6-1B1B60008214}" type="slidenum">
              <a:rPr lang="es-ES" smtClean="0"/>
              <a:pPr/>
              <a:t>‹Nº›</a:t>
            </a:fld>
            <a:endParaRPr lang="es-ES"/>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DA4AB868-F4CB-4A1A-B6A2-4A6499962671}" type="datetimeFigureOut">
              <a:rPr lang="es-ES" smtClean="0"/>
              <a:pPr/>
              <a:t>30/05/2009</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A9B99A95-D20E-477C-BFE6-1B1B60008214}"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DA4AB868-F4CB-4A1A-B6A2-4A6499962671}" type="datetimeFigureOut">
              <a:rPr lang="es-ES" smtClean="0"/>
              <a:pPr/>
              <a:t>30/05/2009</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A9B99A95-D20E-477C-BFE6-1B1B60008214}"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DA4AB868-F4CB-4A1A-B6A2-4A6499962671}" type="datetimeFigureOut">
              <a:rPr lang="es-ES" smtClean="0"/>
              <a:pPr/>
              <a:t>30/05/2009</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A9B99A95-D20E-477C-BFE6-1B1B60008214}"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DA4AB868-F4CB-4A1A-B6A2-4A6499962671}" type="datetimeFigureOut">
              <a:rPr lang="es-ES" smtClean="0"/>
              <a:pPr/>
              <a:t>30/05/2009</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A9B99A95-D20E-477C-BFE6-1B1B60008214}" type="slidenum">
              <a:rPr lang="es-ES" smtClean="0"/>
              <a:pPr/>
              <a:t>‹Nº›</a:t>
            </a:fld>
            <a:endParaRPr lang="es-ES"/>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DA4AB868-F4CB-4A1A-B6A2-4A6499962671}" type="datetimeFigureOut">
              <a:rPr lang="es-ES" smtClean="0"/>
              <a:pPr/>
              <a:t>30/05/2009</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A9B99A95-D20E-477C-BFE6-1B1B60008214}"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DA4AB868-F4CB-4A1A-B6A2-4A6499962671}" type="datetimeFigureOut">
              <a:rPr lang="es-ES" smtClean="0"/>
              <a:pPr/>
              <a:t>30/05/2009</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A9B99A95-D20E-477C-BFE6-1B1B60008214}" type="slidenum">
              <a:rPr lang="es-ES" smtClean="0"/>
              <a:pPr/>
              <a:t>‹Nº›</a:t>
            </a:fld>
            <a:endParaRPr lang="es-ES"/>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A4AB868-F4CB-4A1A-B6A2-4A6499962671}" type="datetimeFigureOut">
              <a:rPr lang="es-ES" smtClean="0"/>
              <a:pPr/>
              <a:t>30/05/2009</a:t>
            </a:fld>
            <a:endParaRPr lang="es-ES"/>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9B99A95-D20E-477C-BFE6-1B1B60008214}" type="slidenum">
              <a:rPr lang="es-ES" smtClean="0"/>
              <a:pPr/>
              <a:t>‹Nº›</a:t>
            </a:fld>
            <a:endParaRPr lang="es-ES"/>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32560" y="742370"/>
            <a:ext cx="7406640" cy="1472184"/>
          </a:xfrm>
        </p:spPr>
        <p:txBody>
          <a:bodyPr/>
          <a:lstStyle/>
          <a:p>
            <a:r>
              <a:rPr lang="es-ES" dirty="0" smtClean="0"/>
              <a:t>ANÁLISIS DE CORRESPONDENCIAS</a:t>
            </a:r>
            <a:endParaRPr lang="es-ES" dirty="0"/>
          </a:p>
        </p:txBody>
      </p:sp>
      <p:sp>
        <p:nvSpPr>
          <p:cNvPr id="3" name="2 Subtítulo"/>
          <p:cNvSpPr>
            <a:spLocks noGrp="1"/>
          </p:cNvSpPr>
          <p:nvPr>
            <p:ph type="subTitle" idx="1"/>
          </p:nvPr>
        </p:nvSpPr>
        <p:spPr>
          <a:xfrm>
            <a:off x="1432560" y="5033986"/>
            <a:ext cx="7406640" cy="1752600"/>
          </a:xfrm>
        </p:spPr>
        <p:txBody>
          <a:bodyPr/>
          <a:lstStyle/>
          <a:p>
            <a:pPr algn="r"/>
            <a:r>
              <a:rPr lang="es-ES" dirty="0" smtClean="0"/>
              <a:t>Silvia Suárez Crespo</a:t>
            </a:r>
          </a:p>
          <a:p>
            <a:pPr algn="r"/>
            <a:r>
              <a:rPr lang="es-ES" dirty="0" smtClean="0"/>
              <a:t>María Leyenda Rodríguez</a:t>
            </a:r>
            <a:endParaRPr lang="es-ES" dirty="0"/>
          </a:p>
        </p:txBody>
      </p:sp>
    </p:spTree>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Solución del problema con dos componentes</a:t>
            </a:r>
            <a:endParaRPr lang="es-ES" dirty="0"/>
          </a:p>
        </p:txBody>
      </p:sp>
      <p:sp>
        <p:nvSpPr>
          <p:cNvPr id="3" name="2 Marcador de contenido"/>
          <p:cNvSpPr>
            <a:spLocks noGrp="1"/>
          </p:cNvSpPr>
          <p:nvPr>
            <p:ph idx="1"/>
          </p:nvPr>
        </p:nvSpPr>
        <p:spPr/>
        <p:txBody>
          <a:bodyPr>
            <a:normAutofit fontScale="70000" lnSpcReduction="20000"/>
          </a:bodyPr>
          <a:lstStyle/>
          <a:p>
            <a:r>
              <a:rPr lang="es-ES" dirty="0" smtClean="0"/>
              <a:t>EXAMEN PUNTOS </a:t>
            </a:r>
            <a:r>
              <a:rPr lang="es-ES" dirty="0" smtClean="0"/>
              <a:t>FILA</a:t>
            </a:r>
          </a:p>
          <a:p>
            <a:endParaRPr lang="es-ES" dirty="0" smtClean="0"/>
          </a:p>
          <a:p>
            <a:r>
              <a:rPr lang="es-ES" dirty="0" smtClean="0"/>
              <a:t>En la tabla siguiente se representan las puntuaciones de cada categoría de edad-sexo en las dos dimensiones. </a:t>
            </a:r>
          </a:p>
          <a:p>
            <a:r>
              <a:rPr lang="es-ES" dirty="0" smtClean="0"/>
              <a:t>La parte de la tabla que corresponde a </a:t>
            </a:r>
            <a:r>
              <a:rPr lang="es-ES" b="1" dirty="0" smtClean="0"/>
              <a:t>contribución</a:t>
            </a:r>
            <a:r>
              <a:rPr lang="es-ES" dirty="0" smtClean="0"/>
              <a:t> contiene porcentajes de la inercia respecto del total de la dimensión respecto de la categoría de edad-sexo en </a:t>
            </a:r>
            <a:r>
              <a:rPr lang="es-ES" dirty="0" smtClean="0"/>
              <a:t>cuestión; es decir, la </a:t>
            </a:r>
            <a:r>
              <a:rPr lang="es-ES" dirty="0" smtClean="0"/>
              <a:t>contribución de la dimensión a la inercia del punto es la correlación de cada perfil fila con cada dimensión. Mide la calidad de representación por eje. </a:t>
            </a:r>
            <a:endParaRPr lang="es-ES" dirty="0" smtClean="0"/>
          </a:p>
          <a:p>
            <a:r>
              <a:rPr lang="es-ES" dirty="0" smtClean="0"/>
              <a:t>Una </a:t>
            </a:r>
            <a:r>
              <a:rPr lang="es-ES" dirty="0" smtClean="0"/>
              <a:t>correlación baja implica que el perfil fila no está bien representado en dicha dimensión Contribución total=calidad total (suma de las correlaciones en cada eje).</a:t>
            </a:r>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Examen puntos </a:t>
            </a:r>
            <a:r>
              <a:rPr lang="es-ES" dirty="0" smtClean="0"/>
              <a:t>fila : Resultados</a:t>
            </a:r>
            <a:endParaRPr lang="es-ES" dirty="0"/>
          </a:p>
        </p:txBody>
      </p:sp>
      <p:sp>
        <p:nvSpPr>
          <p:cNvPr id="3" name="2 Marcador de contenido"/>
          <p:cNvSpPr>
            <a:spLocks noGrp="1"/>
          </p:cNvSpPr>
          <p:nvPr>
            <p:ph idx="1"/>
          </p:nvPr>
        </p:nvSpPr>
        <p:spPr/>
        <p:txBody>
          <a:bodyPr>
            <a:normAutofit lnSpcReduction="10000"/>
          </a:bodyPr>
          <a:lstStyle/>
          <a:p>
            <a:r>
              <a:rPr lang="es-ES" dirty="0" smtClean="0"/>
              <a:t>L</a:t>
            </a:r>
            <a:r>
              <a:rPr lang="es-ES" dirty="0" smtClean="0"/>
              <a:t>a </a:t>
            </a:r>
            <a:r>
              <a:rPr lang="es-ES" dirty="0" smtClean="0"/>
              <a:t>mayoría de las filas están bien representadas en las dos primeras dimensiones. </a:t>
            </a:r>
            <a:endParaRPr lang="es-ES" dirty="0" smtClean="0"/>
          </a:p>
          <a:p>
            <a:r>
              <a:rPr lang="es-ES" dirty="0" smtClean="0"/>
              <a:t>Las </a:t>
            </a:r>
            <a:r>
              <a:rPr lang="es-ES" dirty="0" smtClean="0"/>
              <a:t>excepciones son: </a:t>
            </a:r>
            <a:endParaRPr lang="es-ES" dirty="0" smtClean="0"/>
          </a:p>
          <a:p>
            <a:pPr lvl="1"/>
            <a:r>
              <a:rPr lang="es-ES" dirty="0" smtClean="0"/>
              <a:t>los </a:t>
            </a:r>
            <a:r>
              <a:rPr lang="es-ES" dirty="0" smtClean="0"/>
              <a:t>hombres de edad comprendida entre 15-20 </a:t>
            </a:r>
            <a:r>
              <a:rPr lang="es-ES" dirty="0" smtClean="0"/>
              <a:t>años.</a:t>
            </a:r>
          </a:p>
          <a:p>
            <a:pPr lvl="1"/>
            <a:r>
              <a:rPr lang="es-ES" dirty="0" smtClean="0"/>
              <a:t>las </a:t>
            </a:r>
            <a:r>
              <a:rPr lang="es-ES" dirty="0" smtClean="0"/>
              <a:t>mujeres de edad comprendida entre 10-15, 85-90, &gt;90. </a:t>
            </a:r>
            <a:endParaRPr lang="es-ES" dirty="0" smtClean="0"/>
          </a:p>
          <a:p>
            <a:pPr lvl="1">
              <a:buNone/>
            </a:pPr>
            <a:r>
              <a:rPr lang="es-ES" dirty="0" smtClean="0"/>
              <a:t>Nótese </a:t>
            </a:r>
            <a:r>
              <a:rPr lang="es-ES" dirty="0" smtClean="0"/>
              <a:t>que estos tres últimos grupos tienen poca masa. </a:t>
            </a:r>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mph" presetSubtype="0" nodeType="clickEffect">
                                  <p:stCondLst>
                                    <p:cond delay="0"/>
                                  </p:stCondLst>
                                  <p:iterate type="lt">
                                    <p:tmAbs val="0"/>
                                  </p:iterate>
                                  <p:childTnLst>
                                    <p:set>
                                      <p:cBhvr override="childStyle">
                                        <p:cTn id="10" dur="indefinite"/>
                                        <p:tgtEl>
                                          <p:spTgt spid="3">
                                            <p:txEl>
                                              <p:pRg st="1" end="1"/>
                                            </p:txEl>
                                          </p:spTgt>
                                        </p:tgtEl>
                                        <p:attrNameLst>
                                          <p:attrName>style.fontFamily</p:attrName>
                                        </p:attrNameLst>
                                      </p:cBhvr>
                                      <p:to>
                                        <p:strVal val="Times New Roman"/>
                                      </p:to>
                                    </p:set>
                                  </p:childTnLst>
                                </p:cTn>
                              </p:par>
                              <p:par>
                                <p:cTn id="11" presetID="18" presetClass="emph" presetSubtype="0" fill="hold" nodeType="withEffect">
                                  <p:stCondLst>
                                    <p:cond delay="0"/>
                                  </p:stCondLst>
                                  <p:iterate type="lt">
                                    <p:tmPct val="4000"/>
                                  </p:iterate>
                                  <p:childTnLst>
                                    <p:set>
                                      <p:cBhvr override="childStyle">
                                        <p:cTn id="12" dur="500" fill="hold"/>
                                        <p:tgtEl>
                                          <p:spTgt spid="3">
                                            <p:txEl>
                                              <p:pRg st="1" end="1"/>
                                            </p:txEl>
                                          </p:spTgt>
                                        </p:tgtEl>
                                        <p:attrNameLst>
                                          <p:attrName>style.textDecorationUnderline</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Examen puntos columna</a:t>
            </a:r>
            <a:endParaRPr lang="es-ES" dirty="0"/>
          </a:p>
        </p:txBody>
      </p:sp>
      <p:sp>
        <p:nvSpPr>
          <p:cNvPr id="3" name="2 Marcador de contenido"/>
          <p:cNvSpPr>
            <a:spLocks noGrp="1"/>
          </p:cNvSpPr>
          <p:nvPr>
            <p:ph idx="1"/>
          </p:nvPr>
        </p:nvSpPr>
        <p:spPr/>
        <p:txBody>
          <a:bodyPr>
            <a:normAutofit/>
          </a:bodyPr>
          <a:lstStyle/>
          <a:p>
            <a:r>
              <a:rPr lang="es-ES" dirty="0" smtClean="0"/>
              <a:t>En la tabla siguiente se representan las puntuaciones de cada tipo de suicidio en las dos dimensiones. </a:t>
            </a:r>
          </a:p>
          <a:p>
            <a:pPr>
              <a:buNone/>
            </a:pPr>
            <a:endParaRPr lang="es-ES" dirty="0" smtClean="0"/>
          </a:p>
          <a:p>
            <a:r>
              <a:rPr lang="es-ES" dirty="0" smtClean="0"/>
              <a:t>	La parte de la tabla que corresponde a </a:t>
            </a:r>
            <a:r>
              <a:rPr lang="es-ES" b="1" dirty="0" smtClean="0"/>
              <a:t>contribución</a:t>
            </a:r>
            <a:r>
              <a:rPr lang="es-ES" dirty="0" smtClean="0"/>
              <a:t> contiene porcentajes de la inercia respecto del total de la dimensión respecto de cada tipo de suicidio en </a:t>
            </a:r>
            <a:r>
              <a:rPr lang="es-ES" dirty="0" smtClean="0"/>
              <a:t>cuestión.</a:t>
            </a:r>
            <a:endParaRPr lang="es-ES" dirty="0" smtClean="0"/>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Examen puntos columnas: Resultados</a:t>
            </a:r>
            <a:endParaRPr lang="es-ES" dirty="0"/>
          </a:p>
        </p:txBody>
      </p:sp>
      <p:sp>
        <p:nvSpPr>
          <p:cNvPr id="3" name="2 Marcador de contenido"/>
          <p:cNvSpPr>
            <a:spLocks noGrp="1"/>
          </p:cNvSpPr>
          <p:nvPr>
            <p:ph idx="1"/>
          </p:nvPr>
        </p:nvSpPr>
        <p:spPr/>
        <p:txBody>
          <a:bodyPr>
            <a:normAutofit/>
          </a:bodyPr>
          <a:lstStyle/>
          <a:p>
            <a:r>
              <a:rPr lang="es-ES" dirty="0" smtClean="0"/>
              <a:t>L</a:t>
            </a:r>
            <a:r>
              <a:rPr lang="es-ES" dirty="0" smtClean="0"/>
              <a:t>a </a:t>
            </a:r>
            <a:r>
              <a:rPr lang="es-ES" dirty="0" smtClean="0"/>
              <a:t>mayoría de las columnas están bien representadas en las dos primeras dimensiones. </a:t>
            </a:r>
            <a:endParaRPr lang="es-ES" dirty="0" smtClean="0"/>
          </a:p>
          <a:p>
            <a:endParaRPr lang="es-ES" dirty="0" smtClean="0"/>
          </a:p>
          <a:p>
            <a:r>
              <a:rPr lang="es-ES" dirty="0" smtClean="0"/>
              <a:t>Las </a:t>
            </a:r>
            <a:r>
              <a:rPr lang="es-ES" dirty="0" smtClean="0"/>
              <a:t>excepciones son: </a:t>
            </a:r>
            <a:endParaRPr lang="es-ES" dirty="0" smtClean="0"/>
          </a:p>
          <a:p>
            <a:pPr lvl="1"/>
            <a:r>
              <a:rPr lang="es-ES" dirty="0" smtClean="0"/>
              <a:t>gas </a:t>
            </a:r>
            <a:r>
              <a:rPr lang="es-ES" dirty="0" smtClean="0"/>
              <a:t>de </a:t>
            </a:r>
            <a:r>
              <a:rPr lang="es-ES" dirty="0" smtClean="0"/>
              <a:t>cocina</a:t>
            </a:r>
          </a:p>
          <a:p>
            <a:pPr lvl="1"/>
            <a:r>
              <a:rPr lang="es-ES" dirty="0" smtClean="0"/>
              <a:t>cuchillo</a:t>
            </a:r>
            <a:r>
              <a:rPr lang="es-ES" dirty="0" smtClean="0"/>
              <a:t>. </a:t>
            </a:r>
          </a:p>
          <a:p>
            <a:pPr>
              <a:buNone/>
            </a:pPr>
            <a:endParaRPr lang="es-ES" dirty="0" smtClean="0"/>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5" presetClass="emph" presetSubtype="1" nodeType="clickEffect">
                                  <p:stCondLst>
                                    <p:cond delay="0"/>
                                  </p:stCondLst>
                                  <p:iterate type="lt">
                                    <p:tmAbs val="0"/>
                                  </p:iterate>
                                  <p:childTnLst>
                                    <p:set>
                                      <p:cBhvr override="childStyle">
                                        <p:cTn id="10" dur="indefinite"/>
                                        <p:tgtEl>
                                          <p:spTgt spid="3">
                                            <p:txEl>
                                              <p:pRg st="2" end="2"/>
                                            </p:txEl>
                                          </p:spTgt>
                                        </p:tgtEl>
                                        <p:attrNameLst>
                                          <p:attrName>style.fontStyle</p:attrName>
                                        </p:attrNameLst>
                                      </p:cBhvr>
                                      <p:to>
                                        <p:strVal val="normal"/>
                                      </p:to>
                                    </p:set>
                                    <p:set>
                                      <p:cBhvr override="childStyle">
                                        <p:cTn id="11" dur="indefinite"/>
                                        <p:tgtEl>
                                          <p:spTgt spid="3">
                                            <p:txEl>
                                              <p:pRg st="2" end="2"/>
                                            </p:txEl>
                                          </p:spTgt>
                                        </p:tgtEl>
                                        <p:attrNameLst>
                                          <p:attrName>style.fontWeight</p:attrName>
                                        </p:attrNameLst>
                                      </p:cBhvr>
                                      <p:to>
                                        <p:strVal val="bold"/>
                                      </p:to>
                                    </p:set>
                                    <p:set>
                                      <p:cBhvr override="childStyle">
                                        <p:cTn id="12" dur="indefinite"/>
                                        <p:tgtEl>
                                          <p:spTgt spid="3">
                                            <p:txEl>
                                              <p:pRg st="2" end="2"/>
                                            </p:txEl>
                                          </p:spTgt>
                                        </p:tgtEl>
                                        <p:attrNameLst>
                                          <p:attrName>style.textDecorationUnderline</p:attrName>
                                        </p:attrNameLst>
                                      </p:cBhvr>
                                      <p:to>
                                        <p:strVal val="false"/>
                                      </p:to>
                                    </p:set>
                                  </p:childTnLst>
                                </p:cTn>
                              </p:par>
                              <p:par>
                                <p:cTn id="13" presetID="18" presetClass="emph" presetSubtype="0" fill="hold" nodeType="withEffect">
                                  <p:stCondLst>
                                    <p:cond delay="0"/>
                                  </p:stCondLst>
                                  <p:iterate type="lt">
                                    <p:tmPct val="4000"/>
                                  </p:iterate>
                                  <p:childTnLst>
                                    <p:set>
                                      <p:cBhvr override="childStyle">
                                        <p:cTn id="14" dur="500" fill="hold"/>
                                        <p:tgtEl>
                                          <p:spTgt spid="3">
                                            <p:txEl>
                                              <p:pRg st="2" end="2"/>
                                            </p:txEl>
                                          </p:spTgt>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lide(fromBottom)">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lide(fromBottom)">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Gráfico de perfiles fila</a:t>
            </a:r>
            <a:endParaRPr lang="es-ES" dirty="0"/>
          </a:p>
        </p:txBody>
      </p:sp>
      <p:pic>
        <p:nvPicPr>
          <p:cNvPr id="22530" name="Picture 2"/>
          <p:cNvPicPr>
            <a:picLocks noChangeAspect="1" noChangeArrowheads="1"/>
          </p:cNvPicPr>
          <p:nvPr/>
        </p:nvPicPr>
        <p:blipFill>
          <a:blip r:embed="rId2"/>
          <a:srcRect/>
          <a:stretch>
            <a:fillRect/>
          </a:stretch>
        </p:blipFill>
        <p:spPr bwMode="auto">
          <a:xfrm>
            <a:off x="357158" y="1142984"/>
            <a:ext cx="5391150" cy="4324350"/>
          </a:xfrm>
          <a:prstGeom prst="rect">
            <a:avLst/>
          </a:prstGeom>
          <a:noFill/>
          <a:ln w="9525">
            <a:noFill/>
            <a:miter lim="800000"/>
            <a:headEnd/>
            <a:tailEnd/>
          </a:ln>
        </p:spPr>
      </p:pic>
      <p:sp>
        <p:nvSpPr>
          <p:cNvPr id="22531" name="Rectangle 3"/>
          <p:cNvSpPr>
            <a:spLocks noChangeArrowheads="1"/>
          </p:cNvSpPr>
          <p:nvPr/>
        </p:nvSpPr>
        <p:spPr bwMode="auto">
          <a:xfrm>
            <a:off x="6000728" y="1428736"/>
            <a:ext cx="3143272"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s-ES" sz="1400" b="0" i="0" u="none" strike="noStrike" cap="none" normalizeH="0" baseline="0" dirty="0" smtClean="0">
                <a:ln>
                  <a:noFill/>
                </a:ln>
                <a:solidFill>
                  <a:schemeClr val="tx1"/>
                </a:solidFill>
                <a:effectLst/>
                <a:latin typeface="Calibri" pitchFamily="34" charset="0"/>
                <a:ea typeface="Times New Roman" pitchFamily="18" charset="0"/>
              </a:rPr>
              <a:t>En este gráfico se puede ver:</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s-E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 sz="1400" b="0" i="0" u="none" strike="noStrike" cap="none" normalizeH="0" baseline="0" dirty="0" smtClean="0">
                <a:ln>
                  <a:noFill/>
                </a:ln>
                <a:solidFill>
                  <a:schemeClr val="tx1"/>
                </a:solidFill>
                <a:effectLst/>
                <a:latin typeface="Calibri" pitchFamily="34" charset="0"/>
                <a:ea typeface="Times New Roman" pitchFamily="18" charset="0"/>
              </a:rPr>
              <a:t>El patrón de suicidio de los hombres más jóvenes, entre 10-15 años es claramente diferente a los demás. Notemos que este grupo tiene una baja masa.</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lang="es-ES" sz="1400" dirty="0">
              <a:latin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s-E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 sz="1400" b="0" i="0" u="none" strike="noStrike" cap="none" normalizeH="0" baseline="0" dirty="0" smtClean="0">
                <a:ln>
                  <a:noFill/>
                </a:ln>
                <a:solidFill>
                  <a:schemeClr val="tx1"/>
                </a:solidFill>
                <a:effectLst/>
                <a:latin typeface="Calibri" pitchFamily="34" charset="0"/>
                <a:ea typeface="Times New Roman" pitchFamily="18" charset="0"/>
              </a:rPr>
              <a:t>Sino tenemos en cuenta a los hombres  y a las mujeres con edades comprendidas entre 10-15, el gráfico muestra una tendencia similar en ambos sexos hasta los 70 años; a partir de esta edad, las mujeres muestran un cambio en la tendencia.</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253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22531">
                                            <p:txEl>
                                              <p:pRg st="2" end="2"/>
                                            </p:txEl>
                                          </p:spTgt>
                                        </p:tgtEl>
                                        <p:attrNameLst>
                                          <p:attrName>style.textDecorationUnderline</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8" presetClass="emph" presetSubtype="0" fill="hold" nodeType="clickEffect">
                                  <p:stCondLst>
                                    <p:cond delay="0"/>
                                  </p:stCondLst>
                                  <p:iterate type="lt">
                                    <p:tmPct val="4000"/>
                                  </p:iterate>
                                  <p:childTnLst>
                                    <p:set>
                                      <p:cBhvr override="childStyle">
                                        <p:cTn id="14" dur="500" fill="hold"/>
                                        <p:tgtEl>
                                          <p:spTgt spid="22531">
                                            <p:txEl>
                                              <p:pRg st="5" end="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Gráfico perfiles columna</a:t>
            </a:r>
            <a:endParaRPr lang="es-ES" dirty="0"/>
          </a:p>
        </p:txBody>
      </p:sp>
      <p:pic>
        <p:nvPicPr>
          <p:cNvPr id="23554" name="Picture 2"/>
          <p:cNvPicPr>
            <a:picLocks noChangeAspect="1" noChangeArrowheads="1"/>
          </p:cNvPicPr>
          <p:nvPr/>
        </p:nvPicPr>
        <p:blipFill>
          <a:blip r:embed="rId2"/>
          <a:srcRect/>
          <a:stretch>
            <a:fillRect/>
          </a:stretch>
        </p:blipFill>
        <p:spPr bwMode="auto">
          <a:xfrm>
            <a:off x="0" y="2533650"/>
            <a:ext cx="5391150" cy="4324350"/>
          </a:xfrm>
          <a:prstGeom prst="rect">
            <a:avLst/>
          </a:prstGeom>
          <a:noFill/>
          <a:ln w="9525">
            <a:noFill/>
            <a:miter lim="800000"/>
            <a:headEnd/>
            <a:tailEnd/>
          </a:ln>
        </p:spPr>
      </p:pic>
      <p:sp>
        <p:nvSpPr>
          <p:cNvPr id="23555" name="Rectangle 3"/>
          <p:cNvSpPr>
            <a:spLocks noChangeArrowheads="1"/>
          </p:cNvSpPr>
          <p:nvPr/>
        </p:nvSpPr>
        <p:spPr bwMode="auto">
          <a:xfrm>
            <a:off x="4857752" y="1214422"/>
            <a:ext cx="3714776"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s-ES" sz="2000" b="0" i="0" u="none" strike="noStrike" cap="none" normalizeH="0" baseline="0" dirty="0" smtClean="0">
                <a:ln>
                  <a:noFill/>
                </a:ln>
                <a:solidFill>
                  <a:schemeClr val="tx1"/>
                </a:solidFill>
                <a:effectLst/>
                <a:latin typeface="Calibri" pitchFamily="34" charset="0"/>
                <a:ea typeface="Times New Roman" pitchFamily="18" charset="0"/>
              </a:rPr>
              <a:t>En este gráfico se puede ver:</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s-E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 sz="2000" b="0" i="0" u="none" strike="noStrike" cap="none" normalizeH="0" baseline="0" dirty="0" smtClean="0">
                <a:ln>
                  <a:noFill/>
                </a:ln>
                <a:solidFill>
                  <a:schemeClr val="tx1"/>
                </a:solidFill>
                <a:effectLst/>
                <a:latin typeface="Calibri" pitchFamily="34" charset="0"/>
                <a:ea typeface="Times New Roman" pitchFamily="18" charset="0"/>
              </a:rPr>
              <a:t>Los suicidios más frecuentes son </a:t>
            </a:r>
            <a:r>
              <a:rPr kumimoji="0" lang="es-ES" sz="2000" b="0" i="0" u="none" strike="noStrike" cap="none" normalizeH="0" baseline="0" dirty="0" smtClean="0">
                <a:ln>
                  <a:noFill/>
                </a:ln>
                <a:solidFill>
                  <a:schemeClr val="tx1"/>
                </a:solidFill>
                <a:effectLst/>
                <a:latin typeface="Calibri" pitchFamily="34" charset="0"/>
                <a:ea typeface="Times New Roman" pitchFamily="18" charset="0"/>
              </a:rPr>
              <a:t> ahogo , veneno y salto (</a:t>
            </a:r>
            <a:r>
              <a:rPr lang="es-ES" sz="2000" dirty="0" smtClean="0">
                <a:latin typeface="Calibri" pitchFamily="34" charset="0"/>
                <a:ea typeface="Times New Roman" pitchFamily="18" charset="0"/>
              </a:rPr>
              <a:t>primera</a:t>
            </a:r>
            <a:r>
              <a:rPr kumimoji="0" lang="es-ES" sz="2000" b="0" i="0" u="none" strike="noStrike" cap="none" normalizeH="0" baseline="0" dirty="0" smtClean="0">
                <a:ln>
                  <a:noFill/>
                </a:ln>
                <a:solidFill>
                  <a:schemeClr val="tx1"/>
                </a:solidFill>
                <a:effectLst/>
                <a:latin typeface="Calibri" pitchFamily="34" charset="0"/>
                <a:ea typeface="Times New Roman" pitchFamily="18" charset="0"/>
              </a:rPr>
              <a:t> </a:t>
            </a:r>
            <a:r>
              <a:rPr kumimoji="0" lang="es-ES" sz="2000" b="0" i="0" u="none" strike="noStrike" cap="none" normalizeH="0" baseline="0" dirty="0" smtClean="0">
                <a:ln>
                  <a:noFill/>
                </a:ln>
                <a:solidFill>
                  <a:schemeClr val="tx1"/>
                </a:solidFill>
                <a:effectLst/>
                <a:latin typeface="Calibri" pitchFamily="34" charset="0"/>
                <a:ea typeface="Times New Roman" pitchFamily="18" charset="0"/>
              </a:rPr>
              <a:t>componente)</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s-E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 sz="2000" b="0" i="0" u="none" strike="noStrike" cap="none" normalizeH="0" baseline="0" dirty="0" smtClean="0">
                <a:ln>
                  <a:noFill/>
                </a:ln>
                <a:solidFill>
                  <a:schemeClr val="tx1"/>
                </a:solidFill>
                <a:effectLst/>
                <a:latin typeface="Calibri" pitchFamily="34" charset="0"/>
                <a:ea typeface="Times New Roman" pitchFamily="18" charset="0"/>
              </a:rPr>
              <a:t>Los suicidios más frecuentes son </a:t>
            </a:r>
            <a:r>
              <a:rPr kumimoji="0" lang="es-ES" sz="2000" b="0" i="0" u="none" strike="noStrike" cap="none" normalizeH="0" baseline="0" dirty="0" smtClean="0">
                <a:ln>
                  <a:noFill/>
                </a:ln>
                <a:solidFill>
                  <a:schemeClr val="tx1"/>
                </a:solidFill>
                <a:effectLst/>
                <a:latin typeface="Calibri" pitchFamily="34" charset="0"/>
                <a:ea typeface="Times New Roman" pitchFamily="18" charset="0"/>
              </a:rPr>
              <a:t>ahorcamiento</a:t>
            </a:r>
            <a:r>
              <a:rPr kumimoji="0" lang="es-ES" sz="2000" b="0" i="0" u="none" strike="noStrike" cap="none" normalizeH="0" dirty="0" smtClean="0">
                <a:ln>
                  <a:noFill/>
                </a:ln>
                <a:solidFill>
                  <a:schemeClr val="tx1"/>
                </a:solidFill>
                <a:effectLst/>
                <a:latin typeface="Calibri" pitchFamily="34" charset="0"/>
                <a:ea typeface="Times New Roman" pitchFamily="18" charset="0"/>
              </a:rPr>
              <a:t> y ahogo</a:t>
            </a:r>
            <a:r>
              <a:rPr kumimoji="0" lang="es-ES" sz="2000" b="0" i="0" u="none" strike="noStrike" cap="none" normalizeH="0" baseline="0" dirty="0" smtClean="0">
                <a:ln>
                  <a:noFill/>
                </a:ln>
                <a:solidFill>
                  <a:schemeClr val="tx1"/>
                </a:solidFill>
                <a:effectLst/>
                <a:latin typeface="Calibri" pitchFamily="34" charset="0"/>
                <a:ea typeface="Times New Roman" pitchFamily="18" charset="0"/>
              </a:rPr>
              <a:t> (</a:t>
            </a:r>
            <a:r>
              <a:rPr lang="es-ES" sz="2000" dirty="0" smtClean="0">
                <a:latin typeface="Calibri" pitchFamily="34" charset="0"/>
                <a:ea typeface="Times New Roman" pitchFamily="18" charset="0"/>
              </a:rPr>
              <a:t>segunda</a:t>
            </a:r>
            <a:r>
              <a:rPr kumimoji="0" lang="es-ES" sz="2000" b="0" i="0" u="none" strike="noStrike" cap="none" normalizeH="0" baseline="0" dirty="0" smtClean="0">
                <a:ln>
                  <a:noFill/>
                </a:ln>
                <a:solidFill>
                  <a:schemeClr val="tx1"/>
                </a:solidFill>
                <a:effectLst/>
                <a:latin typeface="Calibri" pitchFamily="34" charset="0"/>
                <a:ea typeface="Times New Roman" pitchFamily="18" charset="0"/>
              </a:rPr>
              <a:t> </a:t>
            </a:r>
            <a:r>
              <a:rPr kumimoji="0" lang="es-ES" sz="2000" b="0" i="0" u="none" strike="noStrike" cap="none" normalizeH="0" baseline="0" dirty="0" smtClean="0">
                <a:ln>
                  <a:noFill/>
                </a:ln>
                <a:solidFill>
                  <a:schemeClr val="tx1"/>
                </a:solidFill>
                <a:effectLst/>
                <a:latin typeface="Calibri" pitchFamily="34" charset="0"/>
                <a:ea typeface="Times New Roman" pitchFamily="18" charset="0"/>
              </a:rPr>
              <a:t>componente)</a:t>
            </a:r>
            <a:endParaRPr kumimoji="0" lang="es-E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355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grpId="0" nodeType="clickEffect">
                                  <p:stCondLst>
                                    <p:cond delay="0"/>
                                  </p:stCondLst>
                                  <p:iterate type="lt">
                                    <p:tmPct val="4000"/>
                                  </p:iterate>
                                  <p:childTnLst>
                                    <p:set>
                                      <p:cBhvr override="childStyle">
                                        <p:cTn id="10" dur="500" fill="hold"/>
                                        <p:tgtEl>
                                          <p:spTgt spid="23555"/>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Gráficos perfiles fila y columna</a:t>
            </a:r>
            <a:endParaRPr lang="es-ES" dirty="0"/>
          </a:p>
        </p:txBody>
      </p:sp>
      <p:pic>
        <p:nvPicPr>
          <p:cNvPr id="28674" name="Picture 2"/>
          <p:cNvPicPr>
            <a:picLocks noChangeAspect="1" noChangeArrowheads="1"/>
          </p:cNvPicPr>
          <p:nvPr/>
        </p:nvPicPr>
        <p:blipFill>
          <a:blip r:embed="rId2"/>
          <a:srcRect/>
          <a:stretch>
            <a:fillRect/>
          </a:stretch>
        </p:blipFill>
        <p:spPr bwMode="auto">
          <a:xfrm>
            <a:off x="0" y="1285860"/>
            <a:ext cx="5391150" cy="4324350"/>
          </a:xfrm>
          <a:prstGeom prst="rect">
            <a:avLst/>
          </a:prstGeom>
          <a:noFill/>
          <a:ln w="9525">
            <a:noFill/>
            <a:miter lim="800000"/>
            <a:headEnd/>
            <a:tailEnd/>
          </a:ln>
        </p:spPr>
      </p:pic>
      <p:sp>
        <p:nvSpPr>
          <p:cNvPr id="28675" name="Rectangle 3"/>
          <p:cNvSpPr>
            <a:spLocks noChangeArrowheads="1"/>
          </p:cNvSpPr>
          <p:nvPr/>
        </p:nvSpPr>
        <p:spPr bwMode="auto">
          <a:xfrm>
            <a:off x="4071902" y="3441680"/>
            <a:ext cx="507209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0" fontAlgn="base" latinLnBrk="0" hangingPunct="0">
              <a:lnSpc>
                <a:spcPct val="100000"/>
              </a:lnSpc>
              <a:spcBef>
                <a:spcPct val="0"/>
              </a:spcBef>
              <a:spcAft>
                <a:spcPct val="0"/>
              </a:spcAft>
              <a:buClrTx/>
              <a:buSzTx/>
              <a:buFontTx/>
              <a:buChar char="•"/>
              <a:tabLst>
                <a:tab pos="457200" algn="l"/>
              </a:tabLst>
            </a:pPr>
            <a:r>
              <a:rPr kumimoji="0" lang="es-ES" b="0" i="0" u="none" strike="noStrike" cap="none" normalizeH="0" baseline="0" dirty="0" smtClean="0">
                <a:ln>
                  <a:noFill/>
                </a:ln>
                <a:solidFill>
                  <a:schemeClr val="tx1"/>
                </a:solidFill>
                <a:effectLst/>
                <a:latin typeface="Calibri" pitchFamily="34" charset="0"/>
                <a:ea typeface="Times New Roman" pitchFamily="18" charset="0"/>
              </a:rPr>
              <a:t>Respecto </a:t>
            </a:r>
            <a:r>
              <a:rPr kumimoji="0" lang="es-ES" b="0" i="0" u="none" strike="noStrike" cap="none" normalizeH="0" baseline="0" dirty="0" smtClean="0">
                <a:ln>
                  <a:noFill/>
                </a:ln>
                <a:solidFill>
                  <a:schemeClr val="tx1"/>
                </a:solidFill>
                <a:effectLst/>
                <a:latin typeface="Calibri" pitchFamily="34" charset="0"/>
                <a:ea typeface="Times New Roman" pitchFamily="18" charset="0"/>
              </a:rPr>
              <a:t>al tipo de suicidio</a:t>
            </a:r>
            <a:r>
              <a:rPr kumimoji="0" lang="es-ES" b="0" i="0" u="none" strike="noStrike" cap="none" normalizeH="0" baseline="0" dirty="0" smtClean="0">
                <a:ln>
                  <a:noFill/>
                </a:ln>
                <a:solidFill>
                  <a:schemeClr val="tx1"/>
                </a:solidFill>
                <a:effectLst/>
                <a:latin typeface="Calibri" pitchFamily="34" charset="0"/>
                <a:ea typeface="Times New Roman" pitchFamily="18" charset="0"/>
              </a:rPr>
              <a:t>,</a:t>
            </a:r>
          </a:p>
          <a:p>
            <a:pPr marL="0" marR="0" lvl="0" indent="449263" algn="l" defTabSz="914400" rtl="0" eaLnBrk="0" fontAlgn="base" latinLnBrk="0" hangingPunct="0">
              <a:lnSpc>
                <a:spcPct val="100000"/>
              </a:lnSpc>
              <a:spcBef>
                <a:spcPct val="0"/>
              </a:spcBef>
              <a:spcAft>
                <a:spcPct val="0"/>
              </a:spcAft>
              <a:buClrTx/>
              <a:buSzTx/>
              <a:buFontTx/>
              <a:buChar char="•"/>
              <a:tabLst>
                <a:tab pos="457200" algn="l"/>
              </a:tabLst>
            </a:pPr>
            <a:endParaRPr kumimoji="0" lang="es-ES"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457200" algn="l"/>
              </a:tabLst>
            </a:pPr>
            <a:r>
              <a:rPr kumimoji="0" lang="es-ES" b="0" i="0" u="none" strike="noStrike" cap="none" normalizeH="0" baseline="0" dirty="0" smtClean="0">
                <a:ln>
                  <a:noFill/>
                </a:ln>
                <a:solidFill>
                  <a:schemeClr val="tx1"/>
                </a:solidFill>
                <a:effectLst/>
                <a:latin typeface="Calibri" pitchFamily="34" charset="0"/>
                <a:ea typeface="Times New Roman" pitchFamily="18" charset="0"/>
              </a:rPr>
              <a:t>El primer eje contrasta la distribución sexo/edad de ahogo y veneno, frente al uso de pistola y gas tóxico</a:t>
            </a:r>
            <a:r>
              <a:rPr kumimoji="0" lang="es-ES" b="0" i="0" u="none" strike="noStrike" cap="none" normalizeH="0" baseline="0" dirty="0" smtClean="0">
                <a:ln>
                  <a:noFill/>
                </a:ln>
                <a:solidFill>
                  <a:schemeClr val="tx1"/>
                </a:solidFill>
                <a:effectLst/>
                <a:latin typeface="Calibri" pitchFamily="34" charset="0"/>
                <a:ea typeface="Times New Roman" pitchFamily="18" charset="0"/>
              </a:rPr>
              <a:t>.</a:t>
            </a:r>
          </a:p>
          <a:p>
            <a:pPr marL="0" marR="0" lvl="0" indent="449263" algn="l" defTabSz="914400" rtl="0" eaLnBrk="0" fontAlgn="base" latinLnBrk="0" hangingPunct="0">
              <a:lnSpc>
                <a:spcPct val="100000"/>
              </a:lnSpc>
              <a:spcBef>
                <a:spcPct val="0"/>
              </a:spcBef>
              <a:spcAft>
                <a:spcPct val="0"/>
              </a:spcAft>
              <a:buClrTx/>
              <a:buSzTx/>
              <a:buFontTx/>
              <a:buNone/>
              <a:tabLst>
                <a:tab pos="457200" algn="l"/>
              </a:tabLst>
            </a:pPr>
            <a:endParaRPr kumimoji="0" lang="es-ES"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457200" algn="l"/>
              </a:tabLst>
            </a:pPr>
            <a:r>
              <a:rPr kumimoji="0" lang="es-ES" b="0" i="0" u="none" strike="noStrike" cap="none" normalizeH="0" baseline="0" dirty="0" smtClean="0">
                <a:ln>
                  <a:noFill/>
                </a:ln>
                <a:solidFill>
                  <a:schemeClr val="tx1"/>
                </a:solidFill>
                <a:effectLst/>
                <a:latin typeface="Calibri" pitchFamily="34" charset="0"/>
                <a:ea typeface="Times New Roman" pitchFamily="18" charset="0"/>
              </a:rPr>
              <a:t>El segundo eje muestra una tendencia de un uso relativamente alto de ahogo y ahorcamiento y un menor uso de veneno, gas tóxico, gas de cocina y otros tipos. Notar que gas de cocina y otros tipos se solapan.</a:t>
            </a:r>
            <a:endParaRPr kumimoji="0" lang="es-ES"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457200" algn="l"/>
              </a:tabLst>
            </a:pPr>
            <a:endParaRPr kumimoji="0" lang="es-ES" b="0" i="0" u="none" strike="noStrike" cap="none" normalizeH="0" baseline="0" dirty="0" smtClean="0">
              <a:ln>
                <a:noFill/>
              </a:ln>
              <a:solidFill>
                <a:schemeClr val="tx1"/>
              </a:solidFill>
              <a:effectLst/>
              <a:latin typeface="Arial" pitchFamily="34" charset="0"/>
            </a:endParaRPr>
          </a:p>
        </p:txBody>
      </p:sp>
      <p:sp>
        <p:nvSpPr>
          <p:cNvPr id="5" name="4 Rectángulo"/>
          <p:cNvSpPr/>
          <p:nvPr/>
        </p:nvSpPr>
        <p:spPr>
          <a:xfrm>
            <a:off x="4143372" y="1214422"/>
            <a:ext cx="4572000" cy="1908215"/>
          </a:xfrm>
          <a:prstGeom prst="rect">
            <a:avLst/>
          </a:prstGeom>
        </p:spPr>
        <p:txBody>
          <a:bodyPr>
            <a:spAutoFit/>
          </a:bodyPr>
          <a:lstStyle/>
          <a:p>
            <a:pPr lvl="0" indent="449263" fontAlgn="base">
              <a:spcBef>
                <a:spcPct val="0"/>
              </a:spcBef>
              <a:spcAft>
                <a:spcPct val="0"/>
              </a:spcAft>
              <a:buFontTx/>
              <a:buChar char="•"/>
              <a:tabLst>
                <a:tab pos="457200" algn="l"/>
              </a:tabLst>
            </a:pPr>
            <a:r>
              <a:rPr lang="es-ES" dirty="0" smtClean="0">
                <a:latin typeface="Calibri" pitchFamily="34" charset="0"/>
                <a:ea typeface="Times New Roman" pitchFamily="18" charset="0"/>
              </a:rPr>
              <a:t>Respecto al grupo de edad-sexo</a:t>
            </a:r>
            <a:r>
              <a:rPr lang="es-ES" dirty="0" smtClean="0">
                <a:latin typeface="Calibri" pitchFamily="34" charset="0"/>
                <a:ea typeface="Times New Roman" pitchFamily="18" charset="0"/>
              </a:rPr>
              <a:t>,</a:t>
            </a:r>
          </a:p>
          <a:p>
            <a:pPr lvl="0" indent="449263" fontAlgn="base">
              <a:spcBef>
                <a:spcPct val="0"/>
              </a:spcBef>
              <a:spcAft>
                <a:spcPct val="0"/>
              </a:spcAft>
              <a:buFontTx/>
              <a:buChar char="•"/>
              <a:tabLst>
                <a:tab pos="457200" algn="l"/>
              </a:tabLst>
            </a:pPr>
            <a:endParaRPr lang="es-ES" sz="1400" dirty="0" smtClean="0">
              <a:latin typeface="Arial" pitchFamily="34" charset="0"/>
            </a:endParaRPr>
          </a:p>
          <a:p>
            <a:pPr lvl="0" indent="449263" eaLnBrk="0" fontAlgn="base" hangingPunct="0">
              <a:spcBef>
                <a:spcPct val="0"/>
              </a:spcBef>
              <a:spcAft>
                <a:spcPct val="0"/>
              </a:spcAft>
              <a:tabLst>
                <a:tab pos="457200" algn="l"/>
              </a:tabLst>
            </a:pPr>
            <a:r>
              <a:rPr lang="es-ES" dirty="0" smtClean="0">
                <a:latin typeface="Calibri" pitchFamily="34" charset="0"/>
                <a:ea typeface="Times New Roman" pitchFamily="18" charset="0"/>
              </a:rPr>
              <a:t>El primer eje contrasta el diferente patrón de suicidio que existe entre varones y mujeres</a:t>
            </a:r>
            <a:r>
              <a:rPr lang="es-ES" dirty="0" smtClean="0">
                <a:latin typeface="Calibri" pitchFamily="34" charset="0"/>
                <a:ea typeface="Times New Roman" pitchFamily="18" charset="0"/>
              </a:rPr>
              <a:t>.</a:t>
            </a:r>
          </a:p>
          <a:p>
            <a:pPr lvl="0" indent="449263" eaLnBrk="0" fontAlgn="base" hangingPunct="0">
              <a:spcBef>
                <a:spcPct val="0"/>
              </a:spcBef>
              <a:spcAft>
                <a:spcPct val="0"/>
              </a:spcAft>
              <a:tabLst>
                <a:tab pos="457200" algn="l"/>
              </a:tabLst>
            </a:pPr>
            <a:endParaRPr lang="es-ES" sz="1400" dirty="0" smtClean="0">
              <a:latin typeface="Arial" pitchFamily="34" charset="0"/>
            </a:endParaRPr>
          </a:p>
          <a:p>
            <a:pPr lvl="0" indent="449263" eaLnBrk="0" fontAlgn="base" hangingPunct="0">
              <a:spcBef>
                <a:spcPct val="0"/>
              </a:spcBef>
              <a:spcAft>
                <a:spcPct val="0"/>
              </a:spcAft>
              <a:tabLst>
                <a:tab pos="457200" algn="l"/>
              </a:tabLst>
            </a:pPr>
            <a:r>
              <a:rPr lang="es-ES" dirty="0" smtClean="0">
                <a:latin typeface="Calibri" pitchFamily="34" charset="0"/>
                <a:ea typeface="Times New Roman" pitchFamily="18" charset="0"/>
              </a:rPr>
              <a:t>El segundo eje compara los diferentes patrones de suicidio entre grupos de edad.</a:t>
            </a:r>
            <a:endParaRPr lang="es-ES" sz="1400" dirty="0" smtClean="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867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p:cBhvr>
                                        <p:cTn id="10" dur="2000" fill="hold"/>
                                        <p:tgtEl>
                                          <p:spTgt spid="5"/>
                                        </p:tgtEl>
                                        <p:attrNameLst>
                                          <p:attrName>fillcolor</p:attrName>
                                        </p:attrNameLst>
                                      </p:cBhvr>
                                      <p:to>
                                        <a:schemeClr val="accent2"/>
                                      </p:to>
                                    </p:animClr>
                                    <p:set>
                                      <p:cBhvr>
                                        <p:cTn id="11" dur="2000" fill="hold"/>
                                        <p:tgtEl>
                                          <p:spTgt spid="5"/>
                                        </p:tgtEl>
                                        <p:attrNameLst>
                                          <p:attrName>fill.type</p:attrName>
                                        </p:attrNameLst>
                                      </p:cBhvr>
                                      <p:to>
                                        <p:strVal val="solid"/>
                                      </p:to>
                                    </p:set>
                                    <p:set>
                                      <p:cBhvr>
                                        <p:cTn id="12" dur="2000" fill="hold"/>
                                        <p:tgtEl>
                                          <p:spTgt spid="5"/>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 presetClass="emph" presetSubtype="2" fill="hold" nodeType="clickEffect">
                                  <p:stCondLst>
                                    <p:cond delay="0"/>
                                  </p:stCondLst>
                                  <p:childTnLst>
                                    <p:animClr clrSpc="rgb">
                                      <p:cBhvr>
                                        <p:cTn id="16" dur="2000" fill="hold"/>
                                        <p:tgtEl>
                                          <p:spTgt spid="28675"/>
                                        </p:tgtEl>
                                        <p:attrNameLst>
                                          <p:attrName>fillcolor</p:attrName>
                                        </p:attrNameLst>
                                      </p:cBhvr>
                                      <p:to>
                                        <a:schemeClr val="accent1"/>
                                      </p:to>
                                    </p:animClr>
                                    <p:set>
                                      <p:cBhvr>
                                        <p:cTn id="17" dur="2000" fill="hold"/>
                                        <p:tgtEl>
                                          <p:spTgt spid="28675"/>
                                        </p:tgtEl>
                                        <p:attrNameLst>
                                          <p:attrName>fill.type</p:attrName>
                                        </p:attrNameLst>
                                      </p:cBhvr>
                                      <p:to>
                                        <p:strVal val="solid"/>
                                      </p:to>
                                    </p:set>
                                    <p:set>
                                      <p:cBhvr>
                                        <p:cTn id="18" dur="2000" fill="hold"/>
                                        <p:tgtEl>
                                          <p:spTgt spid="2867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1435608" y="357166"/>
            <a:ext cx="7565548" cy="6286544"/>
          </a:xfrm>
        </p:spPr>
        <p:txBody>
          <a:bodyPr>
            <a:noAutofit/>
          </a:bodyPr>
          <a:lstStyle/>
          <a:p>
            <a:pPr>
              <a:buNone/>
            </a:pPr>
            <a:endParaRPr lang="es-ES" sz="1400" dirty="0" smtClean="0"/>
          </a:p>
          <a:p>
            <a:pPr lvl="0"/>
            <a:r>
              <a:rPr lang="es-ES" sz="1400" dirty="0" smtClean="0"/>
              <a:t>Entre las mujeres los tipos de suicidio más comunes son el ahogo y el veneno; en cambio, entre los hombres los más usados son el gas tóxico y la pistola</a:t>
            </a:r>
            <a:r>
              <a:rPr lang="es-ES" sz="1400" dirty="0" smtClean="0"/>
              <a:t>.</a:t>
            </a:r>
          </a:p>
          <a:p>
            <a:pPr lvl="0">
              <a:buNone/>
            </a:pPr>
            <a:endParaRPr lang="es-ES" sz="1400" dirty="0" smtClean="0"/>
          </a:p>
          <a:p>
            <a:pPr lvl="0"/>
            <a:r>
              <a:rPr lang="es-ES" sz="1400" dirty="0" smtClean="0"/>
              <a:t>En las personas de mayor edad los tipos de suicidio más usados son el ahorcamiento y el ahogo; mientras que en las más jóvenes son veneno, gas tóxico, gas de cocina y otros tipos</a:t>
            </a:r>
            <a:r>
              <a:rPr lang="es-ES" sz="1400" dirty="0" smtClean="0"/>
              <a:t>.</a:t>
            </a:r>
          </a:p>
          <a:p>
            <a:pPr lvl="0"/>
            <a:endParaRPr lang="es-ES" sz="1400" dirty="0" smtClean="0"/>
          </a:p>
          <a:p>
            <a:pPr lvl="0"/>
            <a:r>
              <a:rPr lang="es-ES" sz="1400" dirty="0" smtClean="0"/>
              <a:t>En las mujeres mayores el ahogo es desproporcionadamente alto, mientras que el uso de pistola está poco representado en este grupo</a:t>
            </a:r>
            <a:r>
              <a:rPr lang="es-ES" sz="1400" dirty="0" smtClean="0"/>
              <a:t>.</a:t>
            </a:r>
          </a:p>
          <a:p>
            <a:pPr lvl="0"/>
            <a:endParaRPr lang="es-ES" sz="1400" dirty="0" smtClean="0"/>
          </a:p>
          <a:p>
            <a:pPr lvl="0"/>
            <a:r>
              <a:rPr lang="es-ES" sz="1400" dirty="0" smtClean="0"/>
              <a:t>Saltar, como método de suicidio también tiene un uso elevado en el grupo de mujeres mayores</a:t>
            </a:r>
            <a:r>
              <a:rPr lang="es-ES" sz="1400" dirty="0" smtClean="0"/>
              <a:t>.</a:t>
            </a:r>
          </a:p>
          <a:p>
            <a:pPr lvl="0"/>
            <a:endParaRPr lang="es-ES" sz="1400" dirty="0" smtClean="0"/>
          </a:p>
          <a:p>
            <a:pPr lvl="0"/>
            <a:r>
              <a:rPr lang="es-ES" sz="1400" dirty="0" smtClean="0"/>
              <a:t>El veneno está poco representado en el grupo de mujeres más joven. Notemos que hay que tener cuidado con ciertos puntos, en particular el del grupo de mujeres más joven debe interpretarse con precaución pues está pobremente representado en las dos primeras componentes.</a:t>
            </a:r>
          </a:p>
          <a:p>
            <a:pPr>
              <a:buNone/>
            </a:pPr>
            <a:r>
              <a:rPr lang="es-ES" sz="1400" dirty="0" smtClean="0"/>
              <a:t> </a:t>
            </a:r>
          </a:p>
          <a:p>
            <a:r>
              <a:rPr lang="es-ES" sz="1400" dirty="0" smtClean="0"/>
              <a:t>Examinemos ahora aquellos perfiles de fila que no están bien representados. Basándonos en los perfiles de fila actuales, la proximidad del grupo de mujeres de 10-15 años al de las mujeres de 35-40 años es engañosa. Además, el segundo grupo de edad de las mujeres(15-20 años) no se ajusta a la tendencia con la edad que sugiere el </a:t>
            </a:r>
            <a:r>
              <a:rPr lang="es-ES" sz="1400" dirty="0" err="1" smtClean="0"/>
              <a:t>Plot</a:t>
            </a:r>
            <a:r>
              <a:rPr lang="es-ES" sz="1400" dirty="0" smtClean="0"/>
              <a:t>.</a:t>
            </a:r>
          </a:p>
          <a:p>
            <a:pPr>
              <a:buNone/>
            </a:pPr>
            <a:r>
              <a:rPr lang="es-ES" sz="1400" dirty="0" smtClean="0"/>
              <a:t>  </a:t>
            </a:r>
          </a:p>
          <a:p>
            <a:r>
              <a:rPr lang="es-ES" sz="1400" dirty="0" smtClean="0"/>
              <a:t>A pesar de todo esto, el Análisis de Componentes principales ofrece un resumen eficiente e informativo de las 306 celdas de frecuencia contenidas en la tabla original.</a:t>
            </a:r>
          </a:p>
          <a:p>
            <a:endParaRPr lang="es-E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 calcmode="lin" valueType="num">
                                      <p:cBhvr>
                                        <p:cTn id="14"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 calcmode="lin" valueType="num">
                                      <p:cBhvr>
                                        <p:cTn id="21" dur="1000" fill="hold"/>
                                        <p:tgtEl>
                                          <p:spTgt spid="4">
                                            <p:txEl>
                                              <p:pRg st="5" end="5"/>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 calcmode="lin" valueType="num">
                                      <p:cBhvr>
                                        <p:cTn id="28" dur="1000" fill="hold"/>
                                        <p:tgtEl>
                                          <p:spTgt spid="4">
                                            <p:txEl>
                                              <p:pRg st="7" end="7"/>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7" end="7"/>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 calcmode="lin" valueType="num">
                                      <p:cBhvr>
                                        <p:cTn id="35" dur="1000" fill="hold"/>
                                        <p:tgtEl>
                                          <p:spTgt spid="4">
                                            <p:txEl>
                                              <p:pRg st="9" end="9"/>
                                            </p:txEl>
                                          </p:spTgt>
                                        </p:tgtEl>
                                        <p:attrNameLst>
                                          <p:attrName>ppt_w</p:attrName>
                                        </p:attrNameLst>
                                      </p:cBhvr>
                                      <p:tavLst>
                                        <p:tav tm="0">
                                          <p:val>
                                            <p:strVal val="#ppt_w*0.70"/>
                                          </p:val>
                                        </p:tav>
                                        <p:tav tm="100000">
                                          <p:val>
                                            <p:strVal val="#ppt_w"/>
                                          </p:val>
                                        </p:tav>
                                      </p:tavLst>
                                    </p:anim>
                                    <p:anim calcmode="lin" valueType="num">
                                      <p:cBhvr>
                                        <p:cTn id="36" dur="1000" fill="hold"/>
                                        <p:tgtEl>
                                          <p:spTgt spid="4">
                                            <p:txEl>
                                              <p:pRg st="9" end="9"/>
                                            </p:txEl>
                                          </p:spTgt>
                                        </p:tgtEl>
                                        <p:attrNameLst>
                                          <p:attrName>ppt_h</p:attrName>
                                        </p:attrNameLst>
                                      </p:cBhvr>
                                      <p:tavLst>
                                        <p:tav tm="0">
                                          <p:val>
                                            <p:strVal val="#ppt_h"/>
                                          </p:val>
                                        </p:tav>
                                        <p:tav tm="100000">
                                          <p:val>
                                            <p:strVal val="#ppt_h"/>
                                          </p:val>
                                        </p:tav>
                                      </p:tavLst>
                                    </p:anim>
                                    <p:animEffect transition="in" filter="fade">
                                      <p:cBhvr>
                                        <p:cTn id="37" dur="1000"/>
                                        <p:tgtEl>
                                          <p:spTgt spid="4">
                                            <p:txEl>
                                              <p:pRg st="9" end="9"/>
                                            </p:txEl>
                                          </p:spTgt>
                                        </p:tgtEl>
                                      </p:cBhvr>
                                    </p:animEffect>
                                  </p:childTnLst>
                                </p:cTn>
                              </p:par>
                              <p:par>
                                <p:cTn id="38" presetID="55" presetClass="entr" presetSubtype="0" fill="hold" nodeType="withEffect">
                                  <p:stCondLst>
                                    <p:cond delay="0"/>
                                  </p:stCondLst>
                                  <p:childTnLst>
                                    <p:set>
                                      <p:cBhvr>
                                        <p:cTn id="39" dur="1" fill="hold">
                                          <p:stCondLst>
                                            <p:cond delay="0"/>
                                          </p:stCondLst>
                                        </p:cTn>
                                        <p:tgtEl>
                                          <p:spTgt spid="4">
                                            <p:txEl>
                                              <p:pRg st="10" end="10"/>
                                            </p:txEl>
                                          </p:spTgt>
                                        </p:tgtEl>
                                        <p:attrNameLst>
                                          <p:attrName>style.visibility</p:attrName>
                                        </p:attrNameLst>
                                      </p:cBhvr>
                                      <p:to>
                                        <p:strVal val="visible"/>
                                      </p:to>
                                    </p:set>
                                    <p:anim calcmode="lin" valueType="num">
                                      <p:cBhvr>
                                        <p:cTn id="40" dur="1000" fill="hold"/>
                                        <p:tgtEl>
                                          <p:spTgt spid="4">
                                            <p:txEl>
                                              <p:pRg st="10" end="10"/>
                                            </p:txEl>
                                          </p:spTgt>
                                        </p:tgtEl>
                                        <p:attrNameLst>
                                          <p:attrName>ppt_w</p:attrName>
                                        </p:attrNameLst>
                                      </p:cBhvr>
                                      <p:tavLst>
                                        <p:tav tm="0">
                                          <p:val>
                                            <p:strVal val="#ppt_w*0.70"/>
                                          </p:val>
                                        </p:tav>
                                        <p:tav tm="100000">
                                          <p:val>
                                            <p:strVal val="#ppt_w"/>
                                          </p:val>
                                        </p:tav>
                                      </p:tavLst>
                                    </p:anim>
                                    <p:anim calcmode="lin" valueType="num">
                                      <p:cBhvr>
                                        <p:cTn id="41" dur="1000" fill="hold"/>
                                        <p:tgtEl>
                                          <p:spTgt spid="4">
                                            <p:txEl>
                                              <p:pRg st="10" end="10"/>
                                            </p:txEl>
                                          </p:spTgt>
                                        </p:tgtEl>
                                        <p:attrNameLst>
                                          <p:attrName>ppt_h</p:attrName>
                                        </p:attrNameLst>
                                      </p:cBhvr>
                                      <p:tavLst>
                                        <p:tav tm="0">
                                          <p:val>
                                            <p:strVal val="#ppt_h"/>
                                          </p:val>
                                        </p:tav>
                                        <p:tav tm="100000">
                                          <p:val>
                                            <p:strVal val="#ppt_h"/>
                                          </p:val>
                                        </p:tav>
                                      </p:tavLst>
                                    </p:anim>
                                    <p:animEffect transition="in" filter="fade">
                                      <p:cBhvr>
                                        <p:cTn id="42" dur="1000"/>
                                        <p:tgtEl>
                                          <p:spTgt spid="4">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anim calcmode="lin" valueType="num">
                                      <p:cBhvr>
                                        <p:cTn id="47" dur="1000" fill="hold"/>
                                        <p:tgtEl>
                                          <p:spTgt spid="4">
                                            <p:txEl>
                                              <p:pRg st="11" end="11"/>
                                            </p:txEl>
                                          </p:spTgt>
                                        </p:tgtEl>
                                        <p:attrNameLst>
                                          <p:attrName>ppt_w</p:attrName>
                                        </p:attrNameLst>
                                      </p:cBhvr>
                                      <p:tavLst>
                                        <p:tav tm="0">
                                          <p:val>
                                            <p:strVal val="#ppt_w*0.70"/>
                                          </p:val>
                                        </p:tav>
                                        <p:tav tm="100000">
                                          <p:val>
                                            <p:strVal val="#ppt_w"/>
                                          </p:val>
                                        </p:tav>
                                      </p:tavLst>
                                    </p:anim>
                                    <p:anim calcmode="lin" valueType="num">
                                      <p:cBhvr>
                                        <p:cTn id="48" dur="1000" fill="hold"/>
                                        <p:tgtEl>
                                          <p:spTgt spid="4">
                                            <p:txEl>
                                              <p:pRg st="11" end="11"/>
                                            </p:txEl>
                                          </p:spTgt>
                                        </p:tgtEl>
                                        <p:attrNameLst>
                                          <p:attrName>ppt_h</p:attrName>
                                        </p:attrNameLst>
                                      </p:cBhvr>
                                      <p:tavLst>
                                        <p:tav tm="0">
                                          <p:val>
                                            <p:strVal val="#ppt_h"/>
                                          </p:val>
                                        </p:tav>
                                        <p:tav tm="100000">
                                          <p:val>
                                            <p:strVal val="#ppt_h"/>
                                          </p:val>
                                        </p:tav>
                                      </p:tavLst>
                                    </p:anim>
                                    <p:animEffect transition="in" filter="fade">
                                      <p:cBhvr>
                                        <p:cTn id="49" dur="1000"/>
                                        <p:tgtEl>
                                          <p:spTgt spid="4">
                                            <p:txEl>
                                              <p:pRg st="11" end="11"/>
                                            </p:txEl>
                                          </p:spTgt>
                                        </p:tgtEl>
                                      </p:cBhvr>
                                    </p:animEffect>
                                  </p:childTnLst>
                                </p:cTn>
                              </p:par>
                              <p:par>
                                <p:cTn id="50" presetID="55" presetClass="entr" presetSubtype="0" fill="hold" nodeType="withEffect">
                                  <p:stCondLst>
                                    <p:cond delay="0"/>
                                  </p:stCondLst>
                                  <p:childTnLst>
                                    <p:set>
                                      <p:cBhvr>
                                        <p:cTn id="51" dur="1" fill="hold">
                                          <p:stCondLst>
                                            <p:cond delay="0"/>
                                          </p:stCondLst>
                                        </p:cTn>
                                        <p:tgtEl>
                                          <p:spTgt spid="4">
                                            <p:txEl>
                                              <p:pRg st="12" end="12"/>
                                            </p:txEl>
                                          </p:spTgt>
                                        </p:tgtEl>
                                        <p:attrNameLst>
                                          <p:attrName>style.visibility</p:attrName>
                                        </p:attrNameLst>
                                      </p:cBhvr>
                                      <p:to>
                                        <p:strVal val="visible"/>
                                      </p:to>
                                    </p:set>
                                    <p:anim calcmode="lin" valueType="num">
                                      <p:cBhvr>
                                        <p:cTn id="52" dur="1000" fill="hold"/>
                                        <p:tgtEl>
                                          <p:spTgt spid="4">
                                            <p:txEl>
                                              <p:pRg st="12" end="12"/>
                                            </p:txEl>
                                          </p:spTgt>
                                        </p:tgtEl>
                                        <p:attrNameLst>
                                          <p:attrName>ppt_w</p:attrName>
                                        </p:attrNameLst>
                                      </p:cBhvr>
                                      <p:tavLst>
                                        <p:tav tm="0">
                                          <p:val>
                                            <p:strVal val="#ppt_w*0.70"/>
                                          </p:val>
                                        </p:tav>
                                        <p:tav tm="100000">
                                          <p:val>
                                            <p:strVal val="#ppt_w"/>
                                          </p:val>
                                        </p:tav>
                                      </p:tavLst>
                                    </p:anim>
                                    <p:anim calcmode="lin" valueType="num">
                                      <p:cBhvr>
                                        <p:cTn id="53" dur="1000" fill="hold"/>
                                        <p:tgtEl>
                                          <p:spTgt spid="4">
                                            <p:txEl>
                                              <p:pRg st="12" end="12"/>
                                            </p:txEl>
                                          </p:spTgt>
                                        </p:tgtEl>
                                        <p:attrNameLst>
                                          <p:attrName>ppt_h</p:attrName>
                                        </p:attrNameLst>
                                      </p:cBhvr>
                                      <p:tavLst>
                                        <p:tav tm="0">
                                          <p:val>
                                            <p:strVal val="#ppt_h"/>
                                          </p:val>
                                        </p:tav>
                                        <p:tav tm="100000">
                                          <p:val>
                                            <p:strVal val="#ppt_h"/>
                                          </p:val>
                                        </p:tav>
                                      </p:tavLst>
                                    </p:anim>
                                    <p:animEffect transition="in" filter="fade">
                                      <p:cBhvr>
                                        <p:cTn id="54" dur="1000"/>
                                        <p:tgtEl>
                                          <p:spTgt spid="4">
                                            <p:txEl>
                                              <p:pRg st="12" end="1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
                                            <p:txEl>
                                              <p:pRg st="13" end="13"/>
                                            </p:txEl>
                                          </p:spTgt>
                                        </p:tgtEl>
                                        <p:attrNameLst>
                                          <p:attrName>style.visibility</p:attrName>
                                        </p:attrNameLst>
                                      </p:cBhvr>
                                      <p:to>
                                        <p:strVal val="visible"/>
                                      </p:to>
                                    </p:set>
                                    <p:anim calcmode="lin" valueType="num">
                                      <p:cBhvr additive="base">
                                        <p:cTn id="59"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Solución</a:t>
            </a:r>
            <a:endParaRPr lang="es-ES" dirty="0"/>
          </a:p>
        </p:txBody>
      </p:sp>
      <p:sp>
        <p:nvSpPr>
          <p:cNvPr id="3" name="2 Marcador de contenido"/>
          <p:cNvSpPr>
            <a:spLocks noGrp="1"/>
          </p:cNvSpPr>
          <p:nvPr>
            <p:ph idx="1"/>
          </p:nvPr>
        </p:nvSpPr>
        <p:spPr/>
        <p:txBody>
          <a:bodyPr>
            <a:noAutofit/>
          </a:bodyPr>
          <a:lstStyle/>
          <a:p>
            <a:r>
              <a:rPr lang="es-ES" sz="2000" dirty="0" smtClean="0"/>
              <a:t>E</a:t>
            </a:r>
            <a:r>
              <a:rPr lang="es-ES" sz="2000" dirty="0" smtClean="0"/>
              <a:t>xiste </a:t>
            </a:r>
            <a:r>
              <a:rPr lang="es-ES" sz="2000" dirty="0" smtClean="0"/>
              <a:t>un patrón diferente  de suicidios entre hombres y mujeres. </a:t>
            </a:r>
            <a:endParaRPr lang="es-ES" sz="2000" dirty="0" smtClean="0"/>
          </a:p>
          <a:p>
            <a:endParaRPr lang="es-ES" sz="2000" dirty="0" smtClean="0"/>
          </a:p>
          <a:p>
            <a:r>
              <a:rPr lang="es-ES" sz="2000" dirty="0" smtClean="0"/>
              <a:t>E</a:t>
            </a:r>
            <a:r>
              <a:rPr lang="es-ES" sz="2000" dirty="0" smtClean="0"/>
              <a:t>l </a:t>
            </a:r>
            <a:r>
              <a:rPr lang="es-ES" sz="2000" dirty="0" smtClean="0"/>
              <a:t>suicidio </a:t>
            </a:r>
            <a:endParaRPr lang="es-ES" sz="2000" dirty="0" smtClean="0"/>
          </a:p>
          <a:p>
            <a:pPr lvl="1"/>
            <a:r>
              <a:rPr lang="es-ES" sz="2000" dirty="0" smtClean="0"/>
              <a:t>con </a:t>
            </a:r>
            <a:r>
              <a:rPr lang="es-ES" sz="2000" dirty="0" smtClean="0"/>
              <a:t>gas tóxico y pistola se asocia a hombres </a:t>
            </a:r>
            <a:r>
              <a:rPr lang="es-ES" sz="2000" dirty="0" smtClean="0"/>
              <a:t>jóvenes.</a:t>
            </a:r>
          </a:p>
          <a:p>
            <a:pPr lvl="1"/>
            <a:r>
              <a:rPr lang="es-ES" sz="2000" dirty="0" smtClean="0"/>
              <a:t>con </a:t>
            </a:r>
            <a:r>
              <a:rPr lang="es-ES" sz="2000" dirty="0" smtClean="0"/>
              <a:t>veneno a mujeres </a:t>
            </a:r>
            <a:r>
              <a:rPr lang="es-ES" sz="2000" dirty="0" smtClean="0"/>
              <a:t>jóvenes.</a:t>
            </a:r>
          </a:p>
          <a:p>
            <a:pPr lvl="1"/>
            <a:r>
              <a:rPr lang="es-ES" sz="2000" dirty="0" smtClean="0"/>
              <a:t>con </a:t>
            </a:r>
            <a:r>
              <a:rPr lang="es-ES" sz="2000" dirty="0" smtClean="0"/>
              <a:t>ahorcamiento a varones mayores y ahogo a mujeres mayores. </a:t>
            </a:r>
            <a:endParaRPr lang="es-ES" sz="2000" dirty="0" smtClean="0"/>
          </a:p>
          <a:p>
            <a:pPr lvl="1"/>
            <a:r>
              <a:rPr lang="es-ES" sz="2000" dirty="0" smtClean="0"/>
              <a:t>T</a:t>
            </a:r>
            <a:r>
              <a:rPr lang="es-ES" sz="2000" dirty="0" smtClean="0"/>
              <a:t>ambién </a:t>
            </a:r>
            <a:r>
              <a:rPr lang="es-ES" sz="2000" dirty="0" smtClean="0"/>
              <a:t>se puede observar que salto está más asociado a las mujeres y cuchillo, gas  de cocina a hombres jóvenes</a:t>
            </a:r>
            <a:r>
              <a:rPr lang="es-ES" sz="2000" dirty="0" smtClean="0"/>
              <a:t>.</a:t>
            </a:r>
            <a:endParaRPr lang="es-ES" sz="2000" dirty="0" smtClean="0"/>
          </a:p>
          <a:p>
            <a:endParaRPr lang="es-ES" sz="2000" dirty="0" smtClean="0"/>
          </a:p>
          <a:p>
            <a:r>
              <a:rPr lang="es-ES" sz="2000" dirty="0" smtClean="0"/>
              <a:t>Estos </a:t>
            </a:r>
            <a:r>
              <a:rPr lang="es-ES" sz="2000" dirty="0" smtClean="0"/>
              <a:t>resultados se han obtenido mediante un Análisis de Correspondencias con un 90% de información retenida, con un eje horizontal reteniendo un 52% y un eje vertical reteniendo un 38%.</a:t>
            </a:r>
          </a:p>
          <a:p>
            <a:pPr>
              <a:buNone/>
            </a:pPr>
            <a:r>
              <a:rPr lang="es-ES" sz="2000" dirty="0" smtClean="0"/>
              <a:t> </a:t>
            </a:r>
          </a:p>
          <a:p>
            <a:pPr>
              <a:buNone/>
            </a:pPr>
            <a:r>
              <a:rPr lang="es-ES" sz="2000" dirty="0" smtClean="0"/>
              <a:t> </a:t>
            </a:r>
          </a:p>
          <a:p>
            <a:endParaRPr lang="es-E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lide(fromBottom)">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lide(fromBottom)">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slide(fromBottom)">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slide(fromBottom)">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p:cTn id="39"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40"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41" dur="1000"/>
                                        <p:tgtEl>
                                          <p:spTgt spid="3">
                                            <p:txEl>
                                              <p:pRg st="8" end="8"/>
                                            </p:txEl>
                                          </p:spTgt>
                                        </p:tgtEl>
                                      </p:cBhvr>
                                    </p:animEffect>
                                  </p:childTnLst>
                                </p:cTn>
                              </p:par>
                              <p:par>
                                <p:cTn id="42" presetID="55" presetClass="entr" presetSubtype="0"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 calcmode="lin" valueType="num">
                                      <p:cBhvr>
                                        <p:cTn id="44"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45"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46"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Resumen de los datos </a:t>
            </a:r>
            <a:br>
              <a:rPr lang="es-ES" dirty="0" smtClean="0"/>
            </a:br>
            <a:r>
              <a:rPr lang="es-ES" dirty="0" smtClean="0"/>
              <a:t>(3 componentes)</a:t>
            </a:r>
            <a:endParaRPr lang="es-ES" dirty="0"/>
          </a:p>
        </p:txBody>
      </p:sp>
      <p:graphicFrame>
        <p:nvGraphicFramePr>
          <p:cNvPr id="4" name="3 Tabla"/>
          <p:cNvGraphicFramePr>
            <a:graphicFrameLocks noGrp="1"/>
          </p:cNvGraphicFramePr>
          <p:nvPr/>
        </p:nvGraphicFramePr>
        <p:xfrm>
          <a:off x="1524000" y="1739900"/>
          <a:ext cx="6096000" cy="3378200"/>
        </p:xfrm>
        <a:graphic>
          <a:graphicData uri="http://schemas.openxmlformats.org/drawingml/2006/table">
            <a:tbl>
              <a:tblPr/>
              <a:tblGrid>
                <a:gridCol w="609600"/>
                <a:gridCol w="609600"/>
                <a:gridCol w="609600"/>
                <a:gridCol w="609600"/>
                <a:gridCol w="609600"/>
                <a:gridCol w="609600"/>
                <a:gridCol w="609600"/>
                <a:gridCol w="609600"/>
                <a:gridCol w="609600"/>
                <a:gridCol w="609600"/>
              </a:tblGrid>
              <a:tr h="0">
                <a:tc gridSpan="10">
                  <a:txBody>
                    <a:bodyPr/>
                    <a:lstStyle/>
                    <a:p>
                      <a:pPr algn="ctr">
                        <a:lnSpc>
                          <a:spcPts val="1600"/>
                        </a:lnSpc>
                        <a:spcAft>
                          <a:spcPts val="0"/>
                        </a:spcAft>
                      </a:pPr>
                      <a:r>
                        <a:rPr lang="es-ES" sz="900" b="1">
                          <a:latin typeface="Arial"/>
                          <a:ea typeface="Times New Roman"/>
                        </a:rPr>
                        <a:t>Resumen</a:t>
                      </a:r>
                      <a:endParaRPr lang="es-ES" sz="1200">
                        <a:latin typeface="Times New Roman"/>
                        <a:ea typeface="Times New Roman"/>
                      </a:endParaRPr>
                    </a:p>
                  </a:txBody>
                  <a:tcPr marL="19050" marR="19050" marT="19050" marB="1905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0">
                <a:tc rowSpan="3">
                  <a:txBody>
                    <a:bodyPr/>
                    <a:lstStyle/>
                    <a:p>
                      <a:pPr>
                        <a:lnSpc>
                          <a:spcPts val="1600"/>
                        </a:lnSpc>
                        <a:spcAft>
                          <a:spcPts val="0"/>
                        </a:spcAft>
                      </a:pPr>
                      <a:r>
                        <a:rPr lang="es-ES" sz="900">
                          <a:latin typeface="Arial"/>
                          <a:ea typeface="Times New Roman"/>
                        </a:rPr>
                        <a:t>Dimensión</a:t>
                      </a:r>
                      <a:endParaRPr lang="es-ES" sz="1200">
                        <a:latin typeface="Times New Roman"/>
                        <a:ea typeface="Times New Roman"/>
                      </a:endParaRPr>
                    </a:p>
                  </a:txBody>
                  <a:tcPr marL="19050" marR="19050" marT="19050" marB="1905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rowSpan="3">
                  <a:txBody>
                    <a:bodyPr/>
                    <a:lstStyle/>
                    <a:p>
                      <a:pPr algn="ctr">
                        <a:lnSpc>
                          <a:spcPts val="1600"/>
                        </a:lnSpc>
                        <a:spcAft>
                          <a:spcPts val="0"/>
                        </a:spcAft>
                      </a:pPr>
                      <a:r>
                        <a:rPr lang="es-ES" sz="900">
                          <a:latin typeface="Arial"/>
                          <a:ea typeface="Times New Roman"/>
                        </a:rPr>
                        <a:t>Valor propio</a:t>
                      </a:r>
                      <a:endParaRPr lang="es-ES" sz="1200">
                        <a:latin typeface="Times New Roman"/>
                        <a:ea typeface="Times New Roman"/>
                      </a:endParaRPr>
                    </a:p>
                  </a:txBody>
                  <a:tcPr marL="19050" marR="19050" marT="19050" marB="1905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rowSpan="3">
                  <a:txBody>
                    <a:bodyPr/>
                    <a:lstStyle/>
                    <a:p>
                      <a:pPr algn="ctr">
                        <a:lnSpc>
                          <a:spcPts val="1600"/>
                        </a:lnSpc>
                        <a:spcAft>
                          <a:spcPts val="0"/>
                        </a:spcAft>
                      </a:pPr>
                      <a:r>
                        <a:rPr lang="es-ES" sz="900">
                          <a:latin typeface="Arial"/>
                          <a:ea typeface="Times New Roman"/>
                        </a:rPr>
                        <a:t>Inercia</a:t>
                      </a:r>
                      <a:endParaRPr lang="es-ES" sz="1200">
                        <a:latin typeface="Times New Roman"/>
                        <a:ea typeface="Times New Roman"/>
                      </a:endParaRPr>
                    </a:p>
                  </a:txBody>
                  <a:tcPr marL="19050" marR="19050"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rowSpan="3">
                  <a:txBody>
                    <a:bodyPr/>
                    <a:lstStyle/>
                    <a:p>
                      <a:pPr algn="ctr">
                        <a:lnSpc>
                          <a:spcPts val="1600"/>
                        </a:lnSpc>
                        <a:spcAft>
                          <a:spcPts val="0"/>
                        </a:spcAft>
                      </a:pPr>
                      <a:r>
                        <a:rPr lang="es-ES" sz="900">
                          <a:latin typeface="Arial"/>
                          <a:ea typeface="Times New Roman"/>
                        </a:rPr>
                        <a:t>Chi-cuadrado</a:t>
                      </a:r>
                      <a:endParaRPr lang="es-ES" sz="1200">
                        <a:latin typeface="Times New Roman"/>
                        <a:ea typeface="Times New Roman"/>
                      </a:endParaRPr>
                    </a:p>
                  </a:txBody>
                  <a:tcPr marL="19050" marR="19050"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rowSpan="3">
                  <a:txBody>
                    <a:bodyPr/>
                    <a:lstStyle/>
                    <a:p>
                      <a:pPr algn="ctr">
                        <a:lnSpc>
                          <a:spcPts val="1600"/>
                        </a:lnSpc>
                        <a:spcAft>
                          <a:spcPts val="0"/>
                        </a:spcAft>
                      </a:pPr>
                      <a:r>
                        <a:rPr lang="es-ES" sz="900">
                          <a:latin typeface="Arial"/>
                          <a:ea typeface="Times New Roman"/>
                        </a:rPr>
                        <a:t>Sig.</a:t>
                      </a:r>
                      <a:endParaRPr lang="es-ES" sz="1200">
                        <a:latin typeface="Times New Roman"/>
                        <a:ea typeface="Times New Roman"/>
                      </a:endParaRPr>
                    </a:p>
                  </a:txBody>
                  <a:tcPr marL="19050" marR="19050"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gridSpan="2">
                  <a:txBody>
                    <a:bodyPr/>
                    <a:lstStyle/>
                    <a:p>
                      <a:pPr algn="ctr">
                        <a:lnSpc>
                          <a:spcPts val="1600"/>
                        </a:lnSpc>
                        <a:spcAft>
                          <a:spcPts val="0"/>
                        </a:spcAft>
                      </a:pPr>
                      <a:r>
                        <a:rPr lang="es-ES" sz="900">
                          <a:latin typeface="Arial"/>
                          <a:ea typeface="Times New Roman"/>
                        </a:rPr>
                        <a:t>Proporción de inercia</a:t>
                      </a:r>
                      <a:endParaRPr lang="es-ES" sz="1200">
                        <a:latin typeface="Times New Roman"/>
                        <a:ea typeface="Times New Roman"/>
                      </a:endParaRPr>
                    </a:p>
                  </a:txBody>
                  <a:tcPr marL="19050" marR="19050"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gridSpan="3">
                  <a:txBody>
                    <a:bodyPr/>
                    <a:lstStyle/>
                    <a:p>
                      <a:pPr algn="ctr">
                        <a:lnSpc>
                          <a:spcPts val="1600"/>
                        </a:lnSpc>
                        <a:spcAft>
                          <a:spcPts val="0"/>
                        </a:spcAft>
                      </a:pPr>
                      <a:r>
                        <a:rPr lang="es-ES" sz="900">
                          <a:latin typeface="Arial"/>
                          <a:ea typeface="Times New Roman"/>
                        </a:rPr>
                        <a:t>Confianza para el Valor propio</a:t>
                      </a:r>
                      <a:endParaRPr lang="es-ES" sz="1200">
                        <a:latin typeface="Times New Roman"/>
                        <a:ea typeface="Times New Roman"/>
                      </a:endParaRPr>
                    </a:p>
                  </a:txBody>
                  <a:tcPr marL="19050" marR="19050" marT="19050" marB="1905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r>
              <a:tr h="0">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rowSpan="2">
                  <a:txBody>
                    <a:bodyPr/>
                    <a:lstStyle/>
                    <a:p>
                      <a:pPr algn="ctr">
                        <a:lnSpc>
                          <a:spcPts val="1600"/>
                        </a:lnSpc>
                        <a:spcAft>
                          <a:spcPts val="0"/>
                        </a:spcAft>
                      </a:pPr>
                      <a:r>
                        <a:rPr lang="es-ES" sz="900">
                          <a:latin typeface="Arial"/>
                          <a:ea typeface="Times New Roman"/>
                        </a:rPr>
                        <a:t>Explicada</a:t>
                      </a:r>
                      <a:endParaRPr lang="es-ES" sz="1200">
                        <a:latin typeface="Times New Roman"/>
                        <a:ea typeface="Times New Roman"/>
                      </a:endParaRPr>
                    </a:p>
                  </a:txBody>
                  <a:tcPr marL="19050" marR="19050"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rowSpan="2">
                  <a:txBody>
                    <a:bodyPr/>
                    <a:lstStyle/>
                    <a:p>
                      <a:pPr algn="ctr">
                        <a:lnSpc>
                          <a:spcPts val="1600"/>
                        </a:lnSpc>
                        <a:spcAft>
                          <a:spcPts val="0"/>
                        </a:spcAft>
                      </a:pPr>
                      <a:r>
                        <a:rPr lang="es-ES" sz="900">
                          <a:latin typeface="Arial"/>
                          <a:ea typeface="Times New Roman"/>
                        </a:rPr>
                        <a:t>Acumulada</a:t>
                      </a:r>
                      <a:endParaRPr lang="es-ES" sz="1200">
                        <a:latin typeface="Times New Roman"/>
                        <a:ea typeface="Times New Roman"/>
                      </a:endParaRPr>
                    </a:p>
                  </a:txBody>
                  <a:tcPr marL="19050" marR="19050"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rowSpan="2">
                  <a:txBody>
                    <a:bodyPr/>
                    <a:lstStyle/>
                    <a:p>
                      <a:pPr algn="ctr">
                        <a:lnSpc>
                          <a:spcPts val="1600"/>
                        </a:lnSpc>
                        <a:spcAft>
                          <a:spcPts val="0"/>
                        </a:spcAft>
                      </a:pPr>
                      <a:r>
                        <a:rPr lang="es-ES" sz="900">
                          <a:latin typeface="Arial"/>
                          <a:ea typeface="Times New Roman"/>
                        </a:rPr>
                        <a:t>Desviación típica</a:t>
                      </a:r>
                      <a:endParaRPr lang="es-ES" sz="1200">
                        <a:latin typeface="Times New Roman"/>
                        <a:ea typeface="Times New Roman"/>
                      </a:endParaRPr>
                    </a:p>
                  </a:txBody>
                  <a:tcPr marL="19050" marR="19050"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gridSpan="2">
                  <a:txBody>
                    <a:bodyPr/>
                    <a:lstStyle/>
                    <a:p>
                      <a:pPr algn="ctr">
                        <a:lnSpc>
                          <a:spcPts val="1600"/>
                        </a:lnSpc>
                        <a:spcAft>
                          <a:spcPts val="0"/>
                        </a:spcAft>
                      </a:pPr>
                      <a:r>
                        <a:rPr lang="es-ES" sz="900">
                          <a:latin typeface="Arial"/>
                          <a:ea typeface="Times New Roman"/>
                        </a:rPr>
                        <a:t>Correlación</a:t>
                      </a:r>
                      <a:endParaRPr lang="es-ES" sz="1200">
                        <a:latin typeface="Times New Roman"/>
                        <a:ea typeface="Times New Roman"/>
                      </a:endParaRPr>
                    </a:p>
                  </a:txBody>
                  <a:tcPr marL="19050" marR="19050" marT="19050" marB="1905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r>
              <a:tr h="0">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ts val="1600"/>
                        </a:lnSpc>
                        <a:spcAft>
                          <a:spcPts val="0"/>
                        </a:spcAft>
                      </a:pPr>
                      <a:r>
                        <a:rPr lang="es-ES" sz="900">
                          <a:latin typeface="Arial"/>
                          <a:ea typeface="Times New Roman"/>
                        </a:rPr>
                        <a:t>2</a:t>
                      </a:r>
                      <a:endParaRPr lang="es-ES" sz="1200">
                        <a:latin typeface="Times New Roman"/>
                        <a:ea typeface="Times New Roman"/>
                      </a:endParaRPr>
                    </a:p>
                  </a:txBody>
                  <a:tcPr marL="19050" marR="19050"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ts val="1600"/>
                        </a:lnSpc>
                        <a:spcAft>
                          <a:spcPts val="0"/>
                        </a:spcAft>
                      </a:pPr>
                      <a:r>
                        <a:rPr lang="es-ES" sz="900">
                          <a:latin typeface="Arial"/>
                          <a:ea typeface="Times New Roman"/>
                        </a:rPr>
                        <a:t>3</a:t>
                      </a:r>
                      <a:endParaRPr lang="es-ES" sz="1200">
                        <a:latin typeface="Times New Roman"/>
                        <a:ea typeface="Times New Roman"/>
                      </a:endParaRPr>
                    </a:p>
                  </a:txBody>
                  <a:tcPr marL="19050" marR="19050" marT="19050" marB="1905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0">
                <a:tc>
                  <a:txBody>
                    <a:bodyPr/>
                    <a:lstStyle/>
                    <a:p>
                      <a:pPr>
                        <a:lnSpc>
                          <a:spcPts val="1600"/>
                        </a:lnSpc>
                        <a:spcAft>
                          <a:spcPts val="0"/>
                        </a:spcAft>
                      </a:pPr>
                      <a:r>
                        <a:rPr lang="es-ES" sz="900">
                          <a:latin typeface="Arial"/>
                          <a:ea typeface="Times New Roman"/>
                        </a:rPr>
                        <a:t>1</a:t>
                      </a:r>
                      <a:endParaRPr lang="es-ES" sz="1200">
                        <a:latin typeface="Times New Roman"/>
                        <a:ea typeface="Times New Roman"/>
                      </a:endParaRPr>
                    </a:p>
                  </a:txBody>
                  <a:tcPr marL="19050" marR="19050" marT="19050" marB="1905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ts val="1600"/>
                        </a:lnSpc>
                        <a:spcAft>
                          <a:spcPts val="0"/>
                        </a:spcAft>
                      </a:pPr>
                      <a:r>
                        <a:rPr lang="es-ES" sz="900">
                          <a:latin typeface="Arial"/>
                          <a:ea typeface="Times New Roman"/>
                        </a:rPr>
                        <a:t>,313</a:t>
                      </a:r>
                      <a:endParaRPr lang="es-ES" sz="1200">
                        <a:latin typeface="Times New Roman"/>
                        <a:ea typeface="Times New Roman"/>
                      </a:endParaRPr>
                    </a:p>
                  </a:txBody>
                  <a:tcPr marL="19050" marR="19050" marT="19050" marB="1905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ts val="1600"/>
                        </a:lnSpc>
                        <a:spcAft>
                          <a:spcPts val="0"/>
                        </a:spcAft>
                      </a:pPr>
                      <a:r>
                        <a:rPr lang="es-ES" sz="900">
                          <a:latin typeface="Arial"/>
                          <a:ea typeface="Times New Roman"/>
                        </a:rPr>
                        <a:t>,098</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ts val="1600"/>
                        </a:lnSpc>
                        <a:spcAft>
                          <a:spcPts val="0"/>
                        </a:spcAft>
                      </a:pPr>
                      <a:r>
                        <a:rPr lang="es-ES" sz="900">
                          <a:latin typeface="Arial"/>
                          <a:ea typeface="Times New Roman"/>
                        </a:rPr>
                        <a:t>,519</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ts val="1600"/>
                        </a:lnSpc>
                        <a:spcAft>
                          <a:spcPts val="0"/>
                        </a:spcAft>
                      </a:pPr>
                      <a:r>
                        <a:rPr lang="es-ES" sz="900">
                          <a:latin typeface="Arial"/>
                          <a:ea typeface="Times New Roman"/>
                        </a:rPr>
                        <a:t>,519</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ts val="1600"/>
                        </a:lnSpc>
                        <a:spcAft>
                          <a:spcPts val="0"/>
                        </a:spcAft>
                      </a:pPr>
                      <a:r>
                        <a:rPr lang="es-ES" sz="900">
                          <a:latin typeface="Arial"/>
                          <a:ea typeface="Times New Roman"/>
                        </a:rPr>
                        <a:t>,004</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ts val="1600"/>
                        </a:lnSpc>
                        <a:spcAft>
                          <a:spcPts val="0"/>
                        </a:spcAft>
                      </a:pPr>
                      <a:r>
                        <a:rPr lang="es-ES" sz="900">
                          <a:latin typeface="Arial"/>
                          <a:ea typeface="Times New Roman"/>
                        </a:rPr>
                        <a:t>,009</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ts val="1600"/>
                        </a:lnSpc>
                        <a:spcAft>
                          <a:spcPts val="0"/>
                        </a:spcAft>
                      </a:pPr>
                      <a:r>
                        <a:rPr lang="es-ES" sz="900">
                          <a:latin typeface="Arial"/>
                          <a:ea typeface="Times New Roman"/>
                        </a:rPr>
                        <a:t>,232</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r>
              <a:tr h="0">
                <a:tc>
                  <a:txBody>
                    <a:bodyPr/>
                    <a:lstStyle/>
                    <a:p>
                      <a:pPr>
                        <a:lnSpc>
                          <a:spcPts val="1600"/>
                        </a:lnSpc>
                        <a:spcAft>
                          <a:spcPts val="0"/>
                        </a:spcAft>
                      </a:pPr>
                      <a:r>
                        <a:rPr lang="es-ES" sz="900">
                          <a:latin typeface="Arial"/>
                          <a:ea typeface="Times New Roman"/>
                        </a:rPr>
                        <a:t>2</a:t>
                      </a:r>
                      <a:endParaRPr lang="es-ES" sz="1200">
                        <a:latin typeface="Times New Roman"/>
                        <a:ea typeface="Times New Roman"/>
                      </a:endParaRPr>
                    </a:p>
                  </a:txBody>
                  <a:tcPr marL="19050" marR="19050" marT="19050" marB="1905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,267</a:t>
                      </a:r>
                      <a:endParaRPr lang="es-ES" sz="1200">
                        <a:latin typeface="Times New Roman"/>
                        <a:ea typeface="Times New Roman"/>
                      </a:endParaRPr>
                    </a:p>
                  </a:txBody>
                  <a:tcPr marL="19050" marR="19050" marT="19050" marB="1905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,071</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,376</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,895</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,004</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,152</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0">
                <a:tc>
                  <a:txBody>
                    <a:bodyPr/>
                    <a:lstStyle/>
                    <a:p>
                      <a:pPr>
                        <a:lnSpc>
                          <a:spcPts val="1600"/>
                        </a:lnSpc>
                        <a:spcAft>
                          <a:spcPts val="0"/>
                        </a:spcAft>
                      </a:pPr>
                      <a:r>
                        <a:rPr lang="es-ES" sz="900">
                          <a:latin typeface="Arial"/>
                          <a:ea typeface="Times New Roman"/>
                        </a:rPr>
                        <a:t>3</a:t>
                      </a:r>
                      <a:endParaRPr lang="es-ES" sz="1200">
                        <a:latin typeface="Times New Roman"/>
                        <a:ea typeface="Times New Roman"/>
                      </a:endParaRPr>
                    </a:p>
                  </a:txBody>
                  <a:tcPr marL="19050" marR="19050" marT="19050" marB="1905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,101</a:t>
                      </a:r>
                      <a:endParaRPr lang="es-ES" sz="1200">
                        <a:latin typeface="Times New Roman"/>
                        <a:ea typeface="Times New Roman"/>
                      </a:endParaRPr>
                    </a:p>
                  </a:txBody>
                  <a:tcPr marL="19050" marR="19050" marT="19050" marB="1905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,010</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,054</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,949</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,004</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0">
                <a:tc>
                  <a:txBody>
                    <a:bodyPr/>
                    <a:lstStyle/>
                    <a:p>
                      <a:pPr>
                        <a:lnSpc>
                          <a:spcPts val="1600"/>
                        </a:lnSpc>
                        <a:spcAft>
                          <a:spcPts val="0"/>
                        </a:spcAft>
                      </a:pPr>
                      <a:r>
                        <a:rPr lang="es-ES" sz="900">
                          <a:latin typeface="Arial"/>
                          <a:ea typeface="Times New Roman"/>
                        </a:rPr>
                        <a:t>4</a:t>
                      </a:r>
                      <a:endParaRPr lang="es-ES" sz="1200">
                        <a:latin typeface="Times New Roman"/>
                        <a:ea typeface="Times New Roman"/>
                      </a:endParaRPr>
                    </a:p>
                  </a:txBody>
                  <a:tcPr marL="19050" marR="19050" marT="19050" marB="1905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,071</a:t>
                      </a:r>
                      <a:endParaRPr lang="es-ES" sz="1200">
                        <a:latin typeface="Times New Roman"/>
                        <a:ea typeface="Times New Roman"/>
                      </a:endParaRPr>
                    </a:p>
                  </a:txBody>
                  <a:tcPr marL="19050" marR="19050" marT="19050" marB="1905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,005</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,026</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,975</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0">
                <a:tc>
                  <a:txBody>
                    <a:bodyPr/>
                    <a:lstStyle/>
                    <a:p>
                      <a:pPr>
                        <a:lnSpc>
                          <a:spcPts val="1600"/>
                        </a:lnSpc>
                        <a:spcAft>
                          <a:spcPts val="0"/>
                        </a:spcAft>
                      </a:pPr>
                      <a:r>
                        <a:rPr lang="es-ES" sz="900">
                          <a:latin typeface="Arial"/>
                          <a:ea typeface="Times New Roman"/>
                        </a:rPr>
                        <a:t>5</a:t>
                      </a:r>
                      <a:endParaRPr lang="es-ES" sz="1200">
                        <a:latin typeface="Times New Roman"/>
                        <a:ea typeface="Times New Roman"/>
                      </a:endParaRPr>
                    </a:p>
                  </a:txBody>
                  <a:tcPr marL="19050" marR="19050" marT="19050" marB="1905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,051</a:t>
                      </a:r>
                      <a:endParaRPr lang="es-ES" sz="1200">
                        <a:latin typeface="Times New Roman"/>
                        <a:ea typeface="Times New Roman"/>
                      </a:endParaRPr>
                    </a:p>
                  </a:txBody>
                  <a:tcPr marL="19050" marR="19050" marT="19050" marB="1905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,003</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,014</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,989</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0">
                <a:tc>
                  <a:txBody>
                    <a:bodyPr/>
                    <a:lstStyle/>
                    <a:p>
                      <a:pPr>
                        <a:lnSpc>
                          <a:spcPts val="1600"/>
                        </a:lnSpc>
                        <a:spcAft>
                          <a:spcPts val="0"/>
                        </a:spcAft>
                      </a:pPr>
                      <a:r>
                        <a:rPr lang="es-ES" sz="900">
                          <a:latin typeface="Arial"/>
                          <a:ea typeface="Times New Roman"/>
                        </a:rPr>
                        <a:t>6</a:t>
                      </a:r>
                      <a:endParaRPr lang="es-ES" sz="1200">
                        <a:latin typeface="Times New Roman"/>
                        <a:ea typeface="Times New Roman"/>
                      </a:endParaRPr>
                    </a:p>
                  </a:txBody>
                  <a:tcPr marL="19050" marR="19050" marT="19050" marB="1905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,031</a:t>
                      </a:r>
                      <a:endParaRPr lang="es-ES" sz="1200">
                        <a:latin typeface="Times New Roman"/>
                        <a:ea typeface="Times New Roman"/>
                      </a:endParaRPr>
                    </a:p>
                  </a:txBody>
                  <a:tcPr marL="19050" marR="19050" marT="19050" marB="1905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,001</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,005</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,994</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0">
                <a:tc>
                  <a:txBody>
                    <a:bodyPr/>
                    <a:lstStyle/>
                    <a:p>
                      <a:pPr>
                        <a:lnSpc>
                          <a:spcPts val="1600"/>
                        </a:lnSpc>
                        <a:spcAft>
                          <a:spcPts val="0"/>
                        </a:spcAft>
                      </a:pPr>
                      <a:r>
                        <a:rPr lang="es-ES" sz="900">
                          <a:latin typeface="Arial"/>
                          <a:ea typeface="Times New Roman"/>
                        </a:rPr>
                        <a:t>7</a:t>
                      </a:r>
                      <a:endParaRPr lang="es-ES" sz="1200">
                        <a:latin typeface="Times New Roman"/>
                        <a:ea typeface="Times New Roman"/>
                      </a:endParaRPr>
                    </a:p>
                  </a:txBody>
                  <a:tcPr marL="19050" marR="19050" marT="19050" marB="1905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,025</a:t>
                      </a:r>
                      <a:endParaRPr lang="es-ES" sz="1200">
                        <a:latin typeface="Times New Roman"/>
                        <a:ea typeface="Times New Roman"/>
                      </a:endParaRPr>
                    </a:p>
                  </a:txBody>
                  <a:tcPr marL="19050" marR="19050" marT="19050" marB="1905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,001</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,003</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,997</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0">
                <a:tc>
                  <a:txBody>
                    <a:bodyPr/>
                    <a:lstStyle/>
                    <a:p>
                      <a:pPr>
                        <a:lnSpc>
                          <a:spcPts val="1600"/>
                        </a:lnSpc>
                        <a:spcAft>
                          <a:spcPts val="0"/>
                        </a:spcAft>
                      </a:pPr>
                      <a:r>
                        <a:rPr lang="es-ES" sz="900">
                          <a:latin typeface="Arial"/>
                          <a:ea typeface="Times New Roman"/>
                        </a:rPr>
                        <a:t>8</a:t>
                      </a:r>
                      <a:endParaRPr lang="es-ES" sz="1200">
                        <a:latin typeface="Times New Roman"/>
                        <a:ea typeface="Times New Roman"/>
                      </a:endParaRPr>
                    </a:p>
                  </a:txBody>
                  <a:tcPr marL="19050" marR="19050" marT="19050" marB="1905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,023</a:t>
                      </a:r>
                      <a:endParaRPr lang="es-ES" sz="1200">
                        <a:latin typeface="Times New Roman"/>
                        <a:ea typeface="Times New Roman"/>
                      </a:endParaRPr>
                    </a:p>
                  </a:txBody>
                  <a:tcPr marL="19050" marR="19050" marT="19050" marB="1905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,001</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,003</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1,000</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0">
                <a:tc>
                  <a:txBody>
                    <a:bodyPr/>
                    <a:lstStyle/>
                    <a:p>
                      <a:pPr>
                        <a:lnSpc>
                          <a:spcPts val="1600"/>
                        </a:lnSpc>
                        <a:spcAft>
                          <a:spcPts val="0"/>
                        </a:spcAft>
                      </a:pPr>
                      <a:r>
                        <a:rPr lang="es-ES" sz="900">
                          <a:latin typeface="Arial"/>
                          <a:ea typeface="Times New Roman"/>
                        </a:rPr>
                        <a:t>Total</a:t>
                      </a:r>
                      <a:endParaRPr lang="es-ES" sz="1200">
                        <a:latin typeface="Times New Roman"/>
                        <a:ea typeface="Times New Roman"/>
                      </a:endParaRPr>
                    </a:p>
                  </a:txBody>
                  <a:tcPr marL="19050" marR="19050" marT="19050" marB="1905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r">
                        <a:lnSpc>
                          <a:spcPts val="1600"/>
                        </a:lnSpc>
                        <a:spcAft>
                          <a:spcPts val="0"/>
                        </a:spcAft>
                      </a:pPr>
                      <a:r>
                        <a:rPr lang="es-ES" sz="900">
                          <a:latin typeface="Arial"/>
                          <a:ea typeface="Times New Roman"/>
                        </a:rPr>
                        <a:t>,189</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r">
                        <a:lnSpc>
                          <a:spcPts val="1600"/>
                        </a:lnSpc>
                        <a:spcAft>
                          <a:spcPts val="0"/>
                        </a:spcAft>
                      </a:pPr>
                      <a:r>
                        <a:rPr lang="es-ES" sz="900">
                          <a:latin typeface="Arial"/>
                          <a:ea typeface="Times New Roman"/>
                        </a:rPr>
                        <a:t>10054,111</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r">
                        <a:lnSpc>
                          <a:spcPts val="1600"/>
                        </a:lnSpc>
                        <a:spcAft>
                          <a:spcPts val="0"/>
                        </a:spcAft>
                      </a:pPr>
                      <a:r>
                        <a:rPr lang="es-ES" sz="900" dirty="0">
                          <a:solidFill>
                            <a:schemeClr val="accent1"/>
                          </a:solidFill>
                          <a:latin typeface="Arial"/>
                          <a:ea typeface="Times New Roman"/>
                        </a:rPr>
                        <a:t>,000</a:t>
                      </a:r>
                      <a:r>
                        <a:rPr lang="es-ES" sz="900" baseline="30000" dirty="0">
                          <a:latin typeface="Arial"/>
                          <a:ea typeface="Times New Roman"/>
                        </a:rPr>
                        <a:t>a</a:t>
                      </a:r>
                      <a:endParaRPr lang="es-ES" sz="1200" dirty="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r">
                        <a:lnSpc>
                          <a:spcPts val="1600"/>
                        </a:lnSpc>
                        <a:spcAft>
                          <a:spcPts val="0"/>
                        </a:spcAft>
                      </a:pPr>
                      <a:r>
                        <a:rPr lang="es-ES" sz="900">
                          <a:latin typeface="Arial"/>
                          <a:ea typeface="Times New Roman"/>
                        </a:rPr>
                        <a:t>1,000</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r">
                        <a:lnSpc>
                          <a:spcPts val="1600"/>
                        </a:lnSpc>
                        <a:spcAft>
                          <a:spcPts val="0"/>
                        </a:spcAft>
                      </a:pPr>
                      <a:r>
                        <a:rPr lang="es-ES" sz="900">
                          <a:latin typeface="Arial"/>
                          <a:ea typeface="Times New Roman"/>
                        </a:rPr>
                        <a:t>1,000</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r h="0">
                <a:tc gridSpan="10">
                  <a:txBody>
                    <a:bodyPr/>
                    <a:lstStyle/>
                    <a:p>
                      <a:pPr>
                        <a:lnSpc>
                          <a:spcPts val="1600"/>
                        </a:lnSpc>
                        <a:spcAft>
                          <a:spcPts val="0"/>
                        </a:spcAft>
                      </a:pPr>
                      <a:r>
                        <a:rPr lang="es-ES" sz="900" dirty="0">
                          <a:latin typeface="Arial"/>
                          <a:ea typeface="Times New Roman"/>
                        </a:rPr>
                        <a:t>a. 264 grados de libertad</a:t>
                      </a:r>
                      <a:endParaRPr lang="es-ES" sz="1200" dirty="0">
                        <a:latin typeface="Times New Roman"/>
                        <a:ea typeface="Times New Roman"/>
                      </a:endParaRPr>
                    </a:p>
                  </a:txBody>
                  <a:tcPr marL="19050" marR="19050" marT="19050" marB="19050">
                    <a:lnL>
                      <a:noFill/>
                    </a:lnL>
                    <a:lnR>
                      <a:noFill/>
                    </a:lnR>
                    <a:lnT w="28575"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
        <p:nvSpPr>
          <p:cNvPr id="29697" name="Rectangle 1"/>
          <p:cNvSpPr>
            <a:spLocks noChangeArrowheads="1"/>
          </p:cNvSpPr>
          <p:nvPr/>
        </p:nvSpPr>
        <p:spPr bwMode="auto">
          <a:xfrm>
            <a:off x="1214414" y="5715016"/>
            <a:ext cx="7643834"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63563"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accent1"/>
                </a:solidFill>
                <a:effectLst/>
                <a:latin typeface="Calibri" pitchFamily="34" charset="0"/>
                <a:ea typeface="Times New Roman" pitchFamily="18" charset="0"/>
              </a:rPr>
              <a:t>Obsérvese que rechazamos el test de independencia entre edad- sexo y tipos de suicidios (por ser nivel de significación 0), por lo que realmente tiene sentido realizar un Análisis de Correspondencias.</a:t>
            </a:r>
            <a:endParaRPr kumimoji="0" lang="es-ES" sz="1800" b="0" i="0" u="none" strike="noStrike" cap="none" normalizeH="0" baseline="0" dirty="0" smtClean="0">
              <a:ln>
                <a:noFill/>
              </a:ln>
              <a:solidFill>
                <a:schemeClr val="accent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969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Suicidios en Alemania</a:t>
            </a:r>
            <a:endParaRPr lang="es-ES" dirty="0"/>
          </a:p>
        </p:txBody>
      </p:sp>
      <p:sp>
        <p:nvSpPr>
          <p:cNvPr id="3" name="2 Marcador de contenido"/>
          <p:cNvSpPr>
            <a:spLocks noGrp="1"/>
          </p:cNvSpPr>
          <p:nvPr>
            <p:ph idx="1"/>
          </p:nvPr>
        </p:nvSpPr>
        <p:spPr/>
        <p:txBody>
          <a:bodyPr>
            <a:normAutofit fontScale="92500" lnSpcReduction="10000"/>
          </a:bodyPr>
          <a:lstStyle/>
          <a:p>
            <a:pPr lvl="0"/>
            <a:r>
              <a:rPr lang="es-ES" sz="2400" dirty="0" smtClean="0"/>
              <a:t>El interés del estudio se centra en analizar la variación de los patrones de suicidio frente a los factores de edad y sexo de los datos que provienen de un estudio sobre suicidios en Alemania Oeste durante los años 1974 y 1977 (Van </a:t>
            </a:r>
            <a:r>
              <a:rPr lang="es-ES" sz="2400" dirty="0" err="1" smtClean="0"/>
              <a:t>der</a:t>
            </a:r>
            <a:r>
              <a:rPr lang="es-ES" sz="2400" dirty="0" smtClean="0"/>
              <a:t> </a:t>
            </a:r>
            <a:r>
              <a:rPr lang="es-ES" sz="2400" dirty="0" err="1" smtClean="0"/>
              <a:t>Heijden</a:t>
            </a:r>
            <a:r>
              <a:rPr lang="es-ES" sz="2400" dirty="0" smtClean="0"/>
              <a:t> y de </a:t>
            </a:r>
            <a:r>
              <a:rPr lang="es-ES" sz="2400" dirty="0" err="1" smtClean="0"/>
              <a:t>Leeux</a:t>
            </a:r>
            <a:r>
              <a:rPr lang="es-ES" sz="2400" dirty="0" smtClean="0"/>
              <a:t>, 1981).</a:t>
            </a:r>
          </a:p>
          <a:p>
            <a:pPr lvl="0"/>
            <a:endParaRPr lang="es-ES" sz="2400" dirty="0" smtClean="0"/>
          </a:p>
          <a:p>
            <a:pPr lvl="0"/>
            <a:r>
              <a:rPr lang="es-ES" sz="2400" dirty="0" smtClean="0"/>
              <a:t> La información se ha recogido de la siguiente manera:</a:t>
            </a:r>
          </a:p>
          <a:p>
            <a:pPr lvl="1"/>
            <a:r>
              <a:rPr lang="es-ES" sz="2400" b="1" dirty="0" smtClean="0"/>
              <a:t>Tipos de suicidio (9 niveles): </a:t>
            </a:r>
            <a:r>
              <a:rPr lang="es-ES" sz="2400" dirty="0" smtClean="0"/>
              <a:t>veneno, gas de cocina, gas tóxico, ahorcamiento, ahogo, pistola, cuchillo, salto, otros.</a:t>
            </a:r>
          </a:p>
          <a:p>
            <a:pPr lvl="1"/>
            <a:r>
              <a:rPr lang="es-ES" sz="2400" b="1" dirty="0" smtClean="0"/>
              <a:t>Sexo (2 niveles): </a:t>
            </a:r>
            <a:r>
              <a:rPr lang="es-ES" sz="2400" dirty="0" smtClean="0"/>
              <a:t>hombre, mujer.</a:t>
            </a:r>
          </a:p>
          <a:p>
            <a:pPr lvl="1"/>
            <a:r>
              <a:rPr lang="es-ES" sz="2400" b="1" dirty="0" smtClean="0"/>
              <a:t>Edad (17 niveles): </a:t>
            </a:r>
            <a:r>
              <a:rPr lang="es-ES" sz="2400" dirty="0" smtClean="0"/>
              <a:t>10-15, 15-20, 20-25, 25-30, 30-35, 35-40, 40-45, 45-50, 50-55, 55-60, 60-65, 65-70, 70-75, 75-80, 80-85, 85-90, &gt;90.</a:t>
            </a:r>
          </a:p>
          <a:p>
            <a:pPr lvl="1">
              <a:buNone/>
            </a:pPr>
            <a:endParaRPr lang="es-ES" sz="2400" dirty="0" smtClean="0"/>
          </a:p>
          <a:p>
            <a:pPr lvl="1">
              <a:buNone/>
            </a:pPr>
            <a:endParaRPr lang="es-ES" sz="1800" dirty="0" smtClean="0"/>
          </a:p>
          <a:p>
            <a:endParaRPr lang="es-ES" sz="1800" dirty="0" smtClean="0"/>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lide(fromBottom)">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lide(fromBottom)">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1567602" y="357166"/>
            <a:ext cx="7576398" cy="5962672"/>
          </a:xfrm>
        </p:spPr>
        <p:txBody>
          <a:bodyPr>
            <a:normAutofit fontScale="92500" lnSpcReduction="10000"/>
          </a:bodyPr>
          <a:lstStyle/>
          <a:p>
            <a:r>
              <a:rPr lang="es-ES" dirty="0" smtClean="0"/>
              <a:t>Al quedarnos con tres dimensiones estamos explicando un 94.9% de la inercia. </a:t>
            </a:r>
            <a:endParaRPr lang="es-ES" dirty="0" smtClean="0"/>
          </a:p>
          <a:p>
            <a:r>
              <a:rPr lang="es-ES" dirty="0" smtClean="0"/>
              <a:t>Nótese </a:t>
            </a:r>
            <a:r>
              <a:rPr lang="es-ES" dirty="0" smtClean="0"/>
              <a:t>que la primera, la segunda y la tercera componente son comparables en importancia aportando un 51.9%, un 37.6% y un 5.4% de la inercia total, respectivamente.</a:t>
            </a:r>
          </a:p>
          <a:p>
            <a:pPr>
              <a:buNone/>
            </a:pPr>
            <a:endParaRPr lang="es-ES" dirty="0" smtClean="0"/>
          </a:p>
          <a:p>
            <a:r>
              <a:rPr lang="es-ES" dirty="0" smtClean="0"/>
              <a:t>Inercia=</a:t>
            </a:r>
            <a:r>
              <a:rPr lang="es-ES" dirty="0" err="1" smtClean="0"/>
              <a:t>chi</a:t>
            </a:r>
            <a:r>
              <a:rPr lang="es-ES" dirty="0" smtClean="0"/>
              <a:t>-</a:t>
            </a:r>
            <a:r>
              <a:rPr lang="es-ES" dirty="0" smtClean="0"/>
              <a:t>cuadrado/</a:t>
            </a:r>
            <a:r>
              <a:rPr lang="es-ES" dirty="0" err="1" smtClean="0"/>
              <a:t>g.l</a:t>
            </a:r>
            <a:endParaRPr lang="es-ES" dirty="0" smtClean="0"/>
          </a:p>
          <a:p>
            <a:pPr>
              <a:buNone/>
            </a:pPr>
            <a:r>
              <a:rPr lang="es-ES" dirty="0" smtClean="0"/>
              <a:t>             =10054.111/53097</a:t>
            </a:r>
          </a:p>
          <a:p>
            <a:pPr>
              <a:buNone/>
            </a:pPr>
            <a:r>
              <a:rPr lang="es-ES" dirty="0" smtClean="0"/>
              <a:t> </a:t>
            </a:r>
            <a:r>
              <a:rPr lang="es-ES" dirty="0" smtClean="0"/>
              <a:t>            </a:t>
            </a:r>
            <a:r>
              <a:rPr lang="es-ES" dirty="0" smtClean="0"/>
              <a:t>=0.189</a:t>
            </a:r>
            <a:endParaRPr lang="es-ES" dirty="0" smtClean="0"/>
          </a:p>
          <a:p>
            <a:r>
              <a:rPr lang="es-ES" dirty="0" smtClean="0"/>
              <a:t>Resolveremos el problema con tres componentes.</a:t>
            </a:r>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slide(fromBottom)">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slide(fromBottom)">
                                      <p:cBhvr>
                                        <p:cTn id="18" dur="500"/>
                                        <p:tgtEl>
                                          <p:spTgt spid="4">
                                            <p:txEl>
                                              <p:pRg st="3" end="3"/>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slide(fromBottom)">
                                      <p:cBhvr>
                                        <p:cTn id="21" dur="500"/>
                                        <p:tgtEl>
                                          <p:spTgt spid="4">
                                            <p:txEl>
                                              <p:pRg st="4" end="4"/>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slide(fromBottom)">
                                      <p:cBhvr>
                                        <p:cTn id="24" dur="500"/>
                                        <p:tgtEl>
                                          <p:spTgt spid="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p:cTn id="29" dur="1000" fill="hold"/>
                                        <p:tgtEl>
                                          <p:spTgt spid="4">
                                            <p:txEl>
                                              <p:pRg st="6" end="6"/>
                                            </p:txEl>
                                          </p:spTgt>
                                        </p:tgtEl>
                                        <p:attrNameLst>
                                          <p:attrName>ppt_w</p:attrName>
                                        </p:attrNameLst>
                                      </p:cBhvr>
                                      <p:tavLst>
                                        <p:tav tm="0">
                                          <p:val>
                                            <p:strVal val="#ppt_w*0.70"/>
                                          </p:val>
                                        </p:tav>
                                        <p:tav tm="100000">
                                          <p:val>
                                            <p:strVal val="#ppt_w"/>
                                          </p:val>
                                        </p:tav>
                                      </p:tavLst>
                                    </p:anim>
                                    <p:anim calcmode="lin" valueType="num">
                                      <p:cBhvr>
                                        <p:cTn id="30" dur="1000" fill="hold"/>
                                        <p:tgtEl>
                                          <p:spTgt spid="4">
                                            <p:txEl>
                                              <p:pRg st="6" end="6"/>
                                            </p:txEl>
                                          </p:spTgt>
                                        </p:tgtEl>
                                        <p:attrNameLst>
                                          <p:attrName>ppt_h</p:attrName>
                                        </p:attrNameLst>
                                      </p:cBhvr>
                                      <p:tavLst>
                                        <p:tav tm="0">
                                          <p:val>
                                            <p:strVal val="#ppt_h"/>
                                          </p:val>
                                        </p:tav>
                                        <p:tav tm="100000">
                                          <p:val>
                                            <p:strVal val="#ppt_h"/>
                                          </p:val>
                                        </p:tav>
                                      </p:tavLst>
                                    </p:anim>
                                    <p:animEffect transition="in" filter="fade">
                                      <p:cBhvr>
                                        <p:cTn id="31"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Examen puntos de fila</a:t>
            </a:r>
            <a:endParaRPr lang="es-ES" dirty="0"/>
          </a:p>
        </p:txBody>
      </p:sp>
      <p:sp>
        <p:nvSpPr>
          <p:cNvPr id="4" name="3 Marcador de contenido"/>
          <p:cNvSpPr>
            <a:spLocks noGrp="1"/>
          </p:cNvSpPr>
          <p:nvPr>
            <p:ph idx="1"/>
          </p:nvPr>
        </p:nvSpPr>
        <p:spPr/>
        <p:txBody>
          <a:bodyPr>
            <a:normAutofit fontScale="92500" lnSpcReduction="20000"/>
          </a:bodyPr>
          <a:lstStyle/>
          <a:p>
            <a:r>
              <a:rPr lang="es-ES" dirty="0" smtClean="0"/>
              <a:t>L</a:t>
            </a:r>
            <a:r>
              <a:rPr lang="es-ES" dirty="0" smtClean="0"/>
              <a:t>a </a:t>
            </a:r>
            <a:r>
              <a:rPr lang="es-ES" dirty="0" smtClean="0"/>
              <a:t>mayoría de las filas están bien representadas en las dos primeras dimensiones. </a:t>
            </a:r>
            <a:endParaRPr lang="es-ES" dirty="0" smtClean="0"/>
          </a:p>
          <a:p>
            <a:r>
              <a:rPr lang="es-ES" dirty="0" smtClean="0"/>
              <a:t>Las </a:t>
            </a:r>
            <a:r>
              <a:rPr lang="es-ES" dirty="0" smtClean="0"/>
              <a:t>excepciones son: </a:t>
            </a:r>
            <a:endParaRPr lang="es-ES" dirty="0" smtClean="0"/>
          </a:p>
          <a:p>
            <a:pPr lvl="1"/>
            <a:r>
              <a:rPr lang="es-ES" dirty="0" smtClean="0"/>
              <a:t>los </a:t>
            </a:r>
            <a:r>
              <a:rPr lang="es-ES" dirty="0" smtClean="0"/>
              <a:t>hombres de edad comprendida entre 15-20 </a:t>
            </a:r>
            <a:r>
              <a:rPr lang="es-ES" dirty="0" smtClean="0"/>
              <a:t>años.</a:t>
            </a:r>
          </a:p>
          <a:p>
            <a:pPr lvl="1"/>
            <a:r>
              <a:rPr lang="es-ES" dirty="0" smtClean="0"/>
              <a:t>las </a:t>
            </a:r>
            <a:r>
              <a:rPr lang="es-ES" dirty="0" smtClean="0"/>
              <a:t>mujeres de edad comprendida entre 10-15, 85-90, &gt;90. </a:t>
            </a:r>
            <a:endParaRPr lang="es-ES" dirty="0" smtClean="0"/>
          </a:p>
          <a:p>
            <a:pPr lvl="1"/>
            <a:r>
              <a:rPr lang="es-ES" dirty="0" smtClean="0"/>
              <a:t>Nótese </a:t>
            </a:r>
            <a:r>
              <a:rPr lang="es-ES" dirty="0" smtClean="0"/>
              <a:t>que estos tres últimos grupos tienen poca masa. </a:t>
            </a:r>
          </a:p>
          <a:p>
            <a:r>
              <a:rPr lang="es-ES" dirty="0" smtClean="0"/>
              <a:t>Se obtienen los mismos resultados que en dos dimensiones.</a:t>
            </a:r>
            <a:r>
              <a:rPr lang="es-ES" dirty="0" smtClean="0"/>
              <a:t> </a:t>
            </a:r>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slide(fromBottom)">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slide(fromBottom)">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slide(fromBottom)">
                                      <p:cBhvr>
                                        <p:cTn id="28" dur="500"/>
                                        <p:tgtEl>
                                          <p:spTgt spid="4">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p:cTn id="33" dur="1000" fill="hold"/>
                                        <p:tgtEl>
                                          <p:spTgt spid="4">
                                            <p:txEl>
                                              <p:pRg st="5" end="5"/>
                                            </p:txEl>
                                          </p:spTgt>
                                        </p:tgtEl>
                                        <p:attrNameLst>
                                          <p:attrName>ppt_w</p:attrName>
                                        </p:attrNameLst>
                                      </p:cBhvr>
                                      <p:tavLst>
                                        <p:tav tm="0">
                                          <p:val>
                                            <p:strVal val="#ppt_w*0.70"/>
                                          </p:val>
                                        </p:tav>
                                        <p:tav tm="100000">
                                          <p:val>
                                            <p:strVal val="#ppt_w"/>
                                          </p:val>
                                        </p:tav>
                                      </p:tavLst>
                                    </p:anim>
                                    <p:anim calcmode="lin" valueType="num">
                                      <p:cBhvr>
                                        <p:cTn id="34" dur="1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35"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Examen puntos columnas</a:t>
            </a:r>
            <a:endParaRPr lang="es-ES" dirty="0"/>
          </a:p>
        </p:txBody>
      </p:sp>
      <p:sp>
        <p:nvSpPr>
          <p:cNvPr id="4" name="3 Marcador de contenido"/>
          <p:cNvSpPr>
            <a:spLocks noGrp="1"/>
          </p:cNvSpPr>
          <p:nvPr>
            <p:ph idx="1"/>
          </p:nvPr>
        </p:nvSpPr>
        <p:spPr/>
        <p:txBody>
          <a:bodyPr/>
          <a:lstStyle/>
          <a:p>
            <a:r>
              <a:rPr lang="es-ES" dirty="0" smtClean="0"/>
              <a:t>L</a:t>
            </a:r>
            <a:r>
              <a:rPr lang="es-ES" dirty="0" smtClean="0"/>
              <a:t>a </a:t>
            </a:r>
            <a:r>
              <a:rPr lang="es-ES" dirty="0" smtClean="0"/>
              <a:t>mayoría de las columnas están bien representadas en las dos primeras dimensiones. </a:t>
            </a:r>
            <a:endParaRPr lang="es-ES" dirty="0" smtClean="0"/>
          </a:p>
          <a:p>
            <a:r>
              <a:rPr lang="es-ES" dirty="0" smtClean="0"/>
              <a:t>Las </a:t>
            </a:r>
            <a:r>
              <a:rPr lang="es-ES" dirty="0" smtClean="0"/>
              <a:t>excepciones son: </a:t>
            </a:r>
            <a:endParaRPr lang="es-ES" dirty="0" smtClean="0"/>
          </a:p>
          <a:p>
            <a:pPr lvl="1"/>
            <a:r>
              <a:rPr lang="es-ES" dirty="0" smtClean="0"/>
              <a:t>gas </a:t>
            </a:r>
            <a:r>
              <a:rPr lang="es-ES" dirty="0" smtClean="0"/>
              <a:t>de </a:t>
            </a:r>
            <a:r>
              <a:rPr lang="es-ES" dirty="0" smtClean="0"/>
              <a:t>cocina.</a:t>
            </a:r>
          </a:p>
          <a:p>
            <a:pPr lvl="1"/>
            <a:r>
              <a:rPr lang="es-ES" dirty="0" smtClean="0"/>
              <a:t>cuchillo</a:t>
            </a:r>
            <a:r>
              <a:rPr lang="es-ES" dirty="0" smtClean="0"/>
              <a:t>. </a:t>
            </a:r>
            <a:endParaRPr lang="es-ES" dirty="0" smtClean="0"/>
          </a:p>
          <a:p>
            <a:pPr lvl="1"/>
            <a:endParaRPr lang="es-ES" dirty="0" smtClean="0"/>
          </a:p>
          <a:p>
            <a:r>
              <a:rPr lang="es-ES" dirty="0" smtClean="0"/>
              <a:t>Se obtienen los mismos resultados que en dos dimensiones</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Bottom)">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lide(fromBottom)">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slide(fromBottom)">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Gráfico perfil fila</a:t>
            </a:r>
            <a:endParaRPr lang="es-ES" dirty="0"/>
          </a:p>
        </p:txBody>
      </p:sp>
      <p:sp>
        <p:nvSpPr>
          <p:cNvPr id="32770" name="Rectangle 2"/>
          <p:cNvSpPr>
            <a:spLocks noChangeArrowheads="1"/>
          </p:cNvSpPr>
          <p:nvPr/>
        </p:nvSpPr>
        <p:spPr bwMode="auto">
          <a:xfrm>
            <a:off x="1071538" y="1214422"/>
            <a:ext cx="678661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800100" algn="just"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Calibri" pitchFamily="34" charset="0"/>
                <a:ea typeface="Times New Roman" pitchFamily="18" charset="0"/>
              </a:rPr>
              <a:t>El gráfico que representa los perfiles de filas frente a la primera y segunda componente es el mismo que en el apartado anterior.</a:t>
            </a:r>
            <a:endParaRPr kumimoji="0" lang="es-ES" sz="1800" b="1" i="0" u="none" strike="noStrike" cap="none" normalizeH="0" baseline="0" dirty="0" smtClean="0">
              <a:ln>
                <a:noFill/>
              </a:ln>
              <a:solidFill>
                <a:schemeClr val="tx1"/>
              </a:solidFill>
              <a:effectLst/>
              <a:latin typeface="Arial" pitchFamily="34" charset="0"/>
            </a:endParaRPr>
          </a:p>
        </p:txBody>
      </p:sp>
      <p:pic>
        <p:nvPicPr>
          <p:cNvPr id="32769" name="Picture 1"/>
          <p:cNvPicPr>
            <a:picLocks noChangeAspect="1" noChangeArrowheads="1"/>
          </p:cNvPicPr>
          <p:nvPr/>
        </p:nvPicPr>
        <p:blipFill>
          <a:blip r:embed="rId2"/>
          <a:srcRect/>
          <a:stretch>
            <a:fillRect/>
          </a:stretch>
        </p:blipFill>
        <p:spPr bwMode="auto">
          <a:xfrm>
            <a:off x="1785918" y="1785926"/>
            <a:ext cx="5981700" cy="4791075"/>
          </a:xfrm>
          <a:prstGeom prst="rect">
            <a:avLst/>
          </a:prstGeom>
          <a:noFill/>
        </p:spPr>
      </p:pic>
      <p:sp>
        <p:nvSpPr>
          <p:cNvPr id="32771" name="Rectangle 3"/>
          <p:cNvSpPr>
            <a:spLocks noChangeArrowheads="1"/>
          </p:cNvSpPr>
          <p:nvPr/>
        </p:nvSpPr>
        <p:spPr bwMode="auto">
          <a:xfrm>
            <a:off x="0" y="5248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r>
              <a:rPr kumimoji="0" lang="es-ES" sz="1100" b="0" i="0" u="none" strike="noStrike" cap="none" normalizeH="0" baseline="0" smtClean="0">
                <a:ln>
                  <a:noFill/>
                </a:ln>
                <a:solidFill>
                  <a:schemeClr val="tx1"/>
                </a:solidFill>
                <a:effectLst/>
                <a:latin typeface="Arial" pitchFamily="34" charset="0"/>
              </a:rPr>
              <a:t> </a:t>
            </a:r>
            <a:endParaRPr kumimoji="0" lang="es-E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nodeType="clickEffect">
                                  <p:stCondLst>
                                    <p:cond delay="0"/>
                                  </p:stCondLst>
                                  <p:childTnLst>
                                    <p:set>
                                      <p:cBhvr>
                                        <p:cTn id="6" dur="3000">
                                          <p:stCondLst>
                                            <p:cond delay="0"/>
                                          </p:stCondLst>
                                        </p:cTn>
                                        <p:tgtEl>
                                          <p:spTgt spid="327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3276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idx="1"/>
          </p:nvPr>
        </p:nvSpPr>
        <p:spPr bwMode="auto">
          <a:xfrm>
            <a:off x="1435100" y="571500"/>
            <a:ext cx="749935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s-ES" sz="1800" b="0" i="0" u="none" strike="noStrike" cap="none" normalizeH="0" baseline="0" dirty="0" smtClean="0">
                <a:ln>
                  <a:noFill/>
                </a:ln>
                <a:solidFill>
                  <a:schemeClr val="tx1"/>
                </a:solidFill>
                <a:effectLst/>
                <a:latin typeface="Calibri" pitchFamily="34" charset="0"/>
                <a:ea typeface="Times New Roman" pitchFamily="18" charset="0"/>
              </a:rPr>
              <a:t>En este gráfico se puede ver</a:t>
            </a:r>
            <a:r>
              <a:rPr kumimoji="0" lang="es-ES" sz="1800" b="0" i="0" u="none" strike="noStrike" cap="none" normalizeH="0" baseline="0" dirty="0" smtClean="0">
                <a:ln>
                  <a:noFill/>
                </a:ln>
                <a:solidFill>
                  <a:schemeClr val="tx1"/>
                </a:solidFill>
                <a:effectLst/>
                <a:latin typeface="Calibri" pitchFamily="34" charset="0"/>
                <a:ea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s-ES"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 sz="1800" b="0" i="0" u="none" strike="noStrike" cap="none" normalizeH="0" baseline="0" dirty="0" smtClean="0">
                <a:ln>
                  <a:noFill/>
                </a:ln>
                <a:solidFill>
                  <a:schemeClr val="tx1"/>
                </a:solidFill>
                <a:effectLst/>
                <a:latin typeface="Calibri" pitchFamily="34" charset="0"/>
                <a:ea typeface="Times New Roman" pitchFamily="18" charset="0"/>
              </a:rPr>
              <a:t>El patrón de suicidio de los hombres más jóvenes, entre 10-15 años, no se ajusta a la tendencia con la edad que sugiere el </a:t>
            </a:r>
            <a:r>
              <a:rPr kumimoji="0" lang="es-ES" sz="1800" b="0" i="0" u="none" strike="noStrike" cap="none" normalizeH="0" baseline="0" dirty="0" err="1" smtClean="0">
                <a:ln>
                  <a:noFill/>
                </a:ln>
                <a:solidFill>
                  <a:schemeClr val="tx1"/>
                </a:solidFill>
                <a:effectLst/>
                <a:latin typeface="Calibri" pitchFamily="34" charset="0"/>
                <a:ea typeface="Times New Roman" pitchFamily="18" charset="0"/>
              </a:rPr>
              <a:t>Plot</a:t>
            </a:r>
            <a:r>
              <a:rPr kumimoji="0" lang="es-ES" sz="1800" b="0" i="0" u="none" strike="noStrike" cap="none" normalizeH="0" baseline="0" dirty="0" smtClean="0">
                <a:ln>
                  <a:noFill/>
                </a:ln>
                <a:solidFill>
                  <a:schemeClr val="tx1"/>
                </a:solidFill>
                <a:effectLst/>
                <a:latin typeface="Calibri" pitchFamily="34" charset="0"/>
                <a:ea typeface="Times New Roman" pitchFamily="18" charset="0"/>
              </a:rPr>
              <a:t> dentro de los hombres. Notemos que este grupo tiene una baja masa</a:t>
            </a:r>
            <a:r>
              <a:rPr kumimoji="0" lang="es-ES" sz="1800" b="0" i="0" u="none" strike="noStrike" cap="none" normalizeH="0" baseline="0" dirty="0" smtClean="0">
                <a:ln>
                  <a:noFill/>
                </a:ln>
                <a:solidFill>
                  <a:schemeClr val="tx1"/>
                </a:solidFill>
                <a:effectLst/>
                <a:latin typeface="Calibri" pitchFamily="34" charset="0"/>
                <a:ea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s-ES"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 sz="1800" b="0" i="0" u="none" strike="noStrike" cap="none" normalizeH="0" baseline="0" dirty="0" smtClean="0">
                <a:ln>
                  <a:noFill/>
                </a:ln>
                <a:solidFill>
                  <a:schemeClr val="tx1"/>
                </a:solidFill>
                <a:effectLst/>
                <a:latin typeface="Calibri" pitchFamily="34" charset="0"/>
                <a:ea typeface="Times New Roman" pitchFamily="18" charset="0"/>
              </a:rPr>
              <a:t>Sino tenemos en cuenta a los hombres más jóvenes; observamos que la tendencia entre hombres y mujeres es completamente diferente</a:t>
            </a:r>
            <a:r>
              <a:rPr kumimoji="0" lang="es-ES" sz="1800" b="0" i="0" u="none" strike="noStrike" cap="none" normalizeH="0" baseline="0" dirty="0" smtClean="0">
                <a:ln>
                  <a:noFill/>
                </a:ln>
                <a:solidFill>
                  <a:schemeClr val="tx1"/>
                </a:solidFill>
                <a:effectLst/>
                <a:latin typeface="Calibri" pitchFamily="34" charset="0"/>
                <a:ea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s-ES"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 sz="1800" b="0" i="0" u="none" strike="noStrike" cap="none" normalizeH="0" baseline="0" dirty="0" smtClean="0">
                <a:ln>
                  <a:noFill/>
                </a:ln>
                <a:solidFill>
                  <a:schemeClr val="tx1"/>
                </a:solidFill>
                <a:effectLst/>
                <a:latin typeface="Calibri" pitchFamily="34" charset="0"/>
                <a:ea typeface="Times New Roman" pitchFamily="18" charset="0"/>
              </a:rPr>
              <a:t>El patrón de suicidio de las mujeres entre 10-15 años, 15-20 años, 20-25 años es claramente diferenciable a todos los demás.</a:t>
            </a:r>
            <a:endParaRPr kumimoji="0" lang="es-ES"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Gráficos perfiles columnas</a:t>
            </a:r>
            <a:endParaRPr lang="es-ES" dirty="0"/>
          </a:p>
        </p:txBody>
      </p:sp>
      <p:sp>
        <p:nvSpPr>
          <p:cNvPr id="36866" name="Rectangle 2"/>
          <p:cNvSpPr>
            <a:spLocks noChangeArrowheads="1"/>
          </p:cNvSpPr>
          <p:nvPr/>
        </p:nvSpPr>
        <p:spPr bwMode="auto">
          <a:xfrm>
            <a:off x="928662" y="1214422"/>
            <a:ext cx="735808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80010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Calibri" pitchFamily="34" charset="0"/>
                <a:ea typeface="Times New Roman" pitchFamily="18" charset="0"/>
              </a:rPr>
              <a:t>El gráfico que representa los perfiles de columnas frente a la primera y segunda componente es el mismo que en el apartado anterior.</a:t>
            </a:r>
            <a:endParaRPr kumimoji="0" lang="es-ES" sz="1800" b="0" i="0" u="none" strike="noStrike" cap="none" normalizeH="0" baseline="0" dirty="0" smtClean="0">
              <a:ln>
                <a:noFill/>
              </a:ln>
              <a:solidFill>
                <a:schemeClr val="tx1"/>
              </a:solidFill>
              <a:effectLst/>
              <a:latin typeface="Arial" pitchFamily="34" charset="0"/>
            </a:endParaRPr>
          </a:p>
        </p:txBody>
      </p:sp>
      <p:pic>
        <p:nvPicPr>
          <p:cNvPr id="36865" name="Picture 1"/>
          <p:cNvPicPr>
            <a:picLocks noChangeAspect="1" noChangeArrowheads="1"/>
          </p:cNvPicPr>
          <p:nvPr/>
        </p:nvPicPr>
        <p:blipFill>
          <a:blip r:embed="rId2"/>
          <a:srcRect/>
          <a:stretch>
            <a:fillRect/>
          </a:stretch>
        </p:blipFill>
        <p:spPr bwMode="auto">
          <a:xfrm>
            <a:off x="0" y="2143116"/>
            <a:ext cx="5391150" cy="4324350"/>
          </a:xfrm>
          <a:prstGeom prst="rect">
            <a:avLst/>
          </a:prstGeom>
          <a:noFill/>
        </p:spPr>
      </p:pic>
      <p:sp>
        <p:nvSpPr>
          <p:cNvPr id="36867" name="Rectangle 3"/>
          <p:cNvSpPr>
            <a:spLocks noChangeArrowheads="1"/>
          </p:cNvSpPr>
          <p:nvPr/>
        </p:nvSpPr>
        <p:spPr bwMode="auto">
          <a:xfrm>
            <a:off x="5357818" y="2357430"/>
            <a:ext cx="3786182"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s-ES" sz="1400" b="0" i="0" u="none" strike="noStrike" cap="none" normalizeH="0" baseline="0" dirty="0" smtClean="0">
                <a:ln>
                  <a:noFill/>
                </a:ln>
                <a:solidFill>
                  <a:schemeClr val="tx1"/>
                </a:solidFill>
                <a:effectLst/>
                <a:latin typeface="Calibri" pitchFamily="34" charset="0"/>
                <a:ea typeface="Times New Roman" pitchFamily="18" charset="0"/>
              </a:rPr>
              <a:t>En este gráfico se puede ver:</a:t>
            </a:r>
            <a:endParaRPr kumimoji="0" lang="es-ES"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s-ES" sz="1400" b="0" i="0" u="none" strike="noStrike" cap="none" normalizeH="0" baseline="0" dirty="0" smtClean="0">
                <a:ln>
                  <a:noFill/>
                </a:ln>
                <a:solidFill>
                  <a:schemeClr val="tx1"/>
                </a:solidFill>
                <a:effectLst/>
                <a:latin typeface="Calibri" pitchFamily="34" charset="0"/>
                <a:ea typeface="Times New Roman" pitchFamily="18" charset="0"/>
              </a:rPr>
              <a:t>Los suicidios más frecuentes son salto y ahogo (primera componente).</a:t>
            </a:r>
            <a:endParaRPr kumimoji="0" lang="es-ES"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s-ES" sz="1400" b="0" i="0" u="none" strike="noStrike" cap="none" normalizeH="0" baseline="0" dirty="0" smtClean="0">
                <a:ln>
                  <a:noFill/>
                </a:ln>
                <a:solidFill>
                  <a:schemeClr val="tx1"/>
                </a:solidFill>
                <a:effectLst/>
                <a:latin typeface="Calibri" pitchFamily="34" charset="0"/>
                <a:ea typeface="Times New Roman" pitchFamily="18" charset="0"/>
              </a:rPr>
              <a:t>El  suicidio más frecuente es salto (tercera componente).</a:t>
            </a:r>
            <a:endParaRPr kumimoji="0" lang="es-E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3000">
                                          <p:stCondLst>
                                            <p:cond delay="0"/>
                                          </p:stCondLst>
                                        </p:cTn>
                                        <p:tgtEl>
                                          <p:spTgt spid="368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3686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8" presetClass="emph" presetSubtype="0" fill="hold" grpId="0" nodeType="clickEffect">
                                  <p:stCondLst>
                                    <p:cond delay="0"/>
                                  </p:stCondLst>
                                  <p:iterate type="lt">
                                    <p:tmPct val="4000"/>
                                  </p:iterate>
                                  <p:childTnLst>
                                    <p:set>
                                      <p:cBhvr override="childStyle">
                                        <p:cTn id="14" dur="500" fill="hold"/>
                                        <p:tgtEl>
                                          <p:spTgt spid="36867"/>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Gráficos perfiles fila y columna</a:t>
            </a:r>
            <a:endParaRPr lang="es-ES" dirty="0"/>
          </a:p>
        </p:txBody>
      </p:sp>
      <p:sp>
        <p:nvSpPr>
          <p:cNvPr id="37890" name="Rectangle 2"/>
          <p:cNvSpPr>
            <a:spLocks noChangeArrowheads="1"/>
          </p:cNvSpPr>
          <p:nvPr/>
        </p:nvSpPr>
        <p:spPr bwMode="auto">
          <a:xfrm>
            <a:off x="1643042" y="1142985"/>
            <a:ext cx="7215238"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0663"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Calibri" pitchFamily="34" charset="0"/>
                <a:ea typeface="Times New Roman" pitchFamily="18" charset="0"/>
              </a:rPr>
              <a:t>El gráfico que representa los perfiles de fila y columnas¡ frente a la primera y segunda componente es el mismo que en el apartado anterior.</a:t>
            </a:r>
            <a:endParaRPr kumimoji="0" lang="es-ES" sz="1100" b="0" i="0" u="none" strike="noStrike" cap="none" normalizeH="0" baseline="0" dirty="0" smtClean="0">
              <a:ln>
                <a:noFill/>
              </a:ln>
              <a:solidFill>
                <a:schemeClr val="tx1"/>
              </a:solidFill>
              <a:effectLst/>
              <a:latin typeface="Arial" pitchFamily="34" charset="0"/>
            </a:endParaRPr>
          </a:p>
          <a:p>
            <a:pPr marL="0" marR="0" lvl="0" indent="220663"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pic>
        <p:nvPicPr>
          <p:cNvPr id="37889" name="Picture 1"/>
          <p:cNvPicPr>
            <a:picLocks noChangeAspect="1" noChangeArrowheads="1"/>
          </p:cNvPicPr>
          <p:nvPr/>
        </p:nvPicPr>
        <p:blipFill>
          <a:blip r:embed="rId2"/>
          <a:srcRect/>
          <a:stretch>
            <a:fillRect/>
          </a:stretch>
        </p:blipFill>
        <p:spPr bwMode="auto">
          <a:xfrm>
            <a:off x="0" y="2000250"/>
            <a:ext cx="6057900" cy="4857750"/>
          </a:xfrm>
          <a:prstGeom prst="rect">
            <a:avLst/>
          </a:prstGeom>
          <a:noFill/>
        </p:spPr>
      </p:pic>
      <p:sp>
        <p:nvSpPr>
          <p:cNvPr id="37891" name="Rectangle 3"/>
          <p:cNvSpPr>
            <a:spLocks noChangeArrowheads="1"/>
          </p:cNvSpPr>
          <p:nvPr/>
        </p:nvSpPr>
        <p:spPr bwMode="auto">
          <a:xfrm>
            <a:off x="0" y="5314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r>
              <a:rPr kumimoji="0" lang="es-ES" sz="1100" b="0" i="0" u="none" strike="noStrike" cap="none" normalizeH="0" baseline="0" smtClean="0">
                <a:ln>
                  <a:noFill/>
                </a:ln>
                <a:solidFill>
                  <a:schemeClr val="tx1"/>
                </a:solidFill>
                <a:effectLst/>
                <a:latin typeface="Arial" pitchFamily="34" charset="0"/>
              </a:rPr>
              <a:t> </a:t>
            </a:r>
            <a:endParaRPr kumimoji="0" lang="es-ES" sz="1800" b="0" i="0" u="none" strike="noStrike" cap="none" normalizeH="0" baseline="0" smtClean="0">
              <a:ln>
                <a:noFill/>
              </a:ln>
              <a:solidFill>
                <a:schemeClr val="tx1"/>
              </a:solidFill>
              <a:effectLst/>
              <a:latin typeface="Arial" pitchFamily="34" charset="0"/>
            </a:endParaRPr>
          </a:p>
        </p:txBody>
      </p:sp>
      <p:sp>
        <p:nvSpPr>
          <p:cNvPr id="37892" name="Rectangle 4"/>
          <p:cNvSpPr>
            <a:spLocks noChangeArrowheads="1"/>
          </p:cNvSpPr>
          <p:nvPr/>
        </p:nvSpPr>
        <p:spPr bwMode="auto">
          <a:xfrm>
            <a:off x="4714876" y="4071942"/>
            <a:ext cx="4214810" cy="2231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Char char="•"/>
              <a:tabLst>
                <a:tab pos="457200" algn="l"/>
              </a:tabLst>
            </a:pPr>
            <a:endParaRPr kumimoji="0" lang="es-ES" sz="1100" b="0" i="0" u="none" strike="noStrike" cap="none" normalizeH="0" baseline="0" dirty="0" smtClean="0">
              <a:ln>
                <a:noFill/>
              </a:ln>
              <a:solidFill>
                <a:schemeClr val="tx1"/>
              </a:solidFill>
              <a:effectLst/>
              <a:latin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tab pos="457200" algn="l"/>
              </a:tabLst>
            </a:pPr>
            <a:r>
              <a:rPr kumimoji="0" lang="es-ES" sz="1600" b="0" i="0" u="none" strike="noStrike" cap="none" normalizeH="0" baseline="0" dirty="0" smtClean="0">
                <a:ln>
                  <a:noFill/>
                </a:ln>
                <a:solidFill>
                  <a:schemeClr val="tx1"/>
                </a:solidFill>
                <a:effectLst/>
                <a:latin typeface="Calibri" pitchFamily="34" charset="0"/>
                <a:ea typeface="Times New Roman" pitchFamily="18" charset="0"/>
              </a:rPr>
              <a:t>Respecto al tipo de suicidio,</a:t>
            </a:r>
            <a:endParaRPr kumimoji="0" lang="es-ES" sz="1600" b="0" i="0" u="none" strike="noStrike" cap="none" normalizeH="0" baseline="0" dirty="0" smtClean="0">
              <a:ln>
                <a:noFill/>
              </a:ln>
              <a:solidFill>
                <a:schemeClr val="tx1"/>
              </a:solidFill>
              <a:effectLst/>
              <a:latin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457200" algn="l"/>
              </a:tabLst>
            </a:pPr>
            <a:r>
              <a:rPr kumimoji="0" lang="es-ES" sz="1600" b="0" i="0" u="none" strike="noStrike" cap="none" normalizeH="0" baseline="0" dirty="0" smtClean="0">
                <a:ln>
                  <a:noFill/>
                </a:ln>
                <a:solidFill>
                  <a:schemeClr val="tx1"/>
                </a:solidFill>
                <a:effectLst/>
                <a:latin typeface="Calibri" pitchFamily="34" charset="0"/>
                <a:ea typeface="Times New Roman" pitchFamily="18" charset="0"/>
              </a:rPr>
              <a:t>El primer eje contrasta la distribución sexo/edad de ahogo y veneno, frente al uso de pistola y gas tóxico.</a:t>
            </a:r>
            <a:endParaRPr kumimoji="0" lang="es-ES" sz="1600" b="0" i="0" u="none" strike="noStrike" cap="none" normalizeH="0" baseline="0" dirty="0" smtClean="0">
              <a:ln>
                <a:noFill/>
              </a:ln>
              <a:solidFill>
                <a:schemeClr val="tx1"/>
              </a:solidFill>
              <a:effectLst/>
              <a:latin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457200" algn="l"/>
              </a:tabLst>
            </a:pPr>
            <a:r>
              <a:rPr kumimoji="0" lang="es-ES" sz="1600" b="0" i="0" u="none" strike="noStrike" cap="none" normalizeH="0" baseline="0" dirty="0" smtClean="0">
                <a:ln>
                  <a:noFill/>
                </a:ln>
                <a:solidFill>
                  <a:schemeClr val="tx1"/>
                </a:solidFill>
                <a:effectLst/>
                <a:latin typeface="Calibri" pitchFamily="34" charset="0"/>
                <a:ea typeface="Times New Roman" pitchFamily="18" charset="0"/>
              </a:rPr>
              <a:t>El tercer eje es útil para analizar el uso de los métodos de suicidio que no quedaban claros con dos componentes. Estos métodos eran: salto, cuchillo, gas de cocina y otros.</a:t>
            </a:r>
            <a:endParaRPr kumimoji="0" lang="es-ES" sz="1600" b="0" i="0" u="none" strike="noStrike" cap="none" normalizeH="0" baseline="0" dirty="0" smtClean="0">
              <a:ln>
                <a:noFill/>
              </a:ln>
              <a:solidFill>
                <a:schemeClr val="tx1"/>
              </a:solidFill>
              <a:effectLst/>
              <a:latin typeface="Arial" pitchFamily="34" charset="0"/>
            </a:endParaRPr>
          </a:p>
        </p:txBody>
      </p:sp>
      <p:sp>
        <p:nvSpPr>
          <p:cNvPr id="7" name="6 Rectángulo"/>
          <p:cNvSpPr/>
          <p:nvPr/>
        </p:nvSpPr>
        <p:spPr>
          <a:xfrm>
            <a:off x="4357686" y="1785926"/>
            <a:ext cx="4572000" cy="1477328"/>
          </a:xfrm>
          <a:prstGeom prst="rect">
            <a:avLst/>
          </a:prstGeom>
        </p:spPr>
        <p:txBody>
          <a:bodyPr>
            <a:spAutoFit/>
          </a:bodyPr>
          <a:lstStyle/>
          <a:p>
            <a:pPr lvl="0" indent="449263" algn="just" fontAlgn="base">
              <a:spcBef>
                <a:spcPct val="0"/>
              </a:spcBef>
              <a:spcAft>
                <a:spcPct val="0"/>
              </a:spcAft>
              <a:buFontTx/>
              <a:buChar char="•"/>
              <a:tabLst>
                <a:tab pos="457200" algn="l"/>
              </a:tabLst>
            </a:pPr>
            <a:r>
              <a:rPr lang="es-ES" dirty="0" smtClean="0">
                <a:latin typeface="Calibri" pitchFamily="34" charset="0"/>
                <a:ea typeface="Times New Roman" pitchFamily="18" charset="0"/>
              </a:rPr>
              <a:t>Respecto al grupo de edad-sexo,</a:t>
            </a:r>
            <a:endParaRPr lang="es-ES" sz="1400" dirty="0" smtClean="0">
              <a:latin typeface="Arial" pitchFamily="34" charset="0"/>
            </a:endParaRPr>
          </a:p>
          <a:p>
            <a:pPr lvl="0" indent="449263" algn="just" eaLnBrk="0" fontAlgn="base" hangingPunct="0">
              <a:spcBef>
                <a:spcPct val="0"/>
              </a:spcBef>
              <a:spcAft>
                <a:spcPct val="0"/>
              </a:spcAft>
              <a:tabLst>
                <a:tab pos="457200" algn="l"/>
              </a:tabLst>
            </a:pPr>
            <a:r>
              <a:rPr lang="es-ES" dirty="0" smtClean="0">
                <a:latin typeface="Calibri" pitchFamily="34" charset="0"/>
                <a:ea typeface="Times New Roman" pitchFamily="18" charset="0"/>
              </a:rPr>
              <a:t>El primer eje contrasta el diferente patrón de suicidio que existe entre varones y mujeres.</a:t>
            </a:r>
            <a:endParaRPr lang="es-ES" sz="1400" dirty="0" smtClean="0">
              <a:latin typeface="Arial" pitchFamily="34" charset="0"/>
            </a:endParaRPr>
          </a:p>
          <a:p>
            <a:pPr lvl="0" indent="449263" algn="just" eaLnBrk="0" fontAlgn="base" hangingPunct="0">
              <a:spcBef>
                <a:spcPct val="0"/>
              </a:spcBef>
              <a:spcAft>
                <a:spcPct val="0"/>
              </a:spcAft>
              <a:tabLst>
                <a:tab pos="457200" algn="l"/>
              </a:tabLst>
            </a:pPr>
            <a:r>
              <a:rPr lang="es-ES" dirty="0" smtClean="0">
                <a:latin typeface="Calibri" pitchFamily="34" charset="0"/>
                <a:ea typeface="Times New Roman" pitchFamily="18" charset="0"/>
              </a:rPr>
              <a:t>El tercer eje compara los diferentes patrones de suicidio entre grupos de edad.</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3000">
                                          <p:stCondLst>
                                            <p:cond delay="0"/>
                                          </p:stCondLst>
                                        </p:cTn>
                                        <p:tgtEl>
                                          <p:spTgt spid="378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3788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nodeType="clickEffect">
                                  <p:stCondLst>
                                    <p:cond delay="0"/>
                                  </p:stCondLst>
                                  <p:childTnLst>
                                    <p:animClr clrSpc="rgb">
                                      <p:cBhvr>
                                        <p:cTn id="14" dur="2000" fill="hold"/>
                                        <p:tgtEl>
                                          <p:spTgt spid="7"/>
                                        </p:tgtEl>
                                        <p:attrNameLst>
                                          <p:attrName>fillcolor</p:attrName>
                                        </p:attrNameLst>
                                      </p:cBhvr>
                                      <p:to>
                                        <a:schemeClr val="accent2"/>
                                      </p:to>
                                    </p:animClr>
                                    <p:set>
                                      <p:cBhvr>
                                        <p:cTn id="15" dur="2000" fill="hold"/>
                                        <p:tgtEl>
                                          <p:spTgt spid="7"/>
                                        </p:tgtEl>
                                        <p:attrNameLst>
                                          <p:attrName>fill.type</p:attrName>
                                        </p:attrNameLst>
                                      </p:cBhvr>
                                      <p:to>
                                        <p:strVal val="solid"/>
                                      </p:to>
                                    </p:set>
                                    <p:set>
                                      <p:cBhvr>
                                        <p:cTn id="16" dur="2000" fill="hold"/>
                                        <p:tgtEl>
                                          <p:spTgt spid="7"/>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 presetClass="emph" presetSubtype="2" fill="hold" nodeType="clickEffect">
                                  <p:stCondLst>
                                    <p:cond delay="0"/>
                                  </p:stCondLst>
                                  <p:childTnLst>
                                    <p:animClr clrSpc="rgb">
                                      <p:cBhvr>
                                        <p:cTn id="20" dur="2000" fill="hold"/>
                                        <p:tgtEl>
                                          <p:spTgt spid="37892"/>
                                        </p:tgtEl>
                                        <p:attrNameLst>
                                          <p:attrName>fillcolor</p:attrName>
                                        </p:attrNameLst>
                                      </p:cBhvr>
                                      <p:to>
                                        <a:schemeClr val="accent1"/>
                                      </p:to>
                                    </p:animClr>
                                    <p:set>
                                      <p:cBhvr>
                                        <p:cTn id="21" dur="2000" fill="hold"/>
                                        <p:tgtEl>
                                          <p:spTgt spid="37892"/>
                                        </p:tgtEl>
                                        <p:attrNameLst>
                                          <p:attrName>fill.type</p:attrName>
                                        </p:attrNameLst>
                                      </p:cBhvr>
                                      <p:to>
                                        <p:strVal val="solid"/>
                                      </p:to>
                                    </p:set>
                                    <p:set>
                                      <p:cBhvr>
                                        <p:cTn id="22" dur="2000" fill="hold"/>
                                        <p:tgtEl>
                                          <p:spTgt spid="3789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1214414" y="285728"/>
            <a:ext cx="7719274" cy="5962672"/>
          </a:xfrm>
        </p:spPr>
        <p:txBody>
          <a:bodyPr>
            <a:normAutofit fontScale="77500" lnSpcReduction="20000"/>
          </a:bodyPr>
          <a:lstStyle/>
          <a:p>
            <a:pPr>
              <a:buNone/>
            </a:pPr>
            <a:endParaRPr lang="es-ES" dirty="0" smtClean="0"/>
          </a:p>
          <a:p>
            <a:pPr lvl="0"/>
            <a:r>
              <a:rPr lang="es-ES" dirty="0" smtClean="0"/>
              <a:t>Saltar, como método de suicidio también tiene un uso elevado en mujeres de mediana edad (40-50años</a:t>
            </a:r>
            <a:r>
              <a:rPr lang="es-ES" dirty="0" smtClean="0"/>
              <a:t>).</a:t>
            </a:r>
          </a:p>
          <a:p>
            <a:pPr lvl="0"/>
            <a:endParaRPr lang="es-ES" dirty="0" smtClean="0"/>
          </a:p>
          <a:p>
            <a:pPr lvl="0"/>
            <a:r>
              <a:rPr lang="es-ES" dirty="0" smtClean="0"/>
              <a:t>Cuchillo, como método de suicidio es frecuente entre hombres mayores</a:t>
            </a:r>
            <a:r>
              <a:rPr lang="es-ES" dirty="0" smtClean="0"/>
              <a:t>.</a:t>
            </a:r>
          </a:p>
          <a:p>
            <a:pPr lvl="0"/>
            <a:endParaRPr lang="es-ES" dirty="0" smtClean="0"/>
          </a:p>
          <a:p>
            <a:pPr lvl="0"/>
            <a:r>
              <a:rPr lang="es-ES" dirty="0" smtClean="0"/>
              <a:t>Gas de cocina, como método de suicidio es frecuente entre hombres jóvenes</a:t>
            </a:r>
            <a:r>
              <a:rPr lang="es-ES" dirty="0" smtClean="0"/>
              <a:t>.</a:t>
            </a:r>
          </a:p>
          <a:p>
            <a:pPr lvl="0"/>
            <a:endParaRPr lang="es-ES" dirty="0" smtClean="0"/>
          </a:p>
          <a:p>
            <a:pPr lvl="0"/>
            <a:r>
              <a:rPr lang="es-ES" dirty="0" smtClean="0"/>
              <a:t>Otros métodos de suicidios son usados por hombres de mediana edad.</a:t>
            </a:r>
          </a:p>
          <a:p>
            <a:endParaRPr lang="es-ES" dirty="0" smtClean="0"/>
          </a:p>
          <a:p>
            <a:r>
              <a:rPr lang="es-ES" dirty="0" smtClean="0"/>
              <a:t>A pesar de todo esto, el Análisis de Componentes principales ofrece un resumen eficiente e informativo de las 306 celdas de frecuencia contenidas en la tabla original.</a:t>
            </a:r>
          </a:p>
          <a:p>
            <a:endParaRPr lang="es-ES" dirty="0" smtClean="0"/>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Bottom)">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slide(fromBottom)">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slide(fromBottom)">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slide(fromBottom)">
                                      <p:cBhvr>
                                        <p:cTn id="22" dur="500"/>
                                        <p:tgtEl>
                                          <p:spTgt spid="4">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 calcmode="lin" valueType="num">
                                      <p:cBhvr additive="base">
                                        <p:cTn id="2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Solución</a:t>
            </a:r>
            <a:endParaRPr lang="es-ES" dirty="0"/>
          </a:p>
        </p:txBody>
      </p:sp>
      <p:sp>
        <p:nvSpPr>
          <p:cNvPr id="3" name="2 Marcador de contenido"/>
          <p:cNvSpPr>
            <a:spLocks noGrp="1"/>
          </p:cNvSpPr>
          <p:nvPr>
            <p:ph idx="1"/>
          </p:nvPr>
        </p:nvSpPr>
        <p:spPr>
          <a:xfrm>
            <a:off x="1435608" y="1447800"/>
            <a:ext cx="7498080" cy="5124472"/>
          </a:xfrm>
        </p:spPr>
        <p:txBody>
          <a:bodyPr>
            <a:normAutofit fontScale="62500" lnSpcReduction="20000"/>
          </a:bodyPr>
          <a:lstStyle/>
          <a:p>
            <a:r>
              <a:rPr lang="es-ES" dirty="0" smtClean="0"/>
              <a:t>E</a:t>
            </a:r>
            <a:r>
              <a:rPr lang="es-ES" dirty="0" smtClean="0"/>
              <a:t>xiste </a:t>
            </a:r>
            <a:r>
              <a:rPr lang="es-ES" dirty="0" smtClean="0"/>
              <a:t>un patrón diferente  de suicidios entre hombres y mujeres. </a:t>
            </a:r>
            <a:endParaRPr lang="es-ES" dirty="0" smtClean="0"/>
          </a:p>
          <a:p>
            <a:r>
              <a:rPr lang="es-ES" dirty="0" smtClean="0"/>
              <a:t>Además </a:t>
            </a:r>
            <a:r>
              <a:rPr lang="es-ES" dirty="0" smtClean="0"/>
              <a:t>el suicidio </a:t>
            </a:r>
            <a:endParaRPr lang="es-ES" dirty="0" smtClean="0"/>
          </a:p>
          <a:p>
            <a:pPr lvl="1"/>
            <a:r>
              <a:rPr lang="es-ES" dirty="0" smtClean="0"/>
              <a:t>con </a:t>
            </a:r>
            <a:r>
              <a:rPr lang="es-ES" dirty="0" smtClean="0"/>
              <a:t>gas tóxico y pistola se asocia a hombres </a:t>
            </a:r>
            <a:r>
              <a:rPr lang="es-ES" dirty="0" smtClean="0"/>
              <a:t>jóvenes.</a:t>
            </a:r>
          </a:p>
          <a:p>
            <a:pPr lvl="1"/>
            <a:r>
              <a:rPr lang="es-ES" dirty="0" smtClean="0"/>
              <a:t>con veneno a mujeres jóvenes.</a:t>
            </a:r>
          </a:p>
          <a:p>
            <a:pPr lvl="1"/>
            <a:r>
              <a:rPr lang="es-ES" dirty="0" smtClean="0"/>
              <a:t>con ahorcamiento a varones mayores (60-70).</a:t>
            </a:r>
          </a:p>
          <a:p>
            <a:pPr lvl="1"/>
            <a:r>
              <a:rPr lang="es-ES" dirty="0" smtClean="0"/>
              <a:t>ahogo </a:t>
            </a:r>
            <a:r>
              <a:rPr lang="es-ES" dirty="0" smtClean="0"/>
              <a:t>a mujeres </a:t>
            </a:r>
            <a:r>
              <a:rPr lang="es-ES" dirty="0" smtClean="0"/>
              <a:t>mayores.</a:t>
            </a:r>
          </a:p>
          <a:p>
            <a:pPr lvl="1"/>
            <a:r>
              <a:rPr lang="es-ES" dirty="0" smtClean="0"/>
              <a:t>salto </a:t>
            </a:r>
            <a:r>
              <a:rPr lang="es-ES" dirty="0" smtClean="0"/>
              <a:t>a mujeres de mediana </a:t>
            </a:r>
            <a:r>
              <a:rPr lang="es-ES" dirty="0" smtClean="0"/>
              <a:t>edad.</a:t>
            </a:r>
          </a:p>
          <a:p>
            <a:pPr lvl="1"/>
            <a:r>
              <a:rPr lang="es-ES" dirty="0" smtClean="0"/>
              <a:t>cuchillo </a:t>
            </a:r>
            <a:r>
              <a:rPr lang="es-ES" dirty="0" smtClean="0"/>
              <a:t>asociado a hombres mayores (</a:t>
            </a:r>
            <a:r>
              <a:rPr lang="es-ES" dirty="0" smtClean="0"/>
              <a:t>70-75).</a:t>
            </a:r>
          </a:p>
          <a:p>
            <a:pPr lvl="1"/>
            <a:r>
              <a:rPr lang="es-ES" dirty="0" smtClean="0"/>
              <a:t>gas </a:t>
            </a:r>
            <a:r>
              <a:rPr lang="es-ES" dirty="0" smtClean="0"/>
              <a:t>de cocina hombres frecuente en hombres con edad comprendida entre 25-35 </a:t>
            </a:r>
            <a:r>
              <a:rPr lang="es-ES" dirty="0" smtClean="0"/>
              <a:t>años.</a:t>
            </a:r>
          </a:p>
          <a:p>
            <a:pPr lvl="1"/>
            <a:r>
              <a:rPr lang="es-ES" dirty="0" smtClean="0"/>
              <a:t>otros </a:t>
            </a:r>
            <a:r>
              <a:rPr lang="es-ES" dirty="0" smtClean="0"/>
              <a:t>tipos de suicidios son frecuentes entre hombres con edad comprendida entre 50-60.</a:t>
            </a:r>
          </a:p>
          <a:p>
            <a:endParaRPr lang="es-ES" dirty="0" smtClean="0"/>
          </a:p>
          <a:p>
            <a:r>
              <a:rPr lang="es-ES" dirty="0" smtClean="0"/>
              <a:t>	Estos resultados se han obtenido mediante un Análisis de Correspondencias con un 90% de información retenida, con una primera componente reteniendo un 52% , una segunda componente reteniendo un 38% y una tercera componente reteniendo un 5%.</a:t>
            </a:r>
          </a:p>
          <a:p>
            <a:pPr>
              <a:buNone/>
            </a:pPr>
            <a:endParaRPr lang="es-ES" dirty="0" smtClean="0"/>
          </a:p>
          <a:p>
            <a:r>
              <a:rPr lang="es-ES" dirty="0" smtClean="0"/>
              <a:t> </a:t>
            </a:r>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iterate type="lt">
                                    <p:tmPct val="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par>
                                <p:cTn id="18" presetID="18" presetClass="emph" presetSubtype="0" fill="hold" nodeType="withEffect">
                                  <p:stCondLst>
                                    <p:cond delay="0"/>
                                  </p:stCondLst>
                                  <p:iterate type="lt">
                                    <p:tmPct val="4000"/>
                                  </p:iterate>
                                  <p:childTnLst>
                                    <p:set>
                                      <p:cBhvr override="childStyle">
                                        <p:cTn id="19" dur="500" fill="hold"/>
                                        <p:tgtEl>
                                          <p:spTgt spid="3">
                                            <p:txEl>
                                              <p:pRg st="2" end="2"/>
                                            </p:txEl>
                                          </p:spTgt>
                                        </p:tgtEl>
                                        <p:attrNameLst>
                                          <p:attrName>style.textDecorationUnderline</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iterate type="lt">
                                    <p:tmPct val="0"/>
                                  </p:iterate>
                                  <p:childTnLst>
                                    <p:set>
                                      <p:cBhvr>
                                        <p:cTn id="23" dur="1" fill="hold">
                                          <p:stCondLst>
                                            <p:cond delay="0"/>
                                          </p:stCondLst>
                                        </p:cTn>
                                        <p:tgtEl>
                                          <p:spTgt spid="3">
                                            <p:txEl>
                                              <p:pRg st="3" end="3"/>
                                            </p:txEl>
                                          </p:spTgt>
                                        </p:tgtEl>
                                        <p:attrNameLst>
                                          <p:attrName>style.visibility</p:attrName>
                                        </p:attrNameLst>
                                      </p:cBhvr>
                                      <p:to>
                                        <p:strVal val="visible"/>
                                      </p:to>
                                    </p:set>
                                    <p:animEffect transition="in" filter="slide(fromBottom)">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mph" presetSubtype="0" fill="hold" nodeType="clickEffect">
                                  <p:stCondLst>
                                    <p:cond delay="0"/>
                                  </p:stCondLst>
                                  <p:iterate type="lt">
                                    <p:tmPct val="4000"/>
                                  </p:iterate>
                                  <p:childTnLst>
                                    <p:set>
                                      <p:cBhvr override="childStyle">
                                        <p:cTn id="28" dur="500" fill="hold"/>
                                        <p:tgtEl>
                                          <p:spTgt spid="3">
                                            <p:txEl>
                                              <p:pRg st="3" end="3"/>
                                            </p:txEl>
                                          </p:spTgt>
                                        </p:tgtEl>
                                        <p:attrNameLst>
                                          <p:attrName>style.textDecorationUnderline</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iterate type="lt">
                                    <p:tmPct val="0"/>
                                  </p:iterate>
                                  <p:childTnLst>
                                    <p:set>
                                      <p:cBhvr>
                                        <p:cTn id="32" dur="1" fill="hold">
                                          <p:stCondLst>
                                            <p:cond delay="0"/>
                                          </p:stCondLst>
                                        </p:cTn>
                                        <p:tgtEl>
                                          <p:spTgt spid="3">
                                            <p:txEl>
                                              <p:pRg st="4" end="4"/>
                                            </p:txEl>
                                          </p:spTgt>
                                        </p:tgtEl>
                                        <p:attrNameLst>
                                          <p:attrName>style.visibility</p:attrName>
                                        </p:attrNameLst>
                                      </p:cBhvr>
                                      <p:to>
                                        <p:strVal val="visible"/>
                                      </p:to>
                                    </p:set>
                                    <p:animEffect transition="in" filter="slide(fromBottom)">
                                      <p:cBhvr>
                                        <p:cTn id="33" dur="500"/>
                                        <p:tgtEl>
                                          <p:spTgt spid="3">
                                            <p:txEl>
                                              <p:pRg st="4" end="4"/>
                                            </p:txEl>
                                          </p:spTgt>
                                        </p:tgtEl>
                                      </p:cBhvr>
                                    </p:animEffect>
                                  </p:childTnLst>
                                </p:cTn>
                              </p:par>
                              <p:par>
                                <p:cTn id="34" presetID="18" presetClass="emph" presetSubtype="0" fill="hold" nodeType="withEffect">
                                  <p:stCondLst>
                                    <p:cond delay="0"/>
                                  </p:stCondLst>
                                  <p:iterate type="lt">
                                    <p:tmPct val="4000"/>
                                  </p:iterate>
                                  <p:childTnLst>
                                    <p:set>
                                      <p:cBhvr override="childStyle">
                                        <p:cTn id="35" dur="500" fill="hold"/>
                                        <p:tgtEl>
                                          <p:spTgt spid="3">
                                            <p:txEl>
                                              <p:pRg st="4" end="4"/>
                                            </p:txEl>
                                          </p:spTgt>
                                        </p:tgtEl>
                                        <p:attrNameLst>
                                          <p:attrName>style.textDecorationUnderline</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nodeType="clickEffect">
                                  <p:stCondLst>
                                    <p:cond delay="0"/>
                                  </p:stCondLst>
                                  <p:iterate type="lt">
                                    <p:tmPct val="0"/>
                                  </p:iterate>
                                  <p:childTnLst>
                                    <p:set>
                                      <p:cBhvr>
                                        <p:cTn id="39" dur="1" fill="hold">
                                          <p:stCondLst>
                                            <p:cond delay="0"/>
                                          </p:stCondLst>
                                        </p:cTn>
                                        <p:tgtEl>
                                          <p:spTgt spid="3">
                                            <p:txEl>
                                              <p:pRg st="5" end="5"/>
                                            </p:txEl>
                                          </p:spTgt>
                                        </p:tgtEl>
                                        <p:attrNameLst>
                                          <p:attrName>style.visibility</p:attrName>
                                        </p:attrNameLst>
                                      </p:cBhvr>
                                      <p:to>
                                        <p:strVal val="visible"/>
                                      </p:to>
                                    </p:set>
                                    <p:animEffect transition="in" filter="slide(fromBottom)">
                                      <p:cBhvr>
                                        <p:cTn id="40" dur="500"/>
                                        <p:tgtEl>
                                          <p:spTgt spid="3">
                                            <p:txEl>
                                              <p:pRg st="5" end="5"/>
                                            </p:txEl>
                                          </p:spTgt>
                                        </p:tgtEl>
                                      </p:cBhvr>
                                    </p:animEffect>
                                  </p:childTnLst>
                                </p:cTn>
                              </p:par>
                              <p:par>
                                <p:cTn id="41" presetID="18" presetClass="emph" presetSubtype="0" fill="hold" nodeType="withEffect">
                                  <p:stCondLst>
                                    <p:cond delay="0"/>
                                  </p:stCondLst>
                                  <p:iterate type="lt">
                                    <p:tmPct val="4000"/>
                                  </p:iterate>
                                  <p:childTnLst>
                                    <p:set>
                                      <p:cBhvr override="childStyle">
                                        <p:cTn id="42" dur="500" fill="hold"/>
                                        <p:tgtEl>
                                          <p:spTgt spid="3">
                                            <p:txEl>
                                              <p:pRg st="5" end="5"/>
                                            </p:txEl>
                                          </p:spTgt>
                                        </p:tgtEl>
                                        <p:attrNameLst>
                                          <p:attrName>style.textDecorationUnderline</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iterate type="lt">
                                    <p:tmPct val="0"/>
                                  </p:iterate>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9" presetID="18" presetClass="emph" presetSubtype="0" fill="hold" nodeType="withEffect">
                                  <p:stCondLst>
                                    <p:cond delay="0"/>
                                  </p:stCondLst>
                                  <p:iterate type="lt">
                                    <p:tmPct val="4000"/>
                                  </p:iterate>
                                  <p:childTnLst>
                                    <p:set>
                                      <p:cBhvr override="childStyle">
                                        <p:cTn id="50" dur="500" fill="hold"/>
                                        <p:tgtEl>
                                          <p:spTgt spid="3">
                                            <p:txEl>
                                              <p:pRg st="6" end="6"/>
                                            </p:txEl>
                                          </p:spTgt>
                                        </p:tgtEl>
                                        <p:attrNameLst>
                                          <p:attrName>style.textDecorationUnderline</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iterate type="lt">
                                    <p:tmPct val="0"/>
                                  </p:iterate>
                                  <p:childTnLst>
                                    <p:set>
                                      <p:cBhvr>
                                        <p:cTn id="54" dur="1" fill="hold">
                                          <p:stCondLst>
                                            <p:cond delay="0"/>
                                          </p:stCondLst>
                                        </p:cTn>
                                        <p:tgtEl>
                                          <p:spTgt spid="3">
                                            <p:txEl>
                                              <p:pRg st="7" end="7"/>
                                            </p:txEl>
                                          </p:spTgt>
                                        </p:tgtEl>
                                        <p:attrNameLst>
                                          <p:attrName>style.visibility</p:attrName>
                                        </p:attrNameLst>
                                      </p:cBhvr>
                                      <p:to>
                                        <p:strVal val="visible"/>
                                      </p:to>
                                    </p:set>
                                    <p:animEffect transition="in" filter="slide(fromBottom)">
                                      <p:cBhvr>
                                        <p:cTn id="55" dur="500"/>
                                        <p:tgtEl>
                                          <p:spTgt spid="3">
                                            <p:txEl>
                                              <p:pRg st="7" end="7"/>
                                            </p:txEl>
                                          </p:spTgt>
                                        </p:tgtEl>
                                      </p:cBhvr>
                                    </p:animEffect>
                                  </p:childTnLst>
                                </p:cTn>
                              </p:par>
                              <p:par>
                                <p:cTn id="56" presetID="18" presetClass="emph" presetSubtype="0" fill="hold" nodeType="withEffect">
                                  <p:stCondLst>
                                    <p:cond delay="0"/>
                                  </p:stCondLst>
                                  <p:iterate type="lt">
                                    <p:tmPct val="4000"/>
                                  </p:iterate>
                                  <p:childTnLst>
                                    <p:set>
                                      <p:cBhvr override="childStyle">
                                        <p:cTn id="57" dur="500" fill="hold"/>
                                        <p:tgtEl>
                                          <p:spTgt spid="3">
                                            <p:txEl>
                                              <p:pRg st="7" end="7"/>
                                            </p:txEl>
                                          </p:spTgt>
                                        </p:tgtEl>
                                        <p:attrNameLst>
                                          <p:attrName>style.textDecorationUnderline</p:attrName>
                                        </p:attrNameLst>
                                      </p:cBhvr>
                                      <p:to>
                                        <p:strVal val="true"/>
                                      </p:to>
                                    </p:se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nodeType="clickEffect">
                                  <p:stCondLst>
                                    <p:cond delay="0"/>
                                  </p:stCondLst>
                                  <p:iterate type="lt">
                                    <p:tmPct val="0"/>
                                  </p:iterate>
                                  <p:childTnLst>
                                    <p:set>
                                      <p:cBhvr>
                                        <p:cTn id="61" dur="1" fill="hold">
                                          <p:stCondLst>
                                            <p:cond delay="0"/>
                                          </p:stCondLst>
                                        </p:cTn>
                                        <p:tgtEl>
                                          <p:spTgt spid="3">
                                            <p:txEl>
                                              <p:pRg st="8" end="8"/>
                                            </p:txEl>
                                          </p:spTgt>
                                        </p:tgtEl>
                                        <p:attrNameLst>
                                          <p:attrName>style.visibility</p:attrName>
                                        </p:attrNameLst>
                                      </p:cBhvr>
                                      <p:to>
                                        <p:strVal val="visible"/>
                                      </p:to>
                                    </p:set>
                                    <p:animEffect transition="in" filter="slide(fromBottom)">
                                      <p:cBhvr>
                                        <p:cTn id="62" dur="500"/>
                                        <p:tgtEl>
                                          <p:spTgt spid="3">
                                            <p:txEl>
                                              <p:pRg st="8" end="8"/>
                                            </p:txEl>
                                          </p:spTgt>
                                        </p:tgtEl>
                                      </p:cBhvr>
                                    </p:animEffect>
                                  </p:childTnLst>
                                </p:cTn>
                              </p:par>
                              <p:par>
                                <p:cTn id="63" presetID="18" presetClass="emph" presetSubtype="0" fill="hold" nodeType="withEffect">
                                  <p:stCondLst>
                                    <p:cond delay="0"/>
                                  </p:stCondLst>
                                  <p:iterate type="lt">
                                    <p:tmPct val="4000"/>
                                  </p:iterate>
                                  <p:childTnLst>
                                    <p:set>
                                      <p:cBhvr override="childStyle">
                                        <p:cTn id="64" dur="500" fill="hold"/>
                                        <p:tgtEl>
                                          <p:spTgt spid="3">
                                            <p:txEl>
                                              <p:pRg st="8" end="8"/>
                                            </p:txEl>
                                          </p:spTgt>
                                        </p:tgtEl>
                                        <p:attrNameLst>
                                          <p:attrName>style.textDecorationUnderline</p:attrName>
                                        </p:attrNameLst>
                                      </p:cBhvr>
                                      <p:to>
                                        <p:strVal val="true"/>
                                      </p:to>
                                    </p:set>
                                  </p:childTnLst>
                                </p:cTn>
                              </p:par>
                            </p:childTnLst>
                          </p:cTn>
                        </p:par>
                      </p:childTnLst>
                    </p:cTn>
                  </p:par>
                  <p:par>
                    <p:cTn id="65" fill="hold">
                      <p:stCondLst>
                        <p:cond delay="indefinite"/>
                      </p:stCondLst>
                      <p:childTnLst>
                        <p:par>
                          <p:cTn id="66" fill="hold">
                            <p:stCondLst>
                              <p:cond delay="0"/>
                            </p:stCondLst>
                            <p:childTnLst>
                              <p:par>
                                <p:cTn id="67" presetID="12" presetClass="entr" presetSubtype="4" fill="hold" nodeType="clickEffect">
                                  <p:stCondLst>
                                    <p:cond delay="0"/>
                                  </p:stCondLst>
                                  <p:iterate type="lt">
                                    <p:tmPct val="0"/>
                                  </p:iterate>
                                  <p:childTnLst>
                                    <p:set>
                                      <p:cBhvr>
                                        <p:cTn id="68" dur="1" fill="hold">
                                          <p:stCondLst>
                                            <p:cond delay="0"/>
                                          </p:stCondLst>
                                        </p:cTn>
                                        <p:tgtEl>
                                          <p:spTgt spid="3">
                                            <p:txEl>
                                              <p:pRg st="9" end="9"/>
                                            </p:txEl>
                                          </p:spTgt>
                                        </p:tgtEl>
                                        <p:attrNameLst>
                                          <p:attrName>style.visibility</p:attrName>
                                        </p:attrNameLst>
                                      </p:cBhvr>
                                      <p:to>
                                        <p:strVal val="visible"/>
                                      </p:to>
                                    </p:set>
                                    <p:animEffect transition="in" filter="slide(fromBottom)">
                                      <p:cBhvr>
                                        <p:cTn id="69" dur="500"/>
                                        <p:tgtEl>
                                          <p:spTgt spid="3">
                                            <p:txEl>
                                              <p:pRg st="9" end="9"/>
                                            </p:txEl>
                                          </p:spTgt>
                                        </p:tgtEl>
                                      </p:cBhvr>
                                    </p:animEffect>
                                  </p:childTnLst>
                                </p:cTn>
                              </p:par>
                              <p:par>
                                <p:cTn id="70" presetID="18" presetClass="emph" presetSubtype="0" fill="hold" nodeType="withEffect">
                                  <p:stCondLst>
                                    <p:cond delay="0"/>
                                  </p:stCondLst>
                                  <p:iterate type="lt">
                                    <p:tmPct val="4000"/>
                                  </p:iterate>
                                  <p:childTnLst>
                                    <p:set>
                                      <p:cBhvr override="childStyle">
                                        <p:cTn id="71" dur="500" fill="hold"/>
                                        <p:tgtEl>
                                          <p:spTgt spid="3">
                                            <p:txEl>
                                              <p:pRg st="9" end="9"/>
                                            </p:txEl>
                                          </p:spTgt>
                                        </p:tgtEl>
                                        <p:attrNameLst>
                                          <p:attrName>style.textDecorationUnderline</p:attrName>
                                        </p:attrNameLst>
                                      </p:cBhvr>
                                      <p:to>
                                        <p:strVal val="true"/>
                                      </p:to>
                                    </p:se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3">
                                            <p:txEl>
                                              <p:pRg st="11" end="11"/>
                                            </p:txEl>
                                          </p:spTgt>
                                        </p:tgtEl>
                                        <p:attrNameLst>
                                          <p:attrName>style.visibility</p:attrName>
                                        </p:attrNameLst>
                                      </p:cBhvr>
                                      <p:to>
                                        <p:strVal val="visible"/>
                                      </p:to>
                                    </p:set>
                                    <p:anim calcmode="lin" valueType="num">
                                      <p:cBhvr additive="base">
                                        <p:cTn id="76"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32560" y="742370"/>
            <a:ext cx="7406640" cy="1472184"/>
          </a:xfrm>
        </p:spPr>
        <p:txBody>
          <a:bodyPr/>
          <a:lstStyle/>
          <a:p>
            <a:r>
              <a:rPr lang="es-ES" dirty="0" smtClean="0"/>
              <a:t>ANÁLISIS DE CORRESPONDENCIAS</a:t>
            </a:r>
            <a:endParaRPr lang="es-ES" dirty="0"/>
          </a:p>
        </p:txBody>
      </p:sp>
      <p:sp>
        <p:nvSpPr>
          <p:cNvPr id="3" name="2 Subtítulo"/>
          <p:cNvSpPr>
            <a:spLocks noGrp="1"/>
          </p:cNvSpPr>
          <p:nvPr>
            <p:ph type="subTitle" idx="1"/>
          </p:nvPr>
        </p:nvSpPr>
        <p:spPr>
          <a:xfrm>
            <a:off x="1432560" y="5033986"/>
            <a:ext cx="7406640" cy="1752600"/>
          </a:xfrm>
        </p:spPr>
        <p:txBody>
          <a:bodyPr/>
          <a:lstStyle/>
          <a:p>
            <a:pPr algn="r"/>
            <a:r>
              <a:rPr lang="es-ES" dirty="0" smtClean="0"/>
              <a:t>Silvia Suárez Crespo</a:t>
            </a:r>
          </a:p>
          <a:p>
            <a:pPr algn="r"/>
            <a:r>
              <a:rPr lang="es-ES" dirty="0" smtClean="0"/>
              <a:t>María Leyenda Rodríguez</a:t>
            </a:r>
            <a:endParaRPr lang="es-ES" dirty="0"/>
          </a:p>
        </p:txBody>
      </p:sp>
    </p:spTree>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Tabla de doble entrada</a:t>
            </a:r>
            <a:endParaRPr lang="es-ES" dirty="0"/>
          </a:p>
        </p:txBody>
      </p:sp>
      <p:sp>
        <p:nvSpPr>
          <p:cNvPr id="3" name="2 Marcador de contenido"/>
          <p:cNvSpPr>
            <a:spLocks noGrp="1"/>
          </p:cNvSpPr>
          <p:nvPr>
            <p:ph idx="1"/>
          </p:nvPr>
        </p:nvSpPr>
        <p:spPr/>
        <p:txBody>
          <a:bodyPr>
            <a:normAutofit/>
          </a:bodyPr>
          <a:lstStyle/>
          <a:p>
            <a:pPr lvl="0">
              <a:buNone/>
            </a:pPr>
            <a:r>
              <a:rPr lang="es-ES" sz="1800" dirty="0" smtClean="0"/>
              <a:t> </a:t>
            </a:r>
          </a:p>
          <a:p>
            <a:pPr lvl="0"/>
            <a:r>
              <a:rPr lang="es-ES" sz="2400" dirty="0" smtClean="0"/>
              <a:t>Si introdujésemos estos obtendríamos una tabla de triple entrada de dimensión 9x2x17. </a:t>
            </a:r>
          </a:p>
          <a:p>
            <a:pPr lvl="0"/>
            <a:r>
              <a:rPr lang="es-ES" sz="2400" dirty="0" smtClean="0"/>
              <a:t>Combinamos edad y sexo en un único factor. </a:t>
            </a:r>
          </a:p>
          <a:p>
            <a:pPr lvl="0"/>
            <a:r>
              <a:rPr lang="es-ES" sz="2400" dirty="0" smtClean="0"/>
              <a:t>Esto nos lleva a una tabla bidimensional de 34 categorías edad-sexo, constituyendo las filas, y los 9 métodos de suicidio, formando las columnas de la tabla de correspondencias. </a:t>
            </a:r>
          </a:p>
          <a:p>
            <a:pPr lvl="0"/>
            <a:r>
              <a:rPr lang="es-ES" sz="2400" dirty="0" smtClean="0"/>
              <a:t>En este ejemplo, es posible re-expresar una tabla multidimensional en una tabla de doble entrada creando una nueva variable a partir de todas las combinaciones de los niveles de dos variables.</a:t>
            </a:r>
          </a:p>
          <a:p>
            <a:pPr>
              <a:buNone/>
            </a:pPr>
            <a:endParaRPr lang="es-ES" sz="1800" dirty="0" smtClean="0"/>
          </a:p>
          <a:p>
            <a:pPr>
              <a:buNone/>
            </a:pPr>
            <a:endParaRPr lang="es-ES" sz="1800" dirty="0" smtClean="0"/>
          </a:p>
          <a:p>
            <a:endParaRPr lang="es-E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dissolv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slide(fromBottom)">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Introducción de datos en SPSS</a:t>
            </a:r>
            <a:endParaRPr lang="es-ES" dirty="0"/>
          </a:p>
        </p:txBody>
      </p:sp>
      <p:sp>
        <p:nvSpPr>
          <p:cNvPr id="3" name="2 Marcador de contenido"/>
          <p:cNvSpPr>
            <a:spLocks noGrp="1"/>
          </p:cNvSpPr>
          <p:nvPr>
            <p:ph idx="1"/>
          </p:nvPr>
        </p:nvSpPr>
        <p:spPr/>
        <p:txBody>
          <a:bodyPr>
            <a:normAutofit fontScale="62500" lnSpcReduction="20000"/>
          </a:bodyPr>
          <a:lstStyle/>
          <a:p>
            <a:r>
              <a:rPr lang="es-ES" dirty="0" smtClean="0"/>
              <a:t>La hoja de datos del SPSS mantiene una estructura de filas que representan a los individuos y columnas que representan a las variables. </a:t>
            </a:r>
          </a:p>
          <a:p>
            <a:r>
              <a:rPr lang="es-ES" dirty="0" smtClean="0"/>
              <a:t>La </a:t>
            </a:r>
            <a:r>
              <a:rPr lang="es-ES" dirty="0" smtClean="0"/>
              <a:t>estructura de individuos por variables, obligaría a introducir tantas </a:t>
            </a:r>
            <a:r>
              <a:rPr lang="es-ES" dirty="0" smtClean="0"/>
              <a:t>filas </a:t>
            </a:r>
            <a:r>
              <a:rPr lang="es-ES" dirty="0" smtClean="0"/>
              <a:t>como individuos, pero eso se puede evitar haciendo uso </a:t>
            </a:r>
            <a:r>
              <a:rPr lang="es-ES" dirty="0" smtClean="0"/>
              <a:t>de</a:t>
            </a:r>
          </a:p>
          <a:p>
            <a:endParaRPr lang="es-ES" dirty="0" smtClean="0"/>
          </a:p>
          <a:p>
            <a:r>
              <a:rPr lang="es-ES" b="1" dirty="0" smtClean="0"/>
              <a:t>Datos-Ponderar casos…</a:t>
            </a:r>
            <a:endParaRPr lang="es-ES" dirty="0" smtClean="0"/>
          </a:p>
          <a:p>
            <a:pPr>
              <a:buNone/>
            </a:pPr>
            <a:endParaRPr lang="es-ES" dirty="0" smtClean="0"/>
          </a:p>
          <a:p>
            <a:r>
              <a:rPr lang="es-ES" dirty="0" smtClean="0"/>
              <a:t>Se abre un menú de diálogo dónde seleccionamos la variable que contiene a las frecuencias de cada combinación de niveles de las variables categóricas. En nuestro caso, la variable </a:t>
            </a:r>
            <a:r>
              <a:rPr lang="es-ES" b="1" dirty="0" smtClean="0"/>
              <a:t>número.</a:t>
            </a:r>
            <a:endParaRPr lang="es-ES" dirty="0" smtClean="0"/>
          </a:p>
          <a:p>
            <a:pPr>
              <a:buNone/>
            </a:pPr>
            <a:r>
              <a:rPr lang="es-ES" dirty="0" smtClean="0"/>
              <a:t> </a:t>
            </a:r>
          </a:p>
          <a:p>
            <a:r>
              <a:rPr lang="es-ES" dirty="0" smtClean="0"/>
              <a:t>Una vez hecho esto, comenzamos con el </a:t>
            </a:r>
            <a:r>
              <a:rPr lang="es-ES" dirty="0" smtClean="0">
                <a:solidFill>
                  <a:srgbClr val="FF0000"/>
                </a:solidFill>
              </a:rPr>
              <a:t>Análisis de correspondencias.</a:t>
            </a:r>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additive="base">
                                        <p:cTn id="2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 calcmode="lin" valueType="num">
                                      <p:cBhvr>
                                        <p:cTn id="32"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33"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Tabla de correspondencias</a:t>
            </a:r>
            <a:endParaRPr lang="es-ES" dirty="0"/>
          </a:p>
        </p:txBody>
      </p:sp>
      <p:sp>
        <p:nvSpPr>
          <p:cNvPr id="3" name="2 Marcador de contenido"/>
          <p:cNvSpPr>
            <a:spLocks noGrp="1"/>
          </p:cNvSpPr>
          <p:nvPr>
            <p:ph idx="1"/>
          </p:nvPr>
        </p:nvSpPr>
        <p:spPr/>
        <p:txBody>
          <a:bodyPr/>
          <a:lstStyle/>
          <a:p>
            <a:r>
              <a:rPr lang="es-ES" dirty="0" smtClean="0"/>
              <a:t>Esta es la tabla de correspondencia de los datos. </a:t>
            </a:r>
          </a:p>
          <a:p>
            <a:r>
              <a:rPr lang="es-ES" dirty="0" smtClean="0"/>
              <a:t>Las filas representan la edad y el sexo de los individuos.</a:t>
            </a:r>
          </a:p>
          <a:p>
            <a:r>
              <a:rPr lang="es-ES" dirty="0" smtClean="0"/>
              <a:t>Las columnas los tipos de suicidio.</a:t>
            </a:r>
          </a:p>
          <a:p>
            <a:r>
              <a:rPr lang="es-ES" dirty="0" smtClean="0"/>
              <a:t>Dentro de cada celda el número de individuo de cada combinación de niveles de las variables categóricas.</a:t>
            </a:r>
          </a:p>
          <a:p>
            <a:endParaRPr lang="es-ES" dirty="0" smtClean="0"/>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Tabla de perfiles fila</a:t>
            </a:r>
            <a:endParaRPr lang="es-ES" dirty="0"/>
          </a:p>
        </p:txBody>
      </p:sp>
      <p:sp>
        <p:nvSpPr>
          <p:cNvPr id="3" name="2 Marcador de contenido"/>
          <p:cNvSpPr>
            <a:spLocks noGrp="1"/>
          </p:cNvSpPr>
          <p:nvPr>
            <p:ph idx="1"/>
          </p:nvPr>
        </p:nvSpPr>
        <p:spPr/>
        <p:txBody>
          <a:bodyPr/>
          <a:lstStyle/>
          <a:p>
            <a:r>
              <a:rPr lang="es-ES" sz="2800" dirty="0" smtClean="0"/>
              <a:t>En la última fila nos indica las distribuciones marginales de los tipos de suicidio.</a:t>
            </a:r>
          </a:p>
          <a:p>
            <a:endParaRPr lang="es-ES" sz="2800" dirty="0" smtClean="0"/>
          </a:p>
          <a:p>
            <a:r>
              <a:rPr lang="es-ES" sz="2800" dirty="0" smtClean="0"/>
              <a:t> En cada casilla (i , j) la proporción de los individuos que pertenecen a  i que se suicidaron con el método j. </a:t>
            </a:r>
          </a:p>
          <a:p>
            <a:endParaRPr lang="es-ES" sz="2800" dirty="0" smtClean="0"/>
          </a:p>
          <a:p>
            <a:r>
              <a:rPr lang="es-ES" sz="2800" dirty="0" smtClean="0"/>
              <a:t>Ejemplo: casilla </a:t>
            </a:r>
            <a:r>
              <a:rPr lang="es-ES" sz="2800" dirty="0" smtClean="0"/>
              <a:t>(1,1</a:t>
            </a:r>
            <a:r>
              <a:rPr lang="es-ES" sz="2800" dirty="0" smtClean="0"/>
              <a:t>), el 1.4% de los hombres con edad comprendida entre 10-15 se suicidaron con veneno.</a:t>
            </a:r>
          </a:p>
          <a:p>
            <a:endParaRPr lang="es-ES" sz="2800" dirty="0" smtClean="0"/>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Tabla de perfiles columna</a:t>
            </a:r>
            <a:endParaRPr lang="es-ES" dirty="0"/>
          </a:p>
        </p:txBody>
      </p:sp>
      <p:sp>
        <p:nvSpPr>
          <p:cNvPr id="3" name="2 Marcador de contenido"/>
          <p:cNvSpPr>
            <a:spLocks noGrp="1"/>
          </p:cNvSpPr>
          <p:nvPr>
            <p:ph idx="1"/>
          </p:nvPr>
        </p:nvSpPr>
        <p:spPr/>
        <p:txBody>
          <a:bodyPr>
            <a:normAutofit lnSpcReduction="10000"/>
          </a:bodyPr>
          <a:lstStyle/>
          <a:p>
            <a:r>
              <a:rPr lang="es-ES" dirty="0" smtClean="0"/>
              <a:t>En la última columna nos indica las distribuciones marginales de los tipos de suicidio. </a:t>
            </a:r>
          </a:p>
          <a:p>
            <a:r>
              <a:rPr lang="es-ES" dirty="0" smtClean="0"/>
              <a:t>En cada casilla (</a:t>
            </a:r>
            <a:r>
              <a:rPr lang="es-ES" dirty="0" err="1" smtClean="0"/>
              <a:t>i,j</a:t>
            </a:r>
            <a:r>
              <a:rPr lang="es-ES" dirty="0" smtClean="0"/>
              <a:t>) la proporción de los individuos se suicidaron con el método j pertenecen a i. </a:t>
            </a:r>
          </a:p>
          <a:p>
            <a:r>
              <a:rPr lang="es-ES" dirty="0" smtClean="0"/>
              <a:t>Ejemplo: casilla (2,1), el 2% de las personas que se suicidaron con veneno eran hombres con edad comprendida entre 10-15.</a:t>
            </a:r>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Resumen de los resultados obtenidos</a:t>
            </a:r>
            <a:endParaRPr lang="es-ES" dirty="0"/>
          </a:p>
        </p:txBody>
      </p:sp>
      <p:graphicFrame>
        <p:nvGraphicFramePr>
          <p:cNvPr id="4" name="3 Tabla"/>
          <p:cNvGraphicFramePr>
            <a:graphicFrameLocks noGrp="1"/>
          </p:cNvGraphicFramePr>
          <p:nvPr/>
        </p:nvGraphicFramePr>
        <p:xfrm>
          <a:off x="1500165" y="1536700"/>
          <a:ext cx="6929487" cy="3378200"/>
        </p:xfrm>
        <a:graphic>
          <a:graphicData uri="http://schemas.openxmlformats.org/drawingml/2006/table">
            <a:tbl>
              <a:tblPr/>
              <a:tblGrid>
                <a:gridCol w="986489"/>
                <a:gridCol w="661670"/>
                <a:gridCol w="661670"/>
                <a:gridCol w="661670"/>
                <a:gridCol w="661670"/>
                <a:gridCol w="661670"/>
                <a:gridCol w="661670"/>
                <a:gridCol w="986489"/>
                <a:gridCol w="986489"/>
              </a:tblGrid>
              <a:tr h="237219">
                <a:tc gridSpan="9">
                  <a:txBody>
                    <a:bodyPr/>
                    <a:lstStyle/>
                    <a:p>
                      <a:pPr algn="ctr">
                        <a:lnSpc>
                          <a:spcPts val="1600"/>
                        </a:lnSpc>
                        <a:spcAft>
                          <a:spcPts val="0"/>
                        </a:spcAft>
                      </a:pPr>
                      <a:r>
                        <a:rPr lang="es-ES" sz="900" b="1" dirty="0">
                          <a:latin typeface="Arial"/>
                          <a:ea typeface="Times New Roman"/>
                        </a:rPr>
                        <a:t>Resumen</a:t>
                      </a:r>
                      <a:endParaRPr lang="es-ES" sz="1200" dirty="0">
                        <a:latin typeface="Times New Roman"/>
                        <a:ea typeface="Times New Roman"/>
                      </a:endParaRPr>
                    </a:p>
                  </a:txBody>
                  <a:tcPr marL="19050" marR="19050" marT="19050" marB="1905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37219">
                <a:tc rowSpan="3">
                  <a:txBody>
                    <a:bodyPr/>
                    <a:lstStyle/>
                    <a:p>
                      <a:pPr>
                        <a:lnSpc>
                          <a:spcPts val="1600"/>
                        </a:lnSpc>
                        <a:spcAft>
                          <a:spcPts val="0"/>
                        </a:spcAft>
                      </a:pPr>
                      <a:r>
                        <a:rPr lang="es-ES" sz="900">
                          <a:latin typeface="Arial"/>
                          <a:ea typeface="Times New Roman"/>
                        </a:rPr>
                        <a:t>Dimensión</a:t>
                      </a:r>
                      <a:endParaRPr lang="es-ES" sz="1200">
                        <a:latin typeface="Times New Roman"/>
                        <a:ea typeface="Times New Roman"/>
                      </a:endParaRPr>
                    </a:p>
                  </a:txBody>
                  <a:tcPr marL="19050" marR="19050" marT="19050" marB="1905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rowSpan="3">
                  <a:txBody>
                    <a:bodyPr/>
                    <a:lstStyle/>
                    <a:p>
                      <a:pPr algn="ctr">
                        <a:lnSpc>
                          <a:spcPts val="1600"/>
                        </a:lnSpc>
                        <a:spcAft>
                          <a:spcPts val="0"/>
                        </a:spcAft>
                      </a:pPr>
                      <a:r>
                        <a:rPr lang="es-ES" sz="900">
                          <a:latin typeface="Arial"/>
                          <a:ea typeface="Times New Roman"/>
                        </a:rPr>
                        <a:t>Valor propio</a:t>
                      </a:r>
                      <a:endParaRPr lang="es-ES" sz="1200">
                        <a:latin typeface="Times New Roman"/>
                        <a:ea typeface="Times New Roman"/>
                      </a:endParaRPr>
                    </a:p>
                  </a:txBody>
                  <a:tcPr marL="19050" marR="19050" marT="19050" marB="1905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rowSpan="3">
                  <a:txBody>
                    <a:bodyPr/>
                    <a:lstStyle/>
                    <a:p>
                      <a:pPr algn="ctr">
                        <a:lnSpc>
                          <a:spcPts val="1600"/>
                        </a:lnSpc>
                        <a:spcAft>
                          <a:spcPts val="0"/>
                        </a:spcAft>
                      </a:pPr>
                      <a:r>
                        <a:rPr lang="es-ES" sz="900">
                          <a:latin typeface="Arial"/>
                          <a:ea typeface="Times New Roman"/>
                        </a:rPr>
                        <a:t>Inercia</a:t>
                      </a:r>
                      <a:endParaRPr lang="es-ES" sz="1200">
                        <a:latin typeface="Times New Roman"/>
                        <a:ea typeface="Times New Roman"/>
                      </a:endParaRPr>
                    </a:p>
                  </a:txBody>
                  <a:tcPr marL="19050" marR="19050"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rowSpan="3">
                  <a:txBody>
                    <a:bodyPr/>
                    <a:lstStyle/>
                    <a:p>
                      <a:pPr algn="ctr">
                        <a:lnSpc>
                          <a:spcPts val="1600"/>
                        </a:lnSpc>
                        <a:spcAft>
                          <a:spcPts val="0"/>
                        </a:spcAft>
                      </a:pPr>
                      <a:r>
                        <a:rPr lang="es-ES" sz="900">
                          <a:latin typeface="Arial"/>
                          <a:ea typeface="Times New Roman"/>
                        </a:rPr>
                        <a:t>Chi-cuadrado</a:t>
                      </a:r>
                      <a:endParaRPr lang="es-ES" sz="1200">
                        <a:latin typeface="Times New Roman"/>
                        <a:ea typeface="Times New Roman"/>
                      </a:endParaRPr>
                    </a:p>
                  </a:txBody>
                  <a:tcPr marL="19050" marR="19050"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rowSpan="3">
                  <a:txBody>
                    <a:bodyPr/>
                    <a:lstStyle/>
                    <a:p>
                      <a:pPr algn="ctr">
                        <a:lnSpc>
                          <a:spcPts val="1600"/>
                        </a:lnSpc>
                        <a:spcAft>
                          <a:spcPts val="0"/>
                        </a:spcAft>
                      </a:pPr>
                      <a:r>
                        <a:rPr lang="es-ES" sz="900">
                          <a:latin typeface="Arial"/>
                          <a:ea typeface="Times New Roman"/>
                        </a:rPr>
                        <a:t>Sig.</a:t>
                      </a:r>
                      <a:endParaRPr lang="es-ES" sz="1200">
                        <a:latin typeface="Times New Roman"/>
                        <a:ea typeface="Times New Roman"/>
                      </a:endParaRPr>
                    </a:p>
                  </a:txBody>
                  <a:tcPr marL="19050" marR="19050"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gridSpan="2">
                  <a:txBody>
                    <a:bodyPr/>
                    <a:lstStyle/>
                    <a:p>
                      <a:pPr algn="ctr">
                        <a:lnSpc>
                          <a:spcPts val="1600"/>
                        </a:lnSpc>
                        <a:spcAft>
                          <a:spcPts val="0"/>
                        </a:spcAft>
                      </a:pPr>
                      <a:r>
                        <a:rPr lang="es-ES" sz="900">
                          <a:latin typeface="Arial"/>
                          <a:ea typeface="Times New Roman"/>
                        </a:rPr>
                        <a:t>Proporción de inercia</a:t>
                      </a:r>
                      <a:endParaRPr lang="es-ES" sz="1200">
                        <a:latin typeface="Times New Roman"/>
                        <a:ea typeface="Times New Roman"/>
                      </a:endParaRPr>
                    </a:p>
                  </a:txBody>
                  <a:tcPr marL="19050" marR="19050"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gridSpan="2">
                  <a:txBody>
                    <a:bodyPr/>
                    <a:lstStyle/>
                    <a:p>
                      <a:pPr algn="ctr">
                        <a:lnSpc>
                          <a:spcPts val="1600"/>
                        </a:lnSpc>
                        <a:spcAft>
                          <a:spcPts val="0"/>
                        </a:spcAft>
                      </a:pPr>
                      <a:r>
                        <a:rPr lang="es-ES" sz="900">
                          <a:latin typeface="Arial"/>
                          <a:ea typeface="Times New Roman"/>
                        </a:rPr>
                        <a:t>Confianza para el Valor propio</a:t>
                      </a:r>
                      <a:endParaRPr lang="es-ES" sz="1200">
                        <a:latin typeface="Times New Roman"/>
                        <a:ea typeface="Times New Roman"/>
                      </a:endParaRPr>
                    </a:p>
                  </a:txBody>
                  <a:tcPr marL="19050" marR="19050" marT="19050" marB="1905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r>
              <a:tr h="237219">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rowSpan="2">
                  <a:txBody>
                    <a:bodyPr/>
                    <a:lstStyle/>
                    <a:p>
                      <a:pPr algn="ctr">
                        <a:lnSpc>
                          <a:spcPts val="1600"/>
                        </a:lnSpc>
                        <a:spcAft>
                          <a:spcPts val="0"/>
                        </a:spcAft>
                      </a:pPr>
                      <a:r>
                        <a:rPr lang="es-ES" sz="900">
                          <a:latin typeface="Arial"/>
                          <a:ea typeface="Times New Roman"/>
                        </a:rPr>
                        <a:t>Explicada</a:t>
                      </a:r>
                      <a:endParaRPr lang="es-ES" sz="1200">
                        <a:latin typeface="Times New Roman"/>
                        <a:ea typeface="Times New Roman"/>
                      </a:endParaRPr>
                    </a:p>
                  </a:txBody>
                  <a:tcPr marL="19050" marR="19050"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rowSpan="2">
                  <a:txBody>
                    <a:bodyPr/>
                    <a:lstStyle/>
                    <a:p>
                      <a:pPr algn="ctr">
                        <a:lnSpc>
                          <a:spcPts val="1600"/>
                        </a:lnSpc>
                        <a:spcAft>
                          <a:spcPts val="0"/>
                        </a:spcAft>
                      </a:pPr>
                      <a:r>
                        <a:rPr lang="es-ES" sz="900">
                          <a:latin typeface="Arial"/>
                          <a:ea typeface="Times New Roman"/>
                        </a:rPr>
                        <a:t>Acumulada</a:t>
                      </a:r>
                      <a:endParaRPr lang="es-ES" sz="1200">
                        <a:latin typeface="Times New Roman"/>
                        <a:ea typeface="Times New Roman"/>
                      </a:endParaRPr>
                    </a:p>
                  </a:txBody>
                  <a:tcPr marL="19050" marR="19050"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rowSpan="2">
                  <a:txBody>
                    <a:bodyPr/>
                    <a:lstStyle/>
                    <a:p>
                      <a:pPr algn="ctr">
                        <a:lnSpc>
                          <a:spcPts val="1600"/>
                        </a:lnSpc>
                        <a:spcAft>
                          <a:spcPts val="0"/>
                        </a:spcAft>
                      </a:pPr>
                      <a:r>
                        <a:rPr lang="es-ES" sz="900">
                          <a:latin typeface="Arial"/>
                          <a:ea typeface="Times New Roman"/>
                        </a:rPr>
                        <a:t>Desviación típica</a:t>
                      </a:r>
                      <a:endParaRPr lang="es-ES" sz="1200">
                        <a:latin typeface="Times New Roman"/>
                        <a:ea typeface="Times New Roman"/>
                      </a:endParaRPr>
                    </a:p>
                  </a:txBody>
                  <a:tcPr marL="19050" marR="19050"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ts val="1600"/>
                        </a:lnSpc>
                        <a:spcAft>
                          <a:spcPts val="0"/>
                        </a:spcAft>
                      </a:pPr>
                      <a:r>
                        <a:rPr lang="es-ES" sz="900">
                          <a:latin typeface="Arial"/>
                          <a:ea typeface="Times New Roman"/>
                        </a:rPr>
                        <a:t>Correlación</a:t>
                      </a:r>
                      <a:endParaRPr lang="es-ES" sz="1200">
                        <a:latin typeface="Times New Roman"/>
                        <a:ea typeface="Times New Roman"/>
                      </a:endParaRPr>
                    </a:p>
                  </a:txBody>
                  <a:tcPr marL="19050" marR="19050" marT="19050" marB="1905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7219">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ts val="1600"/>
                        </a:lnSpc>
                        <a:spcAft>
                          <a:spcPts val="0"/>
                        </a:spcAft>
                      </a:pPr>
                      <a:r>
                        <a:rPr lang="es-ES" sz="900">
                          <a:latin typeface="Arial"/>
                          <a:ea typeface="Times New Roman"/>
                        </a:rPr>
                        <a:t>2</a:t>
                      </a:r>
                      <a:endParaRPr lang="es-ES" sz="1200">
                        <a:latin typeface="Times New Roman"/>
                        <a:ea typeface="Times New Roman"/>
                      </a:endParaRPr>
                    </a:p>
                  </a:txBody>
                  <a:tcPr marL="19050" marR="19050" marT="19050" marB="1905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237219">
                <a:tc>
                  <a:txBody>
                    <a:bodyPr/>
                    <a:lstStyle/>
                    <a:p>
                      <a:pPr>
                        <a:lnSpc>
                          <a:spcPts val="1600"/>
                        </a:lnSpc>
                        <a:spcAft>
                          <a:spcPts val="0"/>
                        </a:spcAft>
                      </a:pPr>
                      <a:r>
                        <a:rPr lang="es-ES" sz="900">
                          <a:latin typeface="Arial"/>
                          <a:ea typeface="Times New Roman"/>
                        </a:rPr>
                        <a:t>1</a:t>
                      </a:r>
                      <a:endParaRPr lang="es-ES" sz="1200">
                        <a:latin typeface="Times New Roman"/>
                        <a:ea typeface="Times New Roman"/>
                      </a:endParaRPr>
                    </a:p>
                  </a:txBody>
                  <a:tcPr marL="19050" marR="19050" marT="19050" marB="1905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ts val="1600"/>
                        </a:lnSpc>
                        <a:spcAft>
                          <a:spcPts val="0"/>
                        </a:spcAft>
                      </a:pPr>
                      <a:r>
                        <a:rPr lang="es-ES" sz="900">
                          <a:latin typeface="Arial"/>
                          <a:ea typeface="Times New Roman"/>
                        </a:rPr>
                        <a:t>,313</a:t>
                      </a:r>
                      <a:endParaRPr lang="es-ES" sz="1200">
                        <a:latin typeface="Times New Roman"/>
                        <a:ea typeface="Times New Roman"/>
                      </a:endParaRPr>
                    </a:p>
                  </a:txBody>
                  <a:tcPr marL="19050" marR="19050" marT="19050" marB="1905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ts val="1600"/>
                        </a:lnSpc>
                        <a:spcAft>
                          <a:spcPts val="0"/>
                        </a:spcAft>
                      </a:pPr>
                      <a:r>
                        <a:rPr lang="es-ES" sz="900">
                          <a:latin typeface="Arial"/>
                          <a:ea typeface="Times New Roman"/>
                        </a:rPr>
                        <a:t>,098</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ts val="1600"/>
                        </a:lnSpc>
                        <a:spcAft>
                          <a:spcPts val="0"/>
                        </a:spcAft>
                      </a:pPr>
                      <a:r>
                        <a:rPr lang="es-ES" sz="900">
                          <a:latin typeface="Arial"/>
                          <a:ea typeface="Times New Roman"/>
                        </a:rPr>
                        <a:t>,519</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ts val="1600"/>
                        </a:lnSpc>
                        <a:spcAft>
                          <a:spcPts val="0"/>
                        </a:spcAft>
                      </a:pPr>
                      <a:r>
                        <a:rPr lang="es-ES" sz="900">
                          <a:latin typeface="Arial"/>
                          <a:ea typeface="Times New Roman"/>
                        </a:rPr>
                        <a:t>,519</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ts val="1600"/>
                        </a:lnSpc>
                        <a:spcAft>
                          <a:spcPts val="0"/>
                        </a:spcAft>
                      </a:pPr>
                      <a:r>
                        <a:rPr lang="es-ES" sz="900">
                          <a:latin typeface="Arial"/>
                          <a:ea typeface="Times New Roman"/>
                        </a:rPr>
                        <a:t>,004</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ts val="1600"/>
                        </a:lnSpc>
                        <a:spcAft>
                          <a:spcPts val="0"/>
                        </a:spcAft>
                      </a:pPr>
                      <a:r>
                        <a:rPr lang="es-ES" sz="900">
                          <a:latin typeface="Arial"/>
                          <a:ea typeface="Times New Roman"/>
                        </a:rPr>
                        <a:t>,009</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r>
              <a:tr h="237219">
                <a:tc>
                  <a:txBody>
                    <a:bodyPr/>
                    <a:lstStyle/>
                    <a:p>
                      <a:pPr>
                        <a:lnSpc>
                          <a:spcPts val="1600"/>
                        </a:lnSpc>
                        <a:spcAft>
                          <a:spcPts val="0"/>
                        </a:spcAft>
                      </a:pPr>
                      <a:r>
                        <a:rPr lang="es-ES" sz="900">
                          <a:latin typeface="Arial"/>
                          <a:ea typeface="Times New Roman"/>
                        </a:rPr>
                        <a:t>2</a:t>
                      </a:r>
                      <a:endParaRPr lang="es-ES" sz="1200">
                        <a:latin typeface="Times New Roman"/>
                        <a:ea typeface="Times New Roman"/>
                      </a:endParaRPr>
                    </a:p>
                  </a:txBody>
                  <a:tcPr marL="19050" marR="19050" marT="19050" marB="1905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,267</a:t>
                      </a:r>
                      <a:endParaRPr lang="es-ES" sz="1200">
                        <a:latin typeface="Times New Roman"/>
                        <a:ea typeface="Times New Roman"/>
                      </a:endParaRPr>
                    </a:p>
                  </a:txBody>
                  <a:tcPr marL="19050" marR="19050" marT="19050" marB="1905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,071</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,376</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,895</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,004</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37219">
                <a:tc>
                  <a:txBody>
                    <a:bodyPr/>
                    <a:lstStyle/>
                    <a:p>
                      <a:pPr>
                        <a:lnSpc>
                          <a:spcPts val="1600"/>
                        </a:lnSpc>
                        <a:spcAft>
                          <a:spcPts val="0"/>
                        </a:spcAft>
                      </a:pPr>
                      <a:r>
                        <a:rPr lang="es-ES" sz="900">
                          <a:latin typeface="Arial"/>
                          <a:ea typeface="Times New Roman"/>
                        </a:rPr>
                        <a:t>3</a:t>
                      </a:r>
                      <a:endParaRPr lang="es-ES" sz="1200">
                        <a:latin typeface="Times New Roman"/>
                        <a:ea typeface="Times New Roman"/>
                      </a:endParaRPr>
                    </a:p>
                  </a:txBody>
                  <a:tcPr marL="19050" marR="19050" marT="19050" marB="1905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,101</a:t>
                      </a:r>
                      <a:endParaRPr lang="es-ES" sz="1200">
                        <a:latin typeface="Times New Roman"/>
                        <a:ea typeface="Times New Roman"/>
                      </a:endParaRPr>
                    </a:p>
                  </a:txBody>
                  <a:tcPr marL="19050" marR="19050" marT="19050" marB="1905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,010</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,054</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,949</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37219">
                <a:tc>
                  <a:txBody>
                    <a:bodyPr/>
                    <a:lstStyle/>
                    <a:p>
                      <a:pPr>
                        <a:lnSpc>
                          <a:spcPts val="1600"/>
                        </a:lnSpc>
                        <a:spcAft>
                          <a:spcPts val="0"/>
                        </a:spcAft>
                      </a:pPr>
                      <a:r>
                        <a:rPr lang="es-ES" sz="900">
                          <a:latin typeface="Arial"/>
                          <a:ea typeface="Times New Roman"/>
                        </a:rPr>
                        <a:t>4</a:t>
                      </a:r>
                      <a:endParaRPr lang="es-ES" sz="1200">
                        <a:latin typeface="Times New Roman"/>
                        <a:ea typeface="Times New Roman"/>
                      </a:endParaRPr>
                    </a:p>
                  </a:txBody>
                  <a:tcPr marL="19050" marR="19050" marT="19050" marB="1905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,071</a:t>
                      </a:r>
                      <a:endParaRPr lang="es-ES" sz="1200">
                        <a:latin typeface="Times New Roman"/>
                        <a:ea typeface="Times New Roman"/>
                      </a:endParaRPr>
                    </a:p>
                  </a:txBody>
                  <a:tcPr marL="19050" marR="19050" marT="19050" marB="1905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,005</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,026</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,975</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dirty="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37219">
                <a:tc>
                  <a:txBody>
                    <a:bodyPr/>
                    <a:lstStyle/>
                    <a:p>
                      <a:pPr>
                        <a:lnSpc>
                          <a:spcPts val="1600"/>
                        </a:lnSpc>
                        <a:spcAft>
                          <a:spcPts val="0"/>
                        </a:spcAft>
                      </a:pPr>
                      <a:r>
                        <a:rPr lang="es-ES" sz="900">
                          <a:latin typeface="Arial"/>
                          <a:ea typeface="Times New Roman"/>
                        </a:rPr>
                        <a:t>5</a:t>
                      </a:r>
                      <a:endParaRPr lang="es-ES" sz="1200">
                        <a:latin typeface="Times New Roman"/>
                        <a:ea typeface="Times New Roman"/>
                      </a:endParaRPr>
                    </a:p>
                  </a:txBody>
                  <a:tcPr marL="19050" marR="19050" marT="19050" marB="1905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,051</a:t>
                      </a:r>
                      <a:endParaRPr lang="es-ES" sz="1200">
                        <a:latin typeface="Times New Roman"/>
                        <a:ea typeface="Times New Roman"/>
                      </a:endParaRPr>
                    </a:p>
                  </a:txBody>
                  <a:tcPr marL="19050" marR="19050" marT="19050" marB="1905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,003</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,014</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,989</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37219">
                <a:tc>
                  <a:txBody>
                    <a:bodyPr/>
                    <a:lstStyle/>
                    <a:p>
                      <a:pPr>
                        <a:lnSpc>
                          <a:spcPts val="1600"/>
                        </a:lnSpc>
                        <a:spcAft>
                          <a:spcPts val="0"/>
                        </a:spcAft>
                      </a:pPr>
                      <a:r>
                        <a:rPr lang="es-ES" sz="900">
                          <a:latin typeface="Arial"/>
                          <a:ea typeface="Times New Roman"/>
                        </a:rPr>
                        <a:t>6</a:t>
                      </a:r>
                      <a:endParaRPr lang="es-ES" sz="1200">
                        <a:latin typeface="Times New Roman"/>
                        <a:ea typeface="Times New Roman"/>
                      </a:endParaRPr>
                    </a:p>
                  </a:txBody>
                  <a:tcPr marL="19050" marR="19050" marT="19050" marB="1905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,031</a:t>
                      </a:r>
                      <a:endParaRPr lang="es-ES" sz="1200">
                        <a:latin typeface="Times New Roman"/>
                        <a:ea typeface="Times New Roman"/>
                      </a:endParaRPr>
                    </a:p>
                  </a:txBody>
                  <a:tcPr marL="19050" marR="19050" marT="19050" marB="1905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,001</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,005</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,994</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37219">
                <a:tc>
                  <a:txBody>
                    <a:bodyPr/>
                    <a:lstStyle/>
                    <a:p>
                      <a:pPr>
                        <a:lnSpc>
                          <a:spcPts val="1600"/>
                        </a:lnSpc>
                        <a:spcAft>
                          <a:spcPts val="0"/>
                        </a:spcAft>
                      </a:pPr>
                      <a:r>
                        <a:rPr lang="es-ES" sz="900">
                          <a:latin typeface="Arial"/>
                          <a:ea typeface="Times New Roman"/>
                        </a:rPr>
                        <a:t>7</a:t>
                      </a:r>
                      <a:endParaRPr lang="es-ES" sz="1200">
                        <a:latin typeface="Times New Roman"/>
                        <a:ea typeface="Times New Roman"/>
                      </a:endParaRPr>
                    </a:p>
                  </a:txBody>
                  <a:tcPr marL="19050" marR="19050" marT="19050" marB="1905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,025</a:t>
                      </a:r>
                      <a:endParaRPr lang="es-ES" sz="1200">
                        <a:latin typeface="Times New Roman"/>
                        <a:ea typeface="Times New Roman"/>
                      </a:endParaRPr>
                    </a:p>
                  </a:txBody>
                  <a:tcPr marL="19050" marR="19050" marT="19050" marB="1905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,001</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,003</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,997</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37219">
                <a:tc>
                  <a:txBody>
                    <a:bodyPr/>
                    <a:lstStyle/>
                    <a:p>
                      <a:pPr>
                        <a:lnSpc>
                          <a:spcPts val="1600"/>
                        </a:lnSpc>
                        <a:spcAft>
                          <a:spcPts val="0"/>
                        </a:spcAft>
                      </a:pPr>
                      <a:r>
                        <a:rPr lang="es-ES" sz="900">
                          <a:latin typeface="Arial"/>
                          <a:ea typeface="Times New Roman"/>
                        </a:rPr>
                        <a:t>8</a:t>
                      </a:r>
                      <a:endParaRPr lang="es-ES" sz="1200">
                        <a:latin typeface="Times New Roman"/>
                        <a:ea typeface="Times New Roman"/>
                      </a:endParaRPr>
                    </a:p>
                  </a:txBody>
                  <a:tcPr marL="19050" marR="19050" marT="19050" marB="1905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,023</a:t>
                      </a:r>
                      <a:endParaRPr lang="es-ES" sz="1200">
                        <a:latin typeface="Times New Roman"/>
                        <a:ea typeface="Times New Roman"/>
                      </a:endParaRPr>
                    </a:p>
                  </a:txBody>
                  <a:tcPr marL="19050" marR="19050" marT="19050" marB="1905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,001</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,003</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es-ES" sz="900">
                          <a:latin typeface="Arial"/>
                          <a:ea typeface="Times New Roman"/>
                        </a:rPr>
                        <a:t>1,000</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37219">
                <a:tc>
                  <a:txBody>
                    <a:bodyPr/>
                    <a:lstStyle/>
                    <a:p>
                      <a:pPr>
                        <a:lnSpc>
                          <a:spcPts val="1600"/>
                        </a:lnSpc>
                        <a:spcAft>
                          <a:spcPts val="0"/>
                        </a:spcAft>
                      </a:pPr>
                      <a:r>
                        <a:rPr lang="es-ES" sz="900">
                          <a:latin typeface="Arial"/>
                          <a:ea typeface="Times New Roman"/>
                        </a:rPr>
                        <a:t>Total</a:t>
                      </a:r>
                      <a:endParaRPr lang="es-ES" sz="1200">
                        <a:latin typeface="Times New Roman"/>
                        <a:ea typeface="Times New Roman"/>
                      </a:endParaRPr>
                    </a:p>
                  </a:txBody>
                  <a:tcPr marL="19050" marR="19050" marT="19050" marB="1905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r">
                        <a:lnSpc>
                          <a:spcPts val="1600"/>
                        </a:lnSpc>
                        <a:spcAft>
                          <a:spcPts val="0"/>
                        </a:spcAft>
                      </a:pPr>
                      <a:r>
                        <a:rPr lang="es-ES" sz="900">
                          <a:latin typeface="Arial"/>
                          <a:ea typeface="Times New Roman"/>
                        </a:rPr>
                        <a:t>,189</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r">
                        <a:lnSpc>
                          <a:spcPts val="1600"/>
                        </a:lnSpc>
                        <a:spcAft>
                          <a:spcPts val="0"/>
                        </a:spcAft>
                      </a:pPr>
                      <a:r>
                        <a:rPr lang="es-ES" sz="900">
                          <a:latin typeface="Arial"/>
                          <a:ea typeface="Times New Roman"/>
                        </a:rPr>
                        <a:t>10054,111</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r">
                        <a:lnSpc>
                          <a:spcPts val="1600"/>
                        </a:lnSpc>
                        <a:spcAft>
                          <a:spcPts val="0"/>
                        </a:spcAft>
                      </a:pPr>
                      <a:r>
                        <a:rPr lang="es-ES" sz="900" dirty="0">
                          <a:latin typeface="Arial"/>
                          <a:ea typeface="Times New Roman"/>
                        </a:rPr>
                        <a:t>,</a:t>
                      </a:r>
                      <a:r>
                        <a:rPr lang="es-ES" sz="900" dirty="0">
                          <a:solidFill>
                            <a:srgbClr val="00B0F0"/>
                          </a:solidFill>
                          <a:latin typeface="Arial"/>
                          <a:ea typeface="Times New Roman"/>
                        </a:rPr>
                        <a:t>000</a:t>
                      </a:r>
                      <a:r>
                        <a:rPr lang="es-ES" sz="900" baseline="30000" dirty="0">
                          <a:latin typeface="Arial"/>
                          <a:ea typeface="Times New Roman"/>
                        </a:rPr>
                        <a:t>a</a:t>
                      </a:r>
                      <a:endParaRPr lang="es-ES" sz="1200" dirty="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r">
                        <a:lnSpc>
                          <a:spcPts val="1600"/>
                        </a:lnSpc>
                        <a:spcAft>
                          <a:spcPts val="0"/>
                        </a:spcAft>
                      </a:pPr>
                      <a:r>
                        <a:rPr lang="es-ES" sz="900" dirty="0">
                          <a:latin typeface="Arial"/>
                          <a:ea typeface="Times New Roman"/>
                        </a:rPr>
                        <a:t>1,000</a:t>
                      </a:r>
                      <a:endParaRPr lang="es-ES" sz="1200" dirty="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r">
                        <a:lnSpc>
                          <a:spcPts val="1600"/>
                        </a:lnSpc>
                        <a:spcAft>
                          <a:spcPts val="0"/>
                        </a:spcAft>
                      </a:pPr>
                      <a:r>
                        <a:rPr lang="es-ES" sz="900">
                          <a:latin typeface="Arial"/>
                          <a:ea typeface="Times New Roman"/>
                        </a:rPr>
                        <a:t>1,000</a:t>
                      </a:r>
                      <a:endParaRPr lang="es-ES" sz="1200">
                        <a:latin typeface="Times New Roman"/>
                        <a:ea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s-ES" sz="1200">
                        <a:latin typeface="Times New Roman"/>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r h="237219">
                <a:tc gridSpan="9">
                  <a:txBody>
                    <a:bodyPr/>
                    <a:lstStyle/>
                    <a:p>
                      <a:pPr>
                        <a:lnSpc>
                          <a:spcPts val="1600"/>
                        </a:lnSpc>
                        <a:spcAft>
                          <a:spcPts val="0"/>
                        </a:spcAft>
                      </a:pPr>
                      <a:r>
                        <a:rPr lang="es-ES" sz="900" dirty="0">
                          <a:latin typeface="Arial"/>
                          <a:ea typeface="Times New Roman"/>
                        </a:rPr>
                        <a:t>a. 264 grados de libertad</a:t>
                      </a:r>
                      <a:endParaRPr lang="es-ES" sz="1200" dirty="0">
                        <a:latin typeface="Times New Roman"/>
                        <a:ea typeface="Times New Roman"/>
                      </a:endParaRPr>
                    </a:p>
                  </a:txBody>
                  <a:tcPr marL="19050" marR="19050" marT="19050" marB="19050">
                    <a:lnL>
                      <a:noFill/>
                    </a:lnL>
                    <a:lnR>
                      <a:noFill/>
                    </a:lnR>
                    <a:lnT w="28575"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
        <p:nvSpPr>
          <p:cNvPr id="2049" name="Rectangle 1"/>
          <p:cNvSpPr>
            <a:spLocks noChangeArrowheads="1"/>
          </p:cNvSpPr>
          <p:nvPr/>
        </p:nvSpPr>
        <p:spPr bwMode="auto">
          <a:xfrm>
            <a:off x="1142976" y="4714884"/>
            <a:ext cx="721523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63563" algn="l"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rgbClr val="00B0F0"/>
                </a:solidFill>
                <a:effectLst/>
                <a:latin typeface="Calibri" pitchFamily="34" charset="0"/>
                <a:ea typeface="Times New Roman" pitchFamily="18" charset="0"/>
              </a:rPr>
              <a:t>Obsérvese que rechazamos el test de independencia entre edad- sexo y tipos de suicidios (por ser nivel de significación 0), por lo que realmente tiene sentido realizar un Análisis de Correspondencias.</a:t>
            </a:r>
            <a:endParaRPr kumimoji="0" lang="es-ES" b="0" i="0" u="none" strike="noStrike" cap="none" normalizeH="0" baseline="0" dirty="0" smtClean="0">
              <a:ln>
                <a:noFill/>
              </a:ln>
              <a:solidFill>
                <a:srgbClr val="00B0F0"/>
              </a:solidFill>
              <a:effectLst/>
              <a:latin typeface="Arial" pitchFamily="34" charset="0"/>
            </a:endParaRPr>
          </a:p>
          <a:p>
            <a:pPr marL="0" marR="0" lvl="0" indent="563563"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rgbClr val="00B0F0"/>
              </a:solidFill>
              <a:effectLst/>
              <a:latin typeface="Arial" pitchFamily="34" charset="0"/>
            </a:endParaRPr>
          </a:p>
        </p:txBody>
      </p:sp>
      <p:sp>
        <p:nvSpPr>
          <p:cNvPr id="2050" name="Rectangle 2"/>
          <p:cNvSpPr>
            <a:spLocks noChangeArrowheads="1"/>
          </p:cNvSpPr>
          <p:nvPr/>
        </p:nvSpPr>
        <p:spPr bwMode="auto">
          <a:xfrm>
            <a:off x="1214414" y="5857892"/>
            <a:ext cx="678661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63563"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Calibri" pitchFamily="34" charset="0"/>
                <a:ea typeface="Times New Roman" pitchFamily="18" charset="0"/>
              </a:rPr>
              <a:t>Además nos dan los </a:t>
            </a:r>
            <a:r>
              <a:rPr kumimoji="0" lang="es-ES" sz="1400" b="0" i="0" u="none" strike="noStrike" cap="none" normalizeH="0" baseline="0" dirty="0" err="1" smtClean="0">
                <a:ln>
                  <a:noFill/>
                </a:ln>
                <a:solidFill>
                  <a:schemeClr val="tx1"/>
                </a:solidFill>
                <a:effectLst/>
                <a:latin typeface="Calibri" pitchFamily="34" charset="0"/>
                <a:ea typeface="Times New Roman" pitchFamily="18" charset="0"/>
              </a:rPr>
              <a:t>autovalores</a:t>
            </a:r>
            <a:r>
              <a:rPr kumimoji="0" lang="es-ES" sz="1400" b="0" i="0" u="none" strike="noStrike" cap="none" normalizeH="0" baseline="0" dirty="0" smtClean="0">
                <a:ln>
                  <a:noFill/>
                </a:ln>
                <a:solidFill>
                  <a:schemeClr val="tx1"/>
                </a:solidFill>
                <a:effectLst/>
                <a:latin typeface="Calibri" pitchFamily="34" charset="0"/>
                <a:ea typeface="Times New Roman" pitchFamily="18" charset="0"/>
              </a:rPr>
              <a:t> (en la tabla aparece como inercia y la raíz cuadrada de los </a:t>
            </a:r>
            <a:r>
              <a:rPr kumimoji="0" lang="es-ES" sz="1400" b="0" i="0" u="none" strike="noStrike" cap="none" normalizeH="0" baseline="0" dirty="0" err="1" smtClean="0">
                <a:ln>
                  <a:noFill/>
                </a:ln>
                <a:solidFill>
                  <a:schemeClr val="tx1"/>
                </a:solidFill>
                <a:effectLst/>
                <a:latin typeface="Calibri" pitchFamily="34" charset="0"/>
                <a:ea typeface="Times New Roman" pitchFamily="18" charset="0"/>
              </a:rPr>
              <a:t>autovalores</a:t>
            </a:r>
            <a:r>
              <a:rPr kumimoji="0" lang="es-ES" sz="1400" b="0" i="0" u="none" strike="noStrike" cap="none" normalizeH="0" baseline="0" dirty="0" smtClean="0">
                <a:ln>
                  <a:noFill/>
                </a:ln>
                <a:solidFill>
                  <a:schemeClr val="tx1"/>
                </a:solidFill>
                <a:effectLst/>
                <a:latin typeface="Calibri" pitchFamily="34" charset="0"/>
                <a:ea typeface="Times New Roman" pitchFamily="18" charset="0"/>
              </a:rPr>
              <a:t> como valor propio) y la proporción de inercia explicada por cada dimensión.</a:t>
            </a:r>
            <a:endParaRPr kumimoji="0" lang="es-E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11" presetClass="entr" presetSubtype="0" fill="hold" grpId="0" nodeType="withEffect">
                                  <p:stCondLst>
                                    <p:cond delay="0"/>
                                  </p:stCondLst>
                                  <p:childTnLst>
                                    <p:set>
                                      <p:cBhvr>
                                        <p:cTn id="9" dur="5000">
                                          <p:stCondLst>
                                            <p:cond delay="0"/>
                                          </p:stCondLst>
                                        </p:cTn>
                                        <p:tgtEl>
                                          <p:spTgt spid="204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1000" fill="hold"/>
                                        <p:tgtEl>
                                          <p:spTgt spid="2050"/>
                                        </p:tgtEl>
                                        <p:attrNameLst>
                                          <p:attrName>ppt_w</p:attrName>
                                        </p:attrNameLst>
                                      </p:cBhvr>
                                      <p:tavLst>
                                        <p:tav tm="0">
                                          <p:val>
                                            <p:strVal val="#ppt_w*0.70"/>
                                          </p:val>
                                        </p:tav>
                                        <p:tav tm="100000">
                                          <p:val>
                                            <p:strVal val="#ppt_w"/>
                                          </p:val>
                                        </p:tav>
                                      </p:tavLst>
                                    </p:anim>
                                    <p:anim calcmode="lin" valueType="num">
                                      <p:cBhvr>
                                        <p:cTn id="15" dur="1000" fill="hold"/>
                                        <p:tgtEl>
                                          <p:spTgt spid="2050"/>
                                        </p:tgtEl>
                                        <p:attrNameLst>
                                          <p:attrName>ppt_h</p:attrName>
                                        </p:attrNameLst>
                                      </p:cBhvr>
                                      <p:tavLst>
                                        <p:tav tm="0">
                                          <p:val>
                                            <p:strVal val="#ppt_h"/>
                                          </p:val>
                                        </p:tav>
                                        <p:tav tm="100000">
                                          <p:val>
                                            <p:strVal val="#ppt_h"/>
                                          </p:val>
                                        </p:tav>
                                      </p:tavLst>
                                    </p:anim>
                                    <p:animEffect transition="in" filter="fade">
                                      <p:cBhvr>
                                        <p:cTn id="16"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P spid="20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1142976" y="285728"/>
            <a:ext cx="7790712" cy="5962672"/>
          </a:xfrm>
        </p:spPr>
        <p:txBody>
          <a:bodyPr>
            <a:normAutofit lnSpcReduction="10000"/>
          </a:bodyPr>
          <a:lstStyle/>
          <a:p>
            <a:r>
              <a:rPr lang="es-ES" dirty="0" smtClean="0"/>
              <a:t>Al quedarnos con dos dimensiones estamos explicando un 89.5% de la inercia. De este modo explicamos entorno al 90%.</a:t>
            </a:r>
          </a:p>
          <a:p>
            <a:r>
              <a:rPr lang="es-ES" dirty="0" smtClean="0"/>
              <a:t>Nótese que la primera y la segunda componente son comparables en importancia aportando un 51.9% y un 37.6% de la inercia total, respectivamente.</a:t>
            </a:r>
          </a:p>
          <a:p>
            <a:r>
              <a:rPr lang="es-ES" dirty="0" smtClean="0"/>
              <a:t>Si quisiésemos explicar entorno al 95% deberíamos trabajar con tres dimensiones. </a:t>
            </a:r>
          </a:p>
          <a:p>
            <a:r>
              <a:rPr lang="es-ES" dirty="0" smtClean="0"/>
              <a:t>Inercia=</a:t>
            </a:r>
            <a:r>
              <a:rPr lang="es-ES" dirty="0" err="1" smtClean="0"/>
              <a:t>chi</a:t>
            </a:r>
            <a:r>
              <a:rPr lang="es-ES" dirty="0" smtClean="0"/>
              <a:t>-cuadrado/</a:t>
            </a:r>
            <a:r>
              <a:rPr lang="es-ES" dirty="0" err="1" smtClean="0"/>
              <a:t>g.l</a:t>
            </a:r>
            <a:endParaRPr lang="es-ES" dirty="0" smtClean="0"/>
          </a:p>
          <a:p>
            <a:pPr>
              <a:buNone/>
            </a:pPr>
            <a:r>
              <a:rPr lang="es-ES" dirty="0" smtClean="0"/>
              <a:t>            =10054.111/53097</a:t>
            </a:r>
          </a:p>
          <a:p>
            <a:pPr>
              <a:buNone/>
            </a:pPr>
            <a:r>
              <a:rPr lang="es-ES" dirty="0" smtClean="0"/>
              <a:t>            =0.189</a:t>
            </a:r>
          </a:p>
          <a:p>
            <a:endParaRPr lang="es-ES" dirty="0" smtClean="0"/>
          </a:p>
          <a:p>
            <a:endParaRPr lang="es-ES" dirty="0" smtClean="0"/>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slide(fromBottom)">
                                      <p:cBhvr>
                                        <p:cTn id="13" dur="500"/>
                                        <p:tgtEl>
                                          <p:spTgt spid="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1" presetClass="entr" presetSubtype="0" fill="hold" nodeType="clickEffect">
                                  <p:stCondLst>
                                    <p:cond delay="0"/>
                                  </p:stCondLst>
                                  <p:childTnLst>
                                    <p:set>
                                      <p:cBhvr>
                                        <p:cTn id="17" dur="3000">
                                          <p:stCondLst>
                                            <p:cond delay="0"/>
                                          </p:stCondLst>
                                        </p:cTn>
                                        <p:tgtEl>
                                          <p:spTgt spid="5">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156</TotalTime>
  <Words>2200</Words>
  <Application>Microsoft Office PowerPoint</Application>
  <PresentationFormat>Presentación en pantalla (4:3)</PresentationFormat>
  <Paragraphs>332</Paragraphs>
  <Slides>29</Slides>
  <Notes>0</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Solsticio</vt:lpstr>
      <vt:lpstr>ANÁLISIS DE CORRESPONDENCIAS</vt:lpstr>
      <vt:lpstr>Suicidios en Alemania</vt:lpstr>
      <vt:lpstr>Tabla de doble entrada</vt:lpstr>
      <vt:lpstr>Introducción de datos en SPSS</vt:lpstr>
      <vt:lpstr>Tabla de correspondencias</vt:lpstr>
      <vt:lpstr>Tabla de perfiles fila</vt:lpstr>
      <vt:lpstr>Tabla de perfiles columna</vt:lpstr>
      <vt:lpstr>Resumen de los resultados obtenidos</vt:lpstr>
      <vt:lpstr>Diapositiva 9</vt:lpstr>
      <vt:lpstr>Solución del problema con dos componentes</vt:lpstr>
      <vt:lpstr>Examen puntos fila : Resultados</vt:lpstr>
      <vt:lpstr>Examen puntos columna</vt:lpstr>
      <vt:lpstr>Examen puntos columnas: Resultados</vt:lpstr>
      <vt:lpstr>Gráfico de perfiles fila</vt:lpstr>
      <vt:lpstr>Gráfico perfiles columna</vt:lpstr>
      <vt:lpstr>Gráficos perfiles fila y columna</vt:lpstr>
      <vt:lpstr>Diapositiva 17</vt:lpstr>
      <vt:lpstr>Solución</vt:lpstr>
      <vt:lpstr>Resumen de los datos  (3 componentes)</vt:lpstr>
      <vt:lpstr>Diapositiva 20</vt:lpstr>
      <vt:lpstr>Examen puntos de fila</vt:lpstr>
      <vt:lpstr>Examen puntos columnas</vt:lpstr>
      <vt:lpstr>Gráfico perfil fila</vt:lpstr>
      <vt:lpstr>Diapositiva 24</vt:lpstr>
      <vt:lpstr>Gráficos perfiles columnas</vt:lpstr>
      <vt:lpstr>Gráficos perfiles fila y columna</vt:lpstr>
      <vt:lpstr>Diapositiva 27</vt:lpstr>
      <vt:lpstr>Solución</vt:lpstr>
      <vt:lpstr>ANÁLISIS DE CORRESPONDENCIAS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 CORRESPONDENCIAS</dc:title>
  <dc:creator>*</dc:creator>
  <cp:lastModifiedBy>*</cp:lastModifiedBy>
  <cp:revision>26</cp:revision>
  <dcterms:created xsi:type="dcterms:W3CDTF">2009-05-29T16:59:48Z</dcterms:created>
  <dcterms:modified xsi:type="dcterms:W3CDTF">2009-05-30T19:57:21Z</dcterms:modified>
</cp:coreProperties>
</file>