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8"/>
  </p:notesMasterIdLst>
  <p:sldIdLst>
    <p:sldId id="259"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305" r:id="rId17"/>
    <p:sldId id="273" r:id="rId18"/>
    <p:sldId id="274" r:id="rId19"/>
    <p:sldId id="306" r:id="rId20"/>
    <p:sldId id="275" r:id="rId21"/>
    <p:sldId id="278" r:id="rId22"/>
    <p:sldId id="280" r:id="rId23"/>
    <p:sldId id="277" r:id="rId24"/>
    <p:sldId id="281" r:id="rId25"/>
    <p:sldId id="282" r:id="rId26"/>
    <p:sldId id="283" r:id="rId27"/>
    <p:sldId id="288" r:id="rId28"/>
    <p:sldId id="285" r:id="rId29"/>
    <p:sldId id="284" r:id="rId30"/>
    <p:sldId id="286" r:id="rId31"/>
    <p:sldId id="287" r:id="rId32"/>
    <p:sldId id="289"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7" r:id="rId4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DEDBC3-6A36-47C7-89F3-6381D744C47F}" type="datetimeFigureOut">
              <a:rPr lang="es-ES" smtClean="0"/>
              <a:pPr/>
              <a:t>22/03/2010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25D1CA-3B80-48F9-BB2E-538FAADCC80B}"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1</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10</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11</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12</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13</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14</a:t>
            </a:fld>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15</a:t>
            </a:fld>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16</a:t>
            </a:fld>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17</a:t>
            </a:fld>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18</a:t>
            </a:fld>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19</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2</a:t>
            </a:fld>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20</a:t>
            </a:fld>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21</a:t>
            </a:fld>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22</a:t>
            </a:fld>
            <a:endParaRPr lang="es-E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23</a:t>
            </a:fld>
            <a:endParaRPr lang="es-E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24</a:t>
            </a:fld>
            <a:endParaRPr lang="es-E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25</a:t>
            </a:fld>
            <a:endParaRPr lang="es-E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26</a:t>
            </a:fld>
            <a:endParaRPr lang="es-E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27</a:t>
            </a:fld>
            <a:endParaRPr lang="es-E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28</a:t>
            </a:fld>
            <a:endParaRPr lang="es-E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29</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3</a:t>
            </a:fld>
            <a:endParaRPr lang="es-E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30</a:t>
            </a:fld>
            <a:endParaRPr lang="es-E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31</a:t>
            </a:fld>
            <a:endParaRPr lang="es-E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32</a:t>
            </a:fld>
            <a:endParaRPr lang="es-E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33</a:t>
            </a:fld>
            <a:endParaRPr lang="es-E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34</a:t>
            </a:fld>
            <a:endParaRPr lang="es-E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35</a:t>
            </a:fld>
            <a:endParaRPr lang="es-E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36</a:t>
            </a:fld>
            <a:endParaRPr lang="es-E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37</a:t>
            </a:fld>
            <a:endParaRPr lang="es-E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38</a:t>
            </a:fld>
            <a:endParaRPr lang="es-E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39</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4</a:t>
            </a:fld>
            <a:endParaRPr lang="es-E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40</a:t>
            </a:fld>
            <a:endParaRPr lang="es-E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41</a:t>
            </a:fld>
            <a:endParaRPr lang="es-E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42</a:t>
            </a:fld>
            <a:endParaRPr lang="es-E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43</a:t>
            </a:fld>
            <a:endParaRPr lang="es-E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44</a:t>
            </a:fld>
            <a:endParaRPr lang="es-E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45</a:t>
            </a:fld>
            <a:endParaRPr lang="es-E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46</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6</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7</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8C25D1CA-3B80-48F9-BB2E-538FAADCC80B}" type="slidenum">
              <a:rPr lang="es-ES" smtClean="0"/>
              <a:pPr/>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817CE1DF-45C5-43D1-AEE9-F5D5D5EFFDB9}" type="datetimeFigureOut">
              <a:rPr lang="es-ES" smtClean="0"/>
              <a:pPr/>
              <a:t>22/03/2010</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65EAC014-C77B-4AE2-803B-1365DCE1BCEA}"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17CE1DF-45C5-43D1-AEE9-F5D5D5EFFDB9}" type="datetimeFigureOut">
              <a:rPr lang="es-ES" smtClean="0"/>
              <a:pPr/>
              <a:t>22/03/2010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EAC014-C77B-4AE2-803B-1365DCE1BCEA}"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17CE1DF-45C5-43D1-AEE9-F5D5D5EFFDB9}" type="datetimeFigureOut">
              <a:rPr lang="es-ES" smtClean="0"/>
              <a:pPr/>
              <a:t>22/03/2010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EAC014-C77B-4AE2-803B-1365DCE1BCEA}"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17CE1DF-45C5-43D1-AEE9-F5D5D5EFFDB9}" type="datetimeFigureOut">
              <a:rPr lang="es-ES" smtClean="0"/>
              <a:pPr/>
              <a:t>22/03/2010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EAC014-C77B-4AE2-803B-1365DCE1BCEA}"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817CE1DF-45C5-43D1-AEE9-F5D5D5EFFDB9}" type="datetimeFigureOut">
              <a:rPr lang="es-ES" smtClean="0"/>
              <a:pPr/>
              <a:t>22/03/2010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5EAC014-C77B-4AE2-803B-1365DCE1BCEA}"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17CE1DF-45C5-43D1-AEE9-F5D5D5EFFDB9}" type="datetimeFigureOut">
              <a:rPr lang="es-ES" smtClean="0"/>
              <a:pPr/>
              <a:t>22/03/2010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5EAC014-C77B-4AE2-803B-1365DCE1BCEA}"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817CE1DF-45C5-43D1-AEE9-F5D5D5EFFDB9}" type="datetimeFigureOut">
              <a:rPr lang="es-ES" smtClean="0"/>
              <a:pPr/>
              <a:t>22/03/2010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5EAC014-C77B-4AE2-803B-1365DCE1BCEA}"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17CE1DF-45C5-43D1-AEE9-F5D5D5EFFDB9}" type="datetimeFigureOut">
              <a:rPr lang="es-ES" smtClean="0"/>
              <a:pPr/>
              <a:t>22/03/2010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5EAC014-C77B-4AE2-803B-1365DCE1BCEA}"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17CE1DF-45C5-43D1-AEE9-F5D5D5EFFDB9}" type="datetimeFigureOut">
              <a:rPr lang="es-ES" smtClean="0"/>
              <a:pPr/>
              <a:t>22/03/2010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5EAC014-C77B-4AE2-803B-1365DCE1BCEA}"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17CE1DF-45C5-43D1-AEE9-F5D5D5EFFDB9}" type="datetimeFigureOut">
              <a:rPr lang="es-ES" smtClean="0"/>
              <a:pPr/>
              <a:t>22/03/2010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5EAC014-C77B-4AE2-803B-1365DCE1BCEA}"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817CE1DF-45C5-43D1-AEE9-F5D5D5EFFDB9}" type="datetimeFigureOut">
              <a:rPr lang="es-ES" smtClean="0"/>
              <a:pPr/>
              <a:t>22/03/2010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65EAC014-C77B-4AE2-803B-1365DCE1BCEA}"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17CE1DF-45C5-43D1-AEE9-F5D5D5EFFDB9}" type="datetimeFigureOut">
              <a:rPr lang="es-ES" smtClean="0"/>
              <a:pPr/>
              <a:t>22/03/2010</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5EAC014-C77B-4AE2-803B-1365DCE1BCEA}"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8.xml"/><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4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3.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4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normAutofit/>
          </a:bodyPr>
          <a:lstStyle/>
          <a:p>
            <a:r>
              <a:rPr lang="es-ES" sz="3600" dirty="0" smtClean="0"/>
              <a:t>Análisis y modelado de series de tiempo</a:t>
            </a:r>
            <a:br>
              <a:rPr lang="es-ES" sz="3600" dirty="0" smtClean="0"/>
            </a:br>
            <a:r>
              <a:rPr lang="es-ES" sz="3600" dirty="0" smtClean="0"/>
              <a:t> de la dirección y velocidad del viento en superficie.</a:t>
            </a:r>
            <a:endParaRPr lang="es-ES" sz="3600" dirty="0"/>
          </a:p>
        </p:txBody>
      </p:sp>
      <p:sp>
        <p:nvSpPr>
          <p:cNvPr id="3" name="2 Subtítulo"/>
          <p:cNvSpPr>
            <a:spLocks noGrp="1"/>
          </p:cNvSpPr>
          <p:nvPr>
            <p:ph type="subTitle" idx="1"/>
          </p:nvPr>
        </p:nvSpPr>
        <p:spPr/>
        <p:txBody>
          <a:bodyPr/>
          <a:lstStyle/>
          <a:p>
            <a:r>
              <a:rPr lang="es-ES" dirty="0" smtClean="0"/>
              <a:t>M. Martín, L.V. </a:t>
            </a:r>
            <a:r>
              <a:rPr lang="es-ES" dirty="0" err="1" smtClean="0"/>
              <a:t>Cremades</a:t>
            </a:r>
            <a:r>
              <a:rPr lang="es-ES" dirty="0" smtClean="0"/>
              <a:t> y J.M. Santabárbara</a:t>
            </a:r>
          </a:p>
          <a:p>
            <a:endParaRPr lang="es-ES" dirty="0" smtClean="0"/>
          </a:p>
          <a:p>
            <a:r>
              <a:rPr lang="es-ES" dirty="0" smtClean="0"/>
              <a:t>International </a:t>
            </a:r>
            <a:r>
              <a:rPr lang="es-ES" dirty="0" err="1" smtClean="0"/>
              <a:t>Journal</a:t>
            </a:r>
            <a:r>
              <a:rPr lang="es-ES" dirty="0" smtClean="0"/>
              <a:t> of </a:t>
            </a:r>
            <a:r>
              <a:rPr lang="es-ES" dirty="0" err="1" smtClean="0"/>
              <a:t>Climatology</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3214710"/>
          </a:xfrm>
        </p:spPr>
        <p:txBody>
          <a:bodyPr>
            <a:normAutofit lnSpcReduction="10000"/>
          </a:bodyPr>
          <a:lstStyle/>
          <a:p>
            <a:r>
              <a:rPr lang="es-ES" dirty="0" smtClean="0">
                <a:latin typeface="+mj-lt"/>
              </a:rPr>
              <a:t>Siguiendo el enfoque tradicional, el modelo construido para ambas series separadas describe la variación de la variable observada como composición:</a:t>
            </a:r>
          </a:p>
          <a:p>
            <a:pPr lvl="1"/>
            <a:r>
              <a:rPr lang="es-ES" dirty="0" smtClean="0">
                <a:latin typeface="+mj-lt"/>
              </a:rPr>
              <a:t>de </a:t>
            </a:r>
            <a:r>
              <a:rPr lang="es-ES" dirty="0" smtClean="0">
                <a:latin typeface="+mj-lt"/>
              </a:rPr>
              <a:t>una </a:t>
            </a:r>
            <a:r>
              <a:rPr lang="es-ES" dirty="0" smtClean="0">
                <a:latin typeface="+mj-lt"/>
              </a:rPr>
              <a:t>componente determinista (totalmente predecible) </a:t>
            </a:r>
          </a:p>
          <a:p>
            <a:pPr lvl="2"/>
            <a:r>
              <a:rPr lang="es-ES" dirty="0" smtClean="0">
                <a:latin typeface="+mj-lt"/>
              </a:rPr>
              <a:t>Tendencia  y  variaciones cíclicas.</a:t>
            </a:r>
          </a:p>
          <a:p>
            <a:pPr lvl="1"/>
            <a:r>
              <a:rPr lang="es-ES" dirty="0" smtClean="0">
                <a:latin typeface="+mj-lt"/>
              </a:rPr>
              <a:t> </a:t>
            </a:r>
            <a:r>
              <a:rPr lang="es-ES" dirty="0" smtClean="0">
                <a:latin typeface="+mj-lt"/>
              </a:rPr>
              <a:t>una </a:t>
            </a:r>
            <a:r>
              <a:rPr lang="es-ES" dirty="0" smtClean="0">
                <a:latin typeface="+mj-lt"/>
              </a:rPr>
              <a:t>componente </a:t>
            </a:r>
            <a:r>
              <a:rPr lang="es-ES" dirty="0" smtClean="0">
                <a:latin typeface="+mj-lt"/>
              </a:rPr>
              <a:t>estocástica(parcialmente </a:t>
            </a:r>
            <a:r>
              <a:rPr lang="es-ES" dirty="0" smtClean="0">
                <a:latin typeface="+mj-lt"/>
              </a:rPr>
              <a:t>previsible).  </a:t>
            </a:r>
          </a:p>
          <a:p>
            <a:pPr lvl="2"/>
            <a:r>
              <a:rPr lang="es-ES" dirty="0" smtClean="0">
                <a:latin typeface="+mj-lt"/>
              </a:rPr>
              <a:t>Fluctuaciones irregulares restantes.</a:t>
            </a:r>
          </a:p>
          <a:p>
            <a:pPr lvl="2"/>
            <a:r>
              <a:rPr lang="es-ES" dirty="0" smtClean="0">
                <a:latin typeface="+mj-lt"/>
              </a:rPr>
              <a:t>Solo se comprueba estacionalidad</a:t>
            </a:r>
          </a:p>
          <a:p>
            <a:pPr>
              <a:buNone/>
            </a:pPr>
            <a:endParaRPr lang="es-ES" dirty="0" smtClean="0"/>
          </a:p>
          <a:p>
            <a:pPr>
              <a:buNone/>
            </a:pPr>
            <a:endParaRPr lang="es-ES" dirty="0" smtClean="0"/>
          </a:p>
          <a:p>
            <a:endParaRPr lang="es-ES" dirty="0" smtClean="0"/>
          </a:p>
          <a:p>
            <a:endParaRPr lang="es-ES" dirty="0"/>
          </a:p>
        </p:txBody>
      </p:sp>
      <p:sp>
        <p:nvSpPr>
          <p:cNvPr id="4" name="3 CuadroTexto"/>
          <p:cNvSpPr txBox="1"/>
          <p:nvPr/>
        </p:nvSpPr>
        <p:spPr>
          <a:xfrm>
            <a:off x="785786" y="4714884"/>
            <a:ext cx="800105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ES" dirty="0" smtClean="0">
                <a:latin typeface="+mj-lt"/>
              </a:rPr>
              <a:t>En este trabajo,  sólo  estará enfocado en la </a:t>
            </a:r>
            <a:r>
              <a:rPr lang="en-US" dirty="0" err="1" smtClean="0">
                <a:latin typeface="+mj-lt"/>
              </a:rPr>
              <a:t>componente</a:t>
            </a:r>
            <a:r>
              <a:rPr lang="en-US" dirty="0" smtClean="0">
                <a:latin typeface="+mj-lt"/>
              </a:rPr>
              <a:t> </a:t>
            </a:r>
            <a:r>
              <a:rPr lang="en-US" dirty="0" err="1" smtClean="0">
                <a:latin typeface="+mj-lt"/>
              </a:rPr>
              <a:t>determinista</a:t>
            </a:r>
            <a:r>
              <a:rPr lang="en-US" dirty="0" smtClean="0">
                <a:latin typeface="+mj-lt"/>
              </a:rPr>
              <a:t>.</a:t>
            </a:r>
          </a:p>
          <a:p>
            <a:r>
              <a:rPr lang="es-ES" dirty="0" smtClean="0">
                <a:latin typeface="+mj-lt"/>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4286280"/>
          </a:xfrm>
        </p:spPr>
        <p:txBody>
          <a:bodyPr>
            <a:normAutofit fontScale="70000" lnSpcReduction="20000"/>
          </a:bodyPr>
          <a:lstStyle/>
          <a:p>
            <a:pPr algn="just">
              <a:buNone/>
            </a:pPr>
            <a:endParaRPr lang="es-ES" dirty="0" smtClean="0">
              <a:latin typeface="+mj-lt"/>
            </a:endParaRPr>
          </a:p>
          <a:p>
            <a:pPr algn="just"/>
            <a:r>
              <a:rPr lang="es-ES" dirty="0" smtClean="0">
                <a:latin typeface="+mj-lt"/>
              </a:rPr>
              <a:t>Pasos </a:t>
            </a:r>
            <a:r>
              <a:rPr lang="es-ES" dirty="0" smtClean="0">
                <a:latin typeface="+mj-lt"/>
              </a:rPr>
              <a:t>previos incluyen:</a:t>
            </a:r>
          </a:p>
          <a:p>
            <a:pPr lvl="1" algn="just"/>
            <a:r>
              <a:rPr lang="es-ES" dirty="0" smtClean="0">
                <a:latin typeface="+mj-lt"/>
              </a:rPr>
              <a:t> el cálculo de algunos parámetros estadísticos básicos, tanto para la velocidad y dirección del viento </a:t>
            </a:r>
          </a:p>
          <a:p>
            <a:pPr lvl="1" algn="just"/>
            <a:r>
              <a:rPr lang="es-ES" dirty="0" smtClean="0">
                <a:latin typeface="+mj-lt"/>
              </a:rPr>
              <a:t>la obtención de la función de distribución de la serie de observaciones completa.</a:t>
            </a:r>
          </a:p>
          <a:p>
            <a:pPr lvl="1" algn="just">
              <a:buNone/>
            </a:pPr>
            <a:endParaRPr lang="es-ES" dirty="0" smtClean="0">
              <a:latin typeface="+mj-lt"/>
            </a:endParaRPr>
          </a:p>
          <a:p>
            <a:pPr algn="just"/>
            <a:r>
              <a:rPr lang="es-ES" dirty="0" smtClean="0">
                <a:latin typeface="+mj-lt"/>
              </a:rPr>
              <a:t>Aplicaciones de la  función  de distribución (datos velocidad viento): </a:t>
            </a:r>
            <a:r>
              <a:rPr lang="es-ES" b="1" dirty="0" smtClean="0">
                <a:latin typeface="+mj-lt"/>
              </a:rPr>
              <a:t>Estudios de evaluación de la energía eólica</a:t>
            </a:r>
          </a:p>
          <a:p>
            <a:pPr lvl="2" algn="just"/>
            <a:r>
              <a:rPr lang="es-ES" dirty="0" smtClean="0">
                <a:latin typeface="+mj-lt"/>
              </a:rPr>
              <a:t>No es </a:t>
            </a:r>
            <a:r>
              <a:rPr lang="es-ES" dirty="0" smtClean="0">
                <a:latin typeface="+mj-lt"/>
              </a:rPr>
              <a:t>necesario </a:t>
            </a:r>
            <a:r>
              <a:rPr lang="es-ES" dirty="0" smtClean="0">
                <a:latin typeface="+mj-lt"/>
              </a:rPr>
              <a:t>saber cuándo se producen las diferentes velocidades, pero si  </a:t>
            </a:r>
            <a:r>
              <a:rPr lang="es-ES" dirty="0" smtClean="0">
                <a:latin typeface="+mj-lt"/>
              </a:rPr>
              <a:t>frecuencia </a:t>
            </a:r>
            <a:r>
              <a:rPr lang="es-ES" dirty="0" smtClean="0">
                <a:latin typeface="+mj-lt"/>
              </a:rPr>
              <a:t>de ocurrencia y  si son </a:t>
            </a:r>
            <a:r>
              <a:rPr lang="es-ES" dirty="0" err="1" smtClean="0">
                <a:latin typeface="+mj-lt"/>
              </a:rPr>
              <a:t>sufientemente</a:t>
            </a:r>
            <a:r>
              <a:rPr lang="es-ES" dirty="0" smtClean="0">
                <a:latin typeface="+mj-lt"/>
              </a:rPr>
              <a:t> altas </a:t>
            </a:r>
          </a:p>
          <a:p>
            <a:pPr lvl="2" algn="just"/>
            <a:endParaRPr lang="es-ES" dirty="0" smtClean="0">
              <a:latin typeface="+mj-lt"/>
            </a:endParaRPr>
          </a:p>
          <a:p>
            <a:pPr lvl="1" algn="just"/>
            <a:r>
              <a:rPr lang="es-ES" dirty="0" smtClean="0">
                <a:latin typeface="+mj-lt"/>
              </a:rPr>
              <a:t> </a:t>
            </a:r>
            <a:r>
              <a:rPr lang="es-ES" dirty="0" smtClean="0">
                <a:latin typeface="+mj-lt"/>
              </a:rPr>
              <a:t>Representa </a:t>
            </a:r>
            <a:r>
              <a:rPr lang="es-ES" dirty="0" smtClean="0">
                <a:latin typeface="+mj-lt"/>
              </a:rPr>
              <a:t>un modelo estático que no </a:t>
            </a:r>
            <a:r>
              <a:rPr lang="es-ES" dirty="0" smtClean="0">
                <a:latin typeface="+mj-lt"/>
              </a:rPr>
              <a:t>puede </a:t>
            </a:r>
            <a:r>
              <a:rPr lang="es-ES" dirty="0" smtClean="0">
                <a:latin typeface="+mj-lt"/>
              </a:rPr>
              <a:t>describir la evolución temporal de viento y  </a:t>
            </a:r>
          </a:p>
          <a:p>
            <a:pPr lvl="1" algn="just"/>
            <a:r>
              <a:rPr lang="es-ES" dirty="0" smtClean="0">
                <a:latin typeface="+mj-lt"/>
              </a:rPr>
              <a:t>A</a:t>
            </a:r>
            <a:r>
              <a:rPr lang="es-ES" dirty="0" smtClean="0">
                <a:latin typeface="+mj-lt"/>
              </a:rPr>
              <a:t>sume </a:t>
            </a:r>
            <a:r>
              <a:rPr lang="es-ES" dirty="0" smtClean="0">
                <a:latin typeface="+mj-lt"/>
              </a:rPr>
              <a:t>que las observaciones son independientes (aunque en realidad están correlacionadas), lo que implica que las variaciones y los intervalos de confianza de los estimadores calculados son erróneas. </a:t>
            </a:r>
            <a:endParaRPr lang="es-ES" dirty="0">
              <a:latin typeface="+mj-lt"/>
            </a:endParaRPr>
          </a:p>
        </p:txBody>
      </p:sp>
      <p:sp>
        <p:nvSpPr>
          <p:cNvPr id="4" name="3 CuadroTexto"/>
          <p:cNvSpPr txBox="1"/>
          <p:nvPr/>
        </p:nvSpPr>
        <p:spPr>
          <a:xfrm>
            <a:off x="285720" y="5214950"/>
            <a:ext cx="8572560" cy="92333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rtlCol="0">
            <a:spAutoFit/>
          </a:bodyPr>
          <a:lstStyle/>
          <a:p>
            <a:pPr lvl="1"/>
            <a:r>
              <a:rPr lang="es-ES" b="1" dirty="0" smtClean="0">
                <a:latin typeface="+mj-lt"/>
              </a:rPr>
              <a:t>SOLUCIÓN: </a:t>
            </a:r>
            <a:r>
              <a:rPr lang="es-ES" dirty="0" smtClean="0">
                <a:latin typeface="+mj-lt"/>
              </a:rPr>
              <a:t>Un </a:t>
            </a:r>
            <a:r>
              <a:rPr lang="es-ES" dirty="0" smtClean="0">
                <a:latin typeface="+mj-lt"/>
              </a:rPr>
              <a:t>modelo dinámico basado en la teoría estadística de análisis de series de </a:t>
            </a:r>
            <a:r>
              <a:rPr lang="es-ES" dirty="0" smtClean="0">
                <a:latin typeface="+mj-lt"/>
              </a:rPr>
              <a:t>tiempo.</a:t>
            </a:r>
            <a:endParaRPr lang="es-ES" dirty="0" smtClean="0">
              <a:latin typeface="+mj-lt"/>
            </a:endParaRPr>
          </a:p>
          <a:p>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5110178"/>
          </a:xfrm>
        </p:spPr>
        <p:txBody>
          <a:bodyPr>
            <a:normAutofit/>
          </a:bodyPr>
          <a:lstStyle/>
          <a:p>
            <a:pPr algn="just"/>
            <a:r>
              <a:rPr lang="es-ES" dirty="0" smtClean="0">
                <a:latin typeface="+mj-lt"/>
              </a:rPr>
              <a:t>El </a:t>
            </a:r>
            <a:r>
              <a:rPr lang="es-ES" dirty="0" smtClean="0">
                <a:latin typeface="+mj-lt"/>
              </a:rPr>
              <a:t>cálculo de los coeficientes de correlación y </a:t>
            </a:r>
            <a:r>
              <a:rPr lang="es-ES" dirty="0" smtClean="0">
                <a:latin typeface="+mj-lt"/>
              </a:rPr>
              <a:t>diferentes parcelas de datos </a:t>
            </a:r>
            <a:r>
              <a:rPr lang="es-ES" dirty="0" smtClean="0">
                <a:latin typeface="+mj-lt"/>
              </a:rPr>
              <a:t>nos permiten identificar patrones, </a:t>
            </a:r>
            <a:r>
              <a:rPr lang="es-ES" dirty="0" smtClean="0">
                <a:latin typeface="+mj-lt"/>
              </a:rPr>
              <a:t>cíclicos </a:t>
            </a:r>
            <a:r>
              <a:rPr lang="es-ES" dirty="0" smtClean="0">
                <a:latin typeface="+mj-lt"/>
              </a:rPr>
              <a:t>o no,  en la serie de tiempo observada.</a:t>
            </a:r>
          </a:p>
          <a:p>
            <a:pPr lvl="1" algn="just"/>
            <a:r>
              <a:rPr lang="es-ES" dirty="0" smtClean="0">
                <a:latin typeface="+mj-lt"/>
              </a:rPr>
              <a:t> Aplicación del análisis de Fourier (Jenkins y Watts, 1968)</a:t>
            </a:r>
          </a:p>
          <a:p>
            <a:pPr lvl="2" algn="just"/>
            <a:r>
              <a:rPr lang="es-ES" dirty="0" smtClean="0">
                <a:latin typeface="+mj-lt"/>
              </a:rPr>
              <a:t>P</a:t>
            </a:r>
            <a:r>
              <a:rPr lang="es-ES" dirty="0" smtClean="0">
                <a:latin typeface="+mj-lt"/>
              </a:rPr>
              <a:t>ermite </a:t>
            </a:r>
            <a:r>
              <a:rPr lang="es-ES" dirty="0" smtClean="0">
                <a:latin typeface="+mj-lt"/>
              </a:rPr>
              <a:t>la identificación de los patrones cíclicos (es decir, las frecuencias correspondientes a los principales armónicos) en la serie anual individual y en la serie completa. </a:t>
            </a:r>
          </a:p>
          <a:p>
            <a:pPr algn="just"/>
            <a:endParaRPr lang="es-ES" dirty="0" smtClean="0">
              <a:latin typeface="+mj-lt"/>
            </a:endParaRPr>
          </a:p>
          <a:p>
            <a:pPr algn="just"/>
            <a:r>
              <a:rPr lang="es-ES" dirty="0" smtClean="0">
                <a:latin typeface="+mj-lt"/>
              </a:rPr>
              <a:t>Frecuencias </a:t>
            </a:r>
            <a:r>
              <a:rPr lang="es-ES" dirty="0" smtClean="0">
                <a:latin typeface="+mj-lt"/>
              </a:rPr>
              <a:t>relevantes que deben ser consideradas en la modelación debe ser las </a:t>
            </a:r>
            <a:r>
              <a:rPr lang="es-ES" dirty="0" smtClean="0">
                <a:latin typeface="+mj-lt"/>
              </a:rPr>
              <a:t>mismas para </a:t>
            </a:r>
            <a:r>
              <a:rPr lang="es-ES" dirty="0" smtClean="0">
                <a:latin typeface="+mj-lt"/>
              </a:rPr>
              <a:t>todo el conjunto de observaciones y para los subconjuntos anuales. </a:t>
            </a:r>
          </a:p>
          <a:p>
            <a:pPr>
              <a:buNone/>
            </a:pP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00108"/>
            <a:ext cx="8229600" cy="5324492"/>
          </a:xfrm>
        </p:spPr>
        <p:txBody>
          <a:bodyPr>
            <a:normAutofit fontScale="92500" lnSpcReduction="20000"/>
          </a:bodyPr>
          <a:lstStyle/>
          <a:p>
            <a:pPr algn="just"/>
            <a:r>
              <a:rPr lang="es-ES" dirty="0" smtClean="0">
                <a:latin typeface="+mj-lt"/>
              </a:rPr>
              <a:t>Modelar la componente determinista de la serie  estudiando la velocidad y el dirección por separado.</a:t>
            </a:r>
          </a:p>
          <a:p>
            <a:pPr lvl="1" algn="just"/>
            <a:r>
              <a:rPr lang="es-ES" dirty="0" smtClean="0">
                <a:latin typeface="+mj-lt"/>
              </a:rPr>
              <a:t>P</a:t>
            </a:r>
            <a:r>
              <a:rPr lang="es-ES" dirty="0" smtClean="0">
                <a:latin typeface="+mj-lt"/>
              </a:rPr>
              <a:t>rimero la tendencia, si la hay, y después de sacarla, </a:t>
            </a:r>
          </a:p>
          <a:p>
            <a:pPr lvl="1" algn="just"/>
            <a:r>
              <a:rPr lang="es-ES" dirty="0" smtClean="0">
                <a:latin typeface="+mj-lt"/>
              </a:rPr>
              <a:t>L</a:t>
            </a:r>
            <a:r>
              <a:rPr lang="es-ES" dirty="0" smtClean="0">
                <a:latin typeface="+mj-lt"/>
              </a:rPr>
              <a:t>as variaciones cíclicas.</a:t>
            </a:r>
          </a:p>
          <a:p>
            <a:pPr lvl="2" algn="just"/>
            <a:r>
              <a:rPr lang="es-ES" dirty="0" smtClean="0">
                <a:latin typeface="+mj-lt"/>
              </a:rPr>
              <a:t> Una única expresión de las variaciones cíclicas (válido para todos los años, ya que no se espera ningún ciclo de más de 1 año) es extraída de los datos obtenidos con anterioridad, cuyos coeficientes se ajustan a la serie de los observaciones, a excepción de 1 año de datos, que se reservan para validar el modelo.</a:t>
            </a:r>
          </a:p>
          <a:p>
            <a:pPr lvl="2" algn="just">
              <a:buNone/>
            </a:pPr>
            <a:endParaRPr lang="es-ES" dirty="0" smtClean="0">
              <a:latin typeface="+mj-lt"/>
            </a:endParaRPr>
          </a:p>
          <a:p>
            <a:pPr lvl="1" algn="just"/>
            <a:r>
              <a:rPr lang="es-ES" dirty="0" smtClean="0">
                <a:latin typeface="+mj-lt"/>
              </a:rPr>
              <a:t>El modelo obtenido (tendencia + variaciones cíclicas) estima que el valor más probable de viento en cualquier momento en el sitio donde </a:t>
            </a:r>
            <a:r>
              <a:rPr lang="es-ES" dirty="0" smtClean="0">
                <a:latin typeface="+mj-lt"/>
              </a:rPr>
              <a:t>los datos de la serie fueron medidos</a:t>
            </a:r>
            <a:r>
              <a:rPr lang="es-ES" dirty="0" smtClean="0">
                <a:latin typeface="+mj-lt"/>
              </a:rPr>
              <a:t>.</a:t>
            </a:r>
          </a:p>
          <a:p>
            <a:pPr lvl="1" algn="just">
              <a:buNone/>
            </a:pPr>
            <a:endParaRPr lang="es-ES" dirty="0" smtClean="0">
              <a:latin typeface="+mj-lt"/>
            </a:endParaRPr>
          </a:p>
          <a:p>
            <a:pPr lvl="1" algn="just"/>
            <a:r>
              <a:rPr lang="es-ES" dirty="0" smtClean="0">
                <a:latin typeface="+mj-lt"/>
              </a:rPr>
              <a:t>Por último, si la serie calculada por el modelo es sustraída de la serie de datos original:</a:t>
            </a:r>
          </a:p>
          <a:p>
            <a:pPr lvl="2" algn="just"/>
            <a:r>
              <a:rPr lang="es-ES" dirty="0" smtClean="0">
                <a:latin typeface="+mj-lt"/>
              </a:rPr>
              <a:t>S</a:t>
            </a:r>
            <a:r>
              <a:rPr lang="es-ES" dirty="0" smtClean="0">
                <a:latin typeface="+mj-lt"/>
              </a:rPr>
              <a:t>e </a:t>
            </a:r>
            <a:r>
              <a:rPr lang="es-ES" dirty="0" smtClean="0">
                <a:latin typeface="+mj-lt"/>
              </a:rPr>
              <a:t>obtiene una serie de residuo</a:t>
            </a:r>
            <a:r>
              <a:rPr lang="es-ES" dirty="0" smtClean="0">
                <a:latin typeface="+mj-lt"/>
              </a:rPr>
              <a:t>, la </a:t>
            </a:r>
            <a:r>
              <a:rPr lang="es-ES" dirty="0" smtClean="0">
                <a:latin typeface="+mj-lt"/>
              </a:rPr>
              <a:t>estacionalidad de los cuales es analizada. </a:t>
            </a:r>
          </a:p>
          <a:p>
            <a:pPr>
              <a:buNone/>
            </a:pPr>
            <a:endParaRPr lang="es-ES" dirty="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57224" y="2714620"/>
            <a:ext cx="7772400" cy="1362456"/>
          </a:xfrm>
        </p:spPr>
        <p:txBody>
          <a:bodyPr>
            <a:noAutofit/>
          </a:bodyPr>
          <a:lstStyle/>
          <a:p>
            <a:r>
              <a:rPr lang="es-ES" sz="3200" dirty="0" smtClean="0"/>
              <a:t>Esquema del proceso seguido para </a:t>
            </a:r>
            <a:br>
              <a:rPr lang="es-ES" sz="3200" dirty="0" smtClean="0"/>
            </a:br>
            <a:r>
              <a:rPr lang="es-ES" sz="3200" dirty="0" smtClean="0"/>
              <a:t>analizar y modelar los datos de viento </a:t>
            </a:r>
            <a:br>
              <a:rPr lang="es-ES" sz="3200" dirty="0" smtClean="0"/>
            </a:br>
            <a:endParaRPr lang="es-E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3071802" y="642918"/>
            <a:ext cx="185738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1200" dirty="0" smtClean="0">
                <a:latin typeface="+mj-lt"/>
              </a:rPr>
              <a:t>Serie completa de viento</a:t>
            </a:r>
          </a:p>
          <a:p>
            <a:pPr algn="ctr"/>
            <a:r>
              <a:rPr lang="es-ES" sz="1200" dirty="0" smtClean="0">
                <a:latin typeface="+mj-lt"/>
              </a:rPr>
              <a:t>n años</a:t>
            </a:r>
            <a:endParaRPr lang="es-ES" sz="1200" dirty="0">
              <a:latin typeface="+mj-lt"/>
            </a:endParaRPr>
          </a:p>
        </p:txBody>
      </p:sp>
      <p:cxnSp>
        <p:nvCxnSpPr>
          <p:cNvPr id="13" name="12 Conector angular"/>
          <p:cNvCxnSpPr/>
          <p:nvPr/>
        </p:nvCxnSpPr>
        <p:spPr>
          <a:xfrm>
            <a:off x="5072066" y="857232"/>
            <a:ext cx="1357322" cy="428628"/>
          </a:xfrm>
          <a:prstGeom prst="bentConnector3">
            <a:avLst>
              <a:gd name="adj1" fmla="val 100288"/>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angular"/>
          <p:cNvCxnSpPr>
            <a:endCxn id="32" idx="0"/>
          </p:cNvCxnSpPr>
          <p:nvPr/>
        </p:nvCxnSpPr>
        <p:spPr>
          <a:xfrm rot="10800000" flipV="1">
            <a:off x="2393150" y="857232"/>
            <a:ext cx="678653" cy="42862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31 Rectángulo"/>
          <p:cNvSpPr/>
          <p:nvPr/>
        </p:nvSpPr>
        <p:spPr>
          <a:xfrm>
            <a:off x="785802" y="1285860"/>
            <a:ext cx="3214694"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1200" dirty="0" smtClean="0">
                <a:latin typeface="+mj-lt"/>
              </a:rPr>
              <a:t>Análisis previo:</a:t>
            </a:r>
          </a:p>
          <a:p>
            <a:pPr algn="ctr"/>
            <a:r>
              <a:rPr lang="es-ES" sz="1200" dirty="0" smtClean="0">
                <a:latin typeface="+mj-lt"/>
              </a:rPr>
              <a:t>Gráfico de la serie de tiempo,  </a:t>
            </a:r>
            <a:r>
              <a:rPr lang="es-ES" sz="1200" dirty="0" err="1" smtClean="0">
                <a:latin typeface="+mj-lt"/>
              </a:rPr>
              <a:t>correlograma</a:t>
            </a:r>
            <a:endParaRPr lang="es-ES" sz="1200" dirty="0" smtClean="0">
              <a:latin typeface="+mj-lt"/>
            </a:endParaRPr>
          </a:p>
        </p:txBody>
      </p:sp>
      <p:sp>
        <p:nvSpPr>
          <p:cNvPr id="36" name="35 Rectángulo"/>
          <p:cNvSpPr/>
          <p:nvPr/>
        </p:nvSpPr>
        <p:spPr>
          <a:xfrm>
            <a:off x="5143504" y="1357298"/>
            <a:ext cx="2786082"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1200" dirty="0" smtClean="0">
                <a:latin typeface="+mj-lt"/>
              </a:rPr>
              <a:t>Parámetros estadísticos básicos</a:t>
            </a:r>
          </a:p>
          <a:p>
            <a:pPr algn="ctr"/>
            <a:r>
              <a:rPr lang="es-ES" sz="1200" dirty="0" smtClean="0">
                <a:latin typeface="+mj-lt"/>
              </a:rPr>
              <a:t>Función de distribución</a:t>
            </a:r>
          </a:p>
        </p:txBody>
      </p:sp>
      <p:cxnSp>
        <p:nvCxnSpPr>
          <p:cNvPr id="38" name="37 Conector recto de flecha"/>
          <p:cNvCxnSpPr/>
          <p:nvPr/>
        </p:nvCxnSpPr>
        <p:spPr>
          <a:xfrm rot="5400000">
            <a:off x="2286381" y="1999843"/>
            <a:ext cx="285752"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47 Elipse"/>
          <p:cNvSpPr/>
          <p:nvPr/>
        </p:nvSpPr>
        <p:spPr>
          <a:xfrm>
            <a:off x="1428728" y="2214554"/>
            <a:ext cx="2071702" cy="50006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Resultados del </a:t>
            </a:r>
          </a:p>
          <a:p>
            <a:pPr algn="ctr"/>
            <a:r>
              <a:rPr lang="es-ES" sz="1200" dirty="0" smtClean="0">
                <a:latin typeface="+mj-lt"/>
              </a:rPr>
              <a:t>Análisis previo</a:t>
            </a:r>
            <a:endParaRPr lang="es-ES" sz="1200" dirty="0">
              <a:latin typeface="+mj-lt"/>
            </a:endParaRPr>
          </a:p>
        </p:txBody>
      </p:sp>
      <p:cxnSp>
        <p:nvCxnSpPr>
          <p:cNvPr id="49" name="48 Conector recto de flecha"/>
          <p:cNvCxnSpPr/>
          <p:nvPr/>
        </p:nvCxnSpPr>
        <p:spPr>
          <a:xfrm rot="5400000">
            <a:off x="6357156" y="207088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49 Elipse"/>
          <p:cNvSpPr/>
          <p:nvPr/>
        </p:nvSpPr>
        <p:spPr>
          <a:xfrm>
            <a:off x="5500694" y="2285992"/>
            <a:ext cx="2071702" cy="50006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Función de</a:t>
            </a:r>
          </a:p>
          <a:p>
            <a:pPr algn="ctr"/>
            <a:r>
              <a:rPr lang="es-ES" sz="1200" dirty="0" smtClean="0">
                <a:latin typeface="+mj-lt"/>
              </a:rPr>
              <a:t>distribución</a:t>
            </a:r>
          </a:p>
        </p:txBody>
      </p:sp>
      <p:cxnSp>
        <p:nvCxnSpPr>
          <p:cNvPr id="51" name="50 Conector recto de flecha"/>
          <p:cNvCxnSpPr/>
          <p:nvPr/>
        </p:nvCxnSpPr>
        <p:spPr>
          <a:xfrm rot="5400000">
            <a:off x="2285190" y="292814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52 Rectángulo"/>
          <p:cNvSpPr/>
          <p:nvPr/>
        </p:nvSpPr>
        <p:spPr>
          <a:xfrm>
            <a:off x="1371584" y="3143248"/>
            <a:ext cx="2128846" cy="3571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Análisis, modelado y</a:t>
            </a:r>
          </a:p>
          <a:p>
            <a:pPr algn="ctr"/>
            <a:r>
              <a:rPr lang="es-ES" sz="1200" dirty="0" smtClean="0">
                <a:latin typeface="+mj-lt"/>
              </a:rPr>
              <a:t>“ Eliminando “tendencia</a:t>
            </a:r>
            <a:endParaRPr lang="es-ES" sz="1200" dirty="0">
              <a:latin typeface="+mj-lt"/>
            </a:endParaRPr>
          </a:p>
        </p:txBody>
      </p:sp>
      <p:cxnSp>
        <p:nvCxnSpPr>
          <p:cNvPr id="57" name="56 Conector recto de flecha"/>
          <p:cNvCxnSpPr/>
          <p:nvPr/>
        </p:nvCxnSpPr>
        <p:spPr>
          <a:xfrm>
            <a:off x="1000100" y="328612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9" name="58 Rectángulo"/>
          <p:cNvSpPr/>
          <p:nvPr/>
        </p:nvSpPr>
        <p:spPr>
          <a:xfrm rot="10800000" flipH="1" flipV="1">
            <a:off x="142844" y="2928934"/>
            <a:ext cx="857256" cy="64294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n-1 años de datos de viento </a:t>
            </a:r>
            <a:endParaRPr lang="es-ES" sz="1200" dirty="0">
              <a:latin typeface="+mj-lt"/>
            </a:endParaRPr>
          </a:p>
        </p:txBody>
      </p:sp>
      <p:cxnSp>
        <p:nvCxnSpPr>
          <p:cNvPr id="61" name="12 Conector angular"/>
          <p:cNvCxnSpPr>
            <a:stCxn id="53" idx="3"/>
          </p:cNvCxnSpPr>
          <p:nvPr/>
        </p:nvCxnSpPr>
        <p:spPr>
          <a:xfrm>
            <a:off x="3500430" y="3321843"/>
            <a:ext cx="2571768" cy="250033"/>
          </a:xfrm>
          <a:prstGeom prst="bentConnector3">
            <a:avLst>
              <a:gd name="adj1" fmla="val 100078"/>
            </a:avLst>
          </a:prstGeom>
          <a:ln>
            <a:tailEnd type="arrow"/>
          </a:ln>
        </p:spPr>
        <p:style>
          <a:lnRef idx="1">
            <a:schemeClr val="accent1"/>
          </a:lnRef>
          <a:fillRef idx="0">
            <a:schemeClr val="accent1"/>
          </a:fillRef>
          <a:effectRef idx="0">
            <a:schemeClr val="accent1"/>
          </a:effectRef>
          <a:fontRef idx="minor">
            <a:schemeClr val="tx1"/>
          </a:fontRef>
        </p:style>
      </p:cxnSp>
      <p:sp>
        <p:nvSpPr>
          <p:cNvPr id="78" name="77 Elipse"/>
          <p:cNvSpPr/>
          <p:nvPr/>
        </p:nvSpPr>
        <p:spPr>
          <a:xfrm>
            <a:off x="5000628" y="3571876"/>
            <a:ext cx="2071702" cy="28575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1ºserie de residuos</a:t>
            </a:r>
          </a:p>
        </p:txBody>
      </p:sp>
      <p:cxnSp>
        <p:nvCxnSpPr>
          <p:cNvPr id="84" name="83 Conector recto de flecha"/>
          <p:cNvCxnSpPr/>
          <p:nvPr/>
        </p:nvCxnSpPr>
        <p:spPr>
          <a:xfrm rot="5400000">
            <a:off x="5965835" y="4035429"/>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 name="84 Rectángulo"/>
          <p:cNvSpPr/>
          <p:nvPr/>
        </p:nvSpPr>
        <p:spPr>
          <a:xfrm>
            <a:off x="5072066" y="4143380"/>
            <a:ext cx="2643206" cy="5715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Análisis construcción del modelo y </a:t>
            </a:r>
          </a:p>
          <a:p>
            <a:pPr algn="ctr"/>
            <a:r>
              <a:rPr lang="es-ES" sz="1200" dirty="0" smtClean="0">
                <a:latin typeface="+mj-lt"/>
              </a:rPr>
              <a:t>“eliminando” variaciones cíclicas</a:t>
            </a:r>
            <a:r>
              <a:rPr lang="es-ES" sz="1200" dirty="0" smtClean="0">
                <a:latin typeface="+mj-lt"/>
              </a:rPr>
              <a:t>.</a:t>
            </a:r>
            <a:endParaRPr lang="es-ES" sz="1200" dirty="0" smtClean="0">
              <a:latin typeface="+mj-lt"/>
            </a:endParaRPr>
          </a:p>
          <a:p>
            <a:pPr algn="ctr"/>
            <a:r>
              <a:rPr lang="es-ES" sz="1200" dirty="0" smtClean="0">
                <a:latin typeface="+mj-lt"/>
              </a:rPr>
              <a:t>Análisis de Fourier  </a:t>
            </a:r>
            <a:endParaRPr lang="es-ES" sz="1200" dirty="0">
              <a:latin typeface="+mj-lt"/>
            </a:endParaRPr>
          </a:p>
        </p:txBody>
      </p:sp>
      <p:cxnSp>
        <p:nvCxnSpPr>
          <p:cNvPr id="121" name="120 Conector recto de flecha"/>
          <p:cNvCxnSpPr/>
          <p:nvPr/>
        </p:nvCxnSpPr>
        <p:spPr>
          <a:xfrm rot="5400000">
            <a:off x="2285190" y="364252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3" name="122 Elipse"/>
          <p:cNvSpPr/>
          <p:nvPr/>
        </p:nvSpPr>
        <p:spPr>
          <a:xfrm>
            <a:off x="857224" y="3857628"/>
            <a:ext cx="3143272" cy="35719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Modelo para tendencia</a:t>
            </a:r>
          </a:p>
        </p:txBody>
      </p:sp>
      <p:cxnSp>
        <p:nvCxnSpPr>
          <p:cNvPr id="124" name="123 Conector recto de flecha"/>
          <p:cNvCxnSpPr/>
          <p:nvPr/>
        </p:nvCxnSpPr>
        <p:spPr>
          <a:xfrm rot="5400000">
            <a:off x="5178429" y="4892685"/>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5" name="124 Conector recto de flecha"/>
          <p:cNvCxnSpPr/>
          <p:nvPr/>
        </p:nvCxnSpPr>
        <p:spPr>
          <a:xfrm rot="5400000">
            <a:off x="7323157" y="4892685"/>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6" name="125 Elipse"/>
          <p:cNvSpPr/>
          <p:nvPr/>
        </p:nvSpPr>
        <p:spPr>
          <a:xfrm>
            <a:off x="4214810" y="5000636"/>
            <a:ext cx="2071702" cy="35719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Modelo para variaciones cíclicas</a:t>
            </a:r>
          </a:p>
        </p:txBody>
      </p:sp>
      <p:sp>
        <p:nvSpPr>
          <p:cNvPr id="127" name="126 Elipse"/>
          <p:cNvSpPr/>
          <p:nvPr/>
        </p:nvSpPr>
        <p:spPr>
          <a:xfrm>
            <a:off x="6429388" y="5000636"/>
            <a:ext cx="2071702" cy="50006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2º serie de residuos Comp. estocástica</a:t>
            </a:r>
          </a:p>
        </p:txBody>
      </p:sp>
      <p:sp>
        <p:nvSpPr>
          <p:cNvPr id="129" name="128 Rectángulo"/>
          <p:cNvSpPr/>
          <p:nvPr/>
        </p:nvSpPr>
        <p:spPr>
          <a:xfrm>
            <a:off x="5357818" y="5786454"/>
            <a:ext cx="3214710" cy="3571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Carac</a:t>
            </a:r>
            <a:r>
              <a:rPr lang="es-ES" sz="1200" dirty="0" smtClean="0">
                <a:latin typeface="+mj-lt"/>
              </a:rPr>
              <a:t>terización </a:t>
            </a:r>
            <a:r>
              <a:rPr lang="es-ES" sz="1200" dirty="0" smtClean="0">
                <a:latin typeface="+mj-lt"/>
              </a:rPr>
              <a:t> </a:t>
            </a:r>
            <a:r>
              <a:rPr lang="es-ES" sz="1200" dirty="0" smtClean="0">
                <a:latin typeface="+mj-lt"/>
              </a:rPr>
              <a:t>de la estacionalidad </a:t>
            </a:r>
          </a:p>
          <a:p>
            <a:pPr algn="ctr"/>
            <a:r>
              <a:rPr lang="es-ES" sz="1200" dirty="0" smtClean="0">
                <a:latin typeface="+mj-lt"/>
              </a:rPr>
              <a:t>de las series de residuos</a:t>
            </a:r>
          </a:p>
        </p:txBody>
      </p:sp>
      <p:cxnSp>
        <p:nvCxnSpPr>
          <p:cNvPr id="130" name="129 Conector recto de flecha"/>
          <p:cNvCxnSpPr/>
          <p:nvPr/>
        </p:nvCxnSpPr>
        <p:spPr>
          <a:xfrm rot="5400000">
            <a:off x="7393007" y="5607065"/>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1" name="130 Conector recto de flecha"/>
          <p:cNvCxnSpPr/>
          <p:nvPr/>
        </p:nvCxnSpPr>
        <p:spPr>
          <a:xfrm rot="5400000">
            <a:off x="7394595" y="6250007"/>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2" name="131 Elipse"/>
          <p:cNvSpPr/>
          <p:nvPr/>
        </p:nvSpPr>
        <p:spPr>
          <a:xfrm>
            <a:off x="6500826" y="6286520"/>
            <a:ext cx="2071702" cy="50004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ES" sz="1200" dirty="0" smtClean="0">
                <a:latin typeface="+mj-lt"/>
              </a:rPr>
              <a:t>Resultado de la </a:t>
            </a:r>
          </a:p>
          <a:p>
            <a:pPr algn="ctr"/>
            <a:r>
              <a:rPr lang="es-ES" sz="1200" dirty="0" smtClean="0">
                <a:latin typeface="+mj-lt"/>
              </a:rPr>
              <a:t> caracterización</a:t>
            </a:r>
          </a:p>
        </p:txBody>
      </p:sp>
      <p:cxnSp>
        <p:nvCxnSpPr>
          <p:cNvPr id="133" name="132 Conector recto de flecha"/>
          <p:cNvCxnSpPr/>
          <p:nvPr/>
        </p:nvCxnSpPr>
        <p:spPr>
          <a:xfrm rot="5400000">
            <a:off x="1858150" y="4856966"/>
            <a:ext cx="114300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6" name="135 Conector recto de flecha"/>
          <p:cNvCxnSpPr>
            <a:stCxn id="126" idx="2"/>
          </p:cNvCxnSpPr>
          <p:nvPr/>
        </p:nvCxnSpPr>
        <p:spPr>
          <a:xfrm rot="10800000">
            <a:off x="2428860" y="5143513"/>
            <a:ext cx="178595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8" name="137 Elipse"/>
          <p:cNvSpPr/>
          <p:nvPr/>
        </p:nvSpPr>
        <p:spPr>
          <a:xfrm>
            <a:off x="1000100" y="5429264"/>
            <a:ext cx="2786082" cy="50006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Modelo para </a:t>
            </a:r>
            <a:r>
              <a:rPr lang="es-ES" sz="1200" dirty="0" smtClean="0">
                <a:latin typeface="+mj-lt"/>
              </a:rPr>
              <a:t>componente determinista</a:t>
            </a:r>
            <a:endParaRPr lang="es-ES" sz="1200" dirty="0" smtClean="0">
              <a:latin typeface="+mj-lt"/>
            </a:endParaRPr>
          </a:p>
        </p:txBody>
      </p:sp>
      <p:cxnSp>
        <p:nvCxnSpPr>
          <p:cNvPr id="139" name="138 Conector recto de flecha"/>
          <p:cNvCxnSpPr/>
          <p:nvPr/>
        </p:nvCxnSpPr>
        <p:spPr>
          <a:xfrm rot="5400000">
            <a:off x="2286778" y="614285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0" name="139 Rectángulo"/>
          <p:cNvSpPr/>
          <p:nvPr/>
        </p:nvSpPr>
        <p:spPr>
          <a:xfrm>
            <a:off x="1643042" y="6357982"/>
            <a:ext cx="1628780" cy="2857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Validación</a:t>
            </a:r>
            <a:endParaRPr lang="es-ES" sz="1200" dirty="0">
              <a:latin typeface="+mj-lt"/>
            </a:endParaRPr>
          </a:p>
        </p:txBody>
      </p:sp>
      <p:sp>
        <p:nvSpPr>
          <p:cNvPr id="141" name="140 Rectángulo"/>
          <p:cNvSpPr/>
          <p:nvPr/>
        </p:nvSpPr>
        <p:spPr>
          <a:xfrm rot="10800000" flipH="1" flipV="1">
            <a:off x="142844" y="6143644"/>
            <a:ext cx="857256" cy="64294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1200" dirty="0" smtClean="0">
                <a:latin typeface="+mj-lt"/>
              </a:rPr>
              <a:t>1 año de datos de viento </a:t>
            </a:r>
            <a:endParaRPr lang="es-ES" sz="1200" dirty="0">
              <a:latin typeface="+mj-lt"/>
            </a:endParaRPr>
          </a:p>
        </p:txBody>
      </p:sp>
      <p:cxnSp>
        <p:nvCxnSpPr>
          <p:cNvPr id="142" name="141 Conector recto de flecha"/>
          <p:cNvCxnSpPr/>
          <p:nvPr/>
        </p:nvCxnSpPr>
        <p:spPr>
          <a:xfrm>
            <a:off x="1142976" y="6499246"/>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4" name="143 Elipse"/>
          <p:cNvSpPr/>
          <p:nvPr/>
        </p:nvSpPr>
        <p:spPr>
          <a:xfrm>
            <a:off x="3786182" y="6215106"/>
            <a:ext cx="2071702" cy="50004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ES" sz="1200" dirty="0" smtClean="0">
                <a:latin typeface="+mj-lt"/>
              </a:rPr>
              <a:t>Resultado de la </a:t>
            </a:r>
          </a:p>
          <a:p>
            <a:pPr algn="ctr"/>
            <a:r>
              <a:rPr lang="es-ES" sz="1200" dirty="0" smtClean="0">
                <a:latin typeface="+mj-lt"/>
              </a:rPr>
              <a:t> validación</a:t>
            </a:r>
          </a:p>
        </p:txBody>
      </p:sp>
      <p:cxnSp>
        <p:nvCxnSpPr>
          <p:cNvPr id="145" name="144 Conector recto de flecha"/>
          <p:cNvCxnSpPr/>
          <p:nvPr/>
        </p:nvCxnSpPr>
        <p:spPr>
          <a:xfrm>
            <a:off x="3357554" y="6499246"/>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57224" y="2714620"/>
            <a:ext cx="7772400" cy="1362456"/>
          </a:xfrm>
        </p:spPr>
        <p:txBody>
          <a:bodyPr>
            <a:noAutofit/>
          </a:bodyPr>
          <a:lstStyle/>
          <a:p>
            <a:pPr algn="ctr"/>
            <a:r>
              <a:rPr lang="es-ES" sz="3200" dirty="0" smtClean="0"/>
              <a:t>APLICACIÓN</a:t>
            </a:r>
            <a:r>
              <a:rPr lang="es-ES" sz="3200" dirty="0" smtClean="0"/>
              <a:t> </a:t>
            </a:r>
            <a:r>
              <a:rPr lang="es-ES" sz="3200" dirty="0" smtClean="0"/>
              <a:t/>
            </a:r>
            <a:br>
              <a:rPr lang="es-ES" sz="3200" dirty="0" smtClean="0"/>
            </a:br>
            <a:endParaRPr lang="es-E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00108"/>
            <a:ext cx="8229600" cy="5324492"/>
          </a:xfrm>
        </p:spPr>
        <p:txBody>
          <a:bodyPr/>
          <a:lstStyle/>
          <a:p>
            <a:pPr algn="just"/>
            <a:r>
              <a:rPr lang="es-ES" dirty="0" smtClean="0">
                <a:latin typeface="+mj-lt"/>
              </a:rPr>
              <a:t>Observaciones  de viento horarias de 7 años(61368</a:t>
            </a:r>
            <a:r>
              <a:rPr lang="es-ES" dirty="0" smtClean="0">
                <a:latin typeface="+mj-lt"/>
              </a:rPr>
              <a:t>), </a:t>
            </a:r>
            <a:r>
              <a:rPr lang="es-ES" dirty="0" smtClean="0">
                <a:latin typeface="+mj-lt"/>
              </a:rPr>
              <a:t>proporcionados por el </a:t>
            </a:r>
            <a:r>
              <a:rPr lang="es-ES" dirty="0" smtClean="0">
                <a:latin typeface="+mj-lt"/>
              </a:rPr>
              <a:t>Instituto Nacional de Meteorología </a:t>
            </a:r>
            <a:r>
              <a:rPr lang="es-ES" dirty="0" smtClean="0">
                <a:latin typeface="+mj-lt"/>
              </a:rPr>
              <a:t>medidos en </a:t>
            </a:r>
            <a:r>
              <a:rPr lang="es-ES" dirty="0" err="1" smtClean="0">
                <a:latin typeface="+mj-lt"/>
              </a:rPr>
              <a:t>Almazora</a:t>
            </a:r>
            <a:r>
              <a:rPr lang="es-ES" dirty="0" smtClean="0">
                <a:latin typeface="+mj-lt"/>
              </a:rPr>
              <a:t> (Castellón).</a:t>
            </a:r>
          </a:p>
          <a:p>
            <a:pPr lvl="1" algn="just"/>
            <a:r>
              <a:rPr lang="es-ES" dirty="0" smtClean="0">
                <a:latin typeface="+mj-lt"/>
              </a:rPr>
              <a:t>La dirección de viento es medida </a:t>
            </a:r>
            <a:r>
              <a:rPr lang="es-ES" dirty="0" smtClean="0">
                <a:latin typeface="+mj-lt"/>
              </a:rPr>
              <a:t>en</a:t>
            </a:r>
            <a:r>
              <a:rPr lang="es-ES" dirty="0" smtClean="0">
                <a:latin typeface="+mj-lt"/>
              </a:rPr>
              <a:t> </a:t>
            </a:r>
            <a:r>
              <a:rPr lang="es-ES" dirty="0" smtClean="0">
                <a:latin typeface="+mj-lt"/>
              </a:rPr>
              <a:t>media horaria en ms</a:t>
            </a:r>
            <a:r>
              <a:rPr lang="es-ES" baseline="30000" dirty="0" smtClean="0">
                <a:latin typeface="+mj-lt"/>
              </a:rPr>
              <a:t>-1</a:t>
            </a:r>
            <a:r>
              <a:rPr lang="es-ES" dirty="0" smtClean="0">
                <a:latin typeface="+mj-lt"/>
              </a:rPr>
              <a:t> con un decimal.</a:t>
            </a:r>
          </a:p>
          <a:p>
            <a:pPr lvl="1" algn="just"/>
            <a:r>
              <a:rPr lang="es-ES" dirty="0" smtClean="0">
                <a:latin typeface="+mj-lt"/>
              </a:rPr>
              <a:t>La dirección dominante de viento cada hora expresada como el ángulo central (</a:t>
            </a:r>
            <a:r>
              <a:rPr lang="es-ES" baseline="30000" dirty="0" smtClean="0">
                <a:latin typeface="+mj-lt"/>
              </a:rPr>
              <a:t>o</a:t>
            </a:r>
            <a:r>
              <a:rPr lang="es-ES" dirty="0" smtClean="0">
                <a:latin typeface="+mj-lt"/>
              </a:rPr>
              <a:t>) del sector (16 posibles sectores).</a:t>
            </a:r>
          </a:p>
          <a:p>
            <a:pPr algn="just"/>
            <a:endParaRPr lang="es-ES" dirty="0" smtClean="0">
              <a:latin typeface="+mj-lt"/>
            </a:endParaRPr>
          </a:p>
          <a:p>
            <a:pPr algn="just"/>
            <a:r>
              <a:rPr lang="es-ES" dirty="0" smtClean="0">
                <a:latin typeface="+mj-lt"/>
              </a:rPr>
              <a:t>Medidos </a:t>
            </a:r>
            <a:r>
              <a:rPr lang="es-ES" dirty="0" smtClean="0">
                <a:latin typeface="+mj-lt"/>
              </a:rPr>
              <a:t>desde el 1/01/1983 hasta el 31/12/1989 en sensores a 10m de altura.</a:t>
            </a:r>
          </a:p>
          <a:p>
            <a:pPr algn="just"/>
            <a:endParaRPr lang="es-ES" dirty="0" smtClean="0"/>
          </a:p>
          <a:p>
            <a:endParaRPr lang="es-ES" dirty="0" smtClean="0"/>
          </a:p>
          <a:p>
            <a:pPr>
              <a:buNone/>
            </a:pPr>
            <a:endParaRPr lang="es-ES" dirty="0" smtClean="0"/>
          </a:p>
          <a:p>
            <a:pPr lvl="2">
              <a:buNone/>
            </a:pPr>
            <a:endParaRPr lang="es-ES" baseline="30000" dirty="0" smtClean="0"/>
          </a:p>
          <a:p>
            <a:pPr lvl="8">
              <a:buNone/>
            </a:pPr>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85794"/>
            <a:ext cx="8229600" cy="704104"/>
          </a:xfrm>
        </p:spPr>
        <p:txBody>
          <a:bodyPr>
            <a:normAutofit/>
          </a:bodyPr>
          <a:lstStyle/>
          <a:p>
            <a:r>
              <a:rPr lang="es-ES" sz="3600" dirty="0" smtClean="0"/>
              <a:t>La caracterización de los datos</a:t>
            </a:r>
            <a:endParaRPr lang="es-ES" sz="3600" dirty="0"/>
          </a:p>
        </p:txBody>
      </p:sp>
      <p:sp>
        <p:nvSpPr>
          <p:cNvPr id="3" name="2 Marcador de contenido"/>
          <p:cNvSpPr>
            <a:spLocks noGrp="1"/>
          </p:cNvSpPr>
          <p:nvPr>
            <p:ph idx="1"/>
          </p:nvPr>
        </p:nvSpPr>
        <p:spPr>
          <a:xfrm>
            <a:off x="457200" y="1571612"/>
            <a:ext cx="8229600" cy="4752988"/>
          </a:xfrm>
        </p:spPr>
        <p:txBody>
          <a:bodyPr/>
          <a:lstStyle/>
          <a:p>
            <a:pPr algn="just"/>
            <a:r>
              <a:rPr lang="es-ES" dirty="0" smtClean="0">
                <a:latin typeface="+mj-lt"/>
              </a:rPr>
              <a:t>Principal vientos de los cuadrantes segundo y cuarto, alternativamente, durante todo el año direcciones del viento son NO y ONO, seguido por ESE, E, </a:t>
            </a:r>
            <a:r>
              <a:rPr lang="es-ES" dirty="0" smtClean="0">
                <a:latin typeface="+mj-lt"/>
              </a:rPr>
              <a:t>SSE.</a:t>
            </a:r>
          </a:p>
          <a:p>
            <a:pPr lvl="1" algn="just"/>
            <a:r>
              <a:rPr lang="es-ES" dirty="0" smtClean="0">
                <a:latin typeface="+mj-lt"/>
              </a:rPr>
              <a:t>Estas </a:t>
            </a:r>
            <a:r>
              <a:rPr lang="es-ES" dirty="0" smtClean="0">
                <a:latin typeface="+mj-lt"/>
              </a:rPr>
              <a:t>seis direcciones comprenden el 64,4% de las observaciones</a:t>
            </a:r>
            <a:r>
              <a:rPr lang="es-ES" dirty="0" smtClean="0">
                <a:latin typeface="+mj-lt"/>
              </a:rPr>
              <a:t>.</a:t>
            </a:r>
          </a:p>
          <a:p>
            <a:pPr lvl="1" algn="just">
              <a:buNone/>
            </a:pPr>
            <a:endParaRPr lang="es-ES" dirty="0" smtClean="0">
              <a:latin typeface="+mj-lt"/>
            </a:endParaRPr>
          </a:p>
          <a:p>
            <a:pPr algn="just"/>
            <a:r>
              <a:rPr lang="es-ES" dirty="0" smtClean="0">
                <a:latin typeface="+mj-lt"/>
              </a:rPr>
              <a:t>Los </a:t>
            </a:r>
            <a:r>
              <a:rPr lang="es-ES" dirty="0" smtClean="0">
                <a:latin typeface="+mj-lt"/>
              </a:rPr>
              <a:t>valores de velocidad del viento  &lt; 1ms</a:t>
            </a:r>
            <a:r>
              <a:rPr lang="es-ES" baseline="30000" dirty="0" smtClean="0">
                <a:latin typeface="+mj-lt"/>
              </a:rPr>
              <a:t>-1  </a:t>
            </a:r>
            <a:r>
              <a:rPr lang="es-ES" dirty="0" smtClean="0">
                <a:latin typeface="+mj-lt"/>
              </a:rPr>
              <a:t>están por debajo del umbral del anemómetro, y son considerados como calma.</a:t>
            </a:r>
            <a:endParaRPr lang="en-US" dirty="0" smtClean="0">
              <a:latin typeface="+mj-lt"/>
            </a:endParaRPr>
          </a:p>
          <a:p>
            <a:pPr lvl="1" algn="just"/>
            <a:r>
              <a:rPr lang="en-US" dirty="0" smtClean="0">
                <a:latin typeface="+mj-lt"/>
              </a:rPr>
              <a:t>11,8% de la </a:t>
            </a:r>
            <a:r>
              <a:rPr lang="en-US" dirty="0" err="1" smtClean="0">
                <a:latin typeface="+mj-lt"/>
              </a:rPr>
              <a:t>totalidad</a:t>
            </a:r>
            <a:r>
              <a:rPr lang="en-US" dirty="0" smtClean="0">
                <a:latin typeface="+mj-lt"/>
              </a:rPr>
              <a:t> de los </a:t>
            </a:r>
            <a:r>
              <a:rPr lang="en-US" dirty="0" err="1" smtClean="0">
                <a:latin typeface="+mj-lt"/>
              </a:rPr>
              <a:t>datos</a:t>
            </a:r>
            <a:r>
              <a:rPr lang="en-US" dirty="0" smtClean="0">
                <a:latin typeface="+mj-lt"/>
              </a:rPr>
              <a:t> </a:t>
            </a:r>
            <a:r>
              <a:rPr lang="en-US" dirty="0" err="1" smtClean="0">
                <a:latin typeface="+mj-lt"/>
              </a:rPr>
              <a:t>disponibles</a:t>
            </a:r>
            <a:r>
              <a:rPr lang="en-US" dirty="0" smtClean="0">
                <a:latin typeface="+mj-lt"/>
              </a:rPr>
              <a:t>. </a:t>
            </a:r>
            <a:endParaRPr lang="es-ES" dirty="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3178959" y="2678901"/>
            <a:ext cx="2786082"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3071802" y="2714620"/>
            <a:ext cx="2928958"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rot="16200000" flipH="1">
            <a:off x="3143240" y="1285860"/>
            <a:ext cx="2786082" cy="2786082"/>
          </a:xfrm>
          <a:prstGeom prst="line">
            <a:avLst/>
          </a:prstGeom>
          <a:ln w="254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rot="5400000">
            <a:off x="3143240" y="1285860"/>
            <a:ext cx="2857520" cy="2857520"/>
          </a:xfrm>
          <a:prstGeom prst="line">
            <a:avLst/>
          </a:prstGeom>
          <a:ln w="254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rot="5400000">
            <a:off x="3143240" y="2000240"/>
            <a:ext cx="2857520" cy="1428760"/>
          </a:xfrm>
          <a:prstGeom prst="line">
            <a:avLst/>
          </a:prstGeom>
          <a:ln w="254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rot="16200000" flipH="1">
            <a:off x="3143240" y="2000240"/>
            <a:ext cx="2857520" cy="1428760"/>
          </a:xfrm>
          <a:prstGeom prst="line">
            <a:avLst/>
          </a:prstGeom>
          <a:ln w="254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rot="10800000" flipV="1">
            <a:off x="3143240" y="2000240"/>
            <a:ext cx="2857520" cy="1428760"/>
          </a:xfrm>
          <a:prstGeom prst="line">
            <a:avLst/>
          </a:prstGeom>
          <a:ln w="254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rot="10800000">
            <a:off x="3143240" y="2000240"/>
            <a:ext cx="2857520" cy="1428760"/>
          </a:xfrm>
          <a:prstGeom prst="line">
            <a:avLst/>
          </a:prstGeom>
          <a:ln w="254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
        <p:nvSpPr>
          <p:cNvPr id="32" name="31 Rectángulo"/>
          <p:cNvSpPr/>
          <p:nvPr/>
        </p:nvSpPr>
        <p:spPr>
          <a:xfrm>
            <a:off x="3428992" y="4286256"/>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SSO</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33" name="32 Rectángulo"/>
          <p:cNvSpPr/>
          <p:nvPr/>
        </p:nvSpPr>
        <p:spPr>
          <a:xfrm>
            <a:off x="3643306" y="928670"/>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NNO</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34" name="33 Rectángulo"/>
          <p:cNvSpPr/>
          <p:nvPr/>
        </p:nvSpPr>
        <p:spPr>
          <a:xfrm>
            <a:off x="5072066" y="1000108"/>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NNE</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35" name="34 Rectángulo"/>
          <p:cNvSpPr/>
          <p:nvPr/>
        </p:nvSpPr>
        <p:spPr>
          <a:xfrm>
            <a:off x="6143636" y="1071546"/>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NE</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36" name="35 Rectángulo"/>
          <p:cNvSpPr/>
          <p:nvPr/>
        </p:nvSpPr>
        <p:spPr>
          <a:xfrm>
            <a:off x="6072198" y="1825457"/>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ENE</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37" name="36 Rectángulo"/>
          <p:cNvSpPr/>
          <p:nvPr/>
        </p:nvSpPr>
        <p:spPr>
          <a:xfrm>
            <a:off x="6143636" y="2539837"/>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E</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38" name="37 Rectángulo"/>
          <p:cNvSpPr/>
          <p:nvPr/>
        </p:nvSpPr>
        <p:spPr>
          <a:xfrm>
            <a:off x="6143636" y="3254217"/>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ESE</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39" name="38 Rectángulo"/>
          <p:cNvSpPr/>
          <p:nvPr/>
        </p:nvSpPr>
        <p:spPr>
          <a:xfrm>
            <a:off x="6215074" y="3968597"/>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SE</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41" name="40 Rectángulo"/>
          <p:cNvSpPr/>
          <p:nvPr/>
        </p:nvSpPr>
        <p:spPr>
          <a:xfrm>
            <a:off x="4286248" y="4286256"/>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S</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42" name="41 Rectángulo"/>
          <p:cNvSpPr/>
          <p:nvPr/>
        </p:nvSpPr>
        <p:spPr>
          <a:xfrm>
            <a:off x="4286248" y="1000108"/>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N</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43" name="42 Rectángulo"/>
          <p:cNvSpPr/>
          <p:nvPr/>
        </p:nvSpPr>
        <p:spPr>
          <a:xfrm>
            <a:off x="2571736" y="4000504"/>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SO</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44" name="43 Rectángulo"/>
          <p:cNvSpPr/>
          <p:nvPr/>
        </p:nvSpPr>
        <p:spPr>
          <a:xfrm>
            <a:off x="2357422" y="3214686"/>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O</a:t>
            </a: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SO</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45" name="44 Rectángulo"/>
          <p:cNvSpPr/>
          <p:nvPr/>
        </p:nvSpPr>
        <p:spPr>
          <a:xfrm>
            <a:off x="2500298" y="1039639"/>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NO</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46" name="45 Rectángulo"/>
          <p:cNvSpPr/>
          <p:nvPr/>
        </p:nvSpPr>
        <p:spPr>
          <a:xfrm>
            <a:off x="2285984" y="1825457"/>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O</a:t>
            </a: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NO</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47" name="46 Rectángulo"/>
          <p:cNvSpPr/>
          <p:nvPr/>
        </p:nvSpPr>
        <p:spPr>
          <a:xfrm>
            <a:off x="2214546" y="2539837"/>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0</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
        <p:nvSpPr>
          <p:cNvPr id="48" name="47 Rectángulo"/>
          <p:cNvSpPr/>
          <p:nvPr/>
        </p:nvSpPr>
        <p:spPr>
          <a:xfrm>
            <a:off x="5072066" y="4286256"/>
            <a:ext cx="571504" cy="276999"/>
          </a:xfrm>
          <a:prstGeom prst="rect">
            <a:avLst/>
          </a:prstGeom>
          <a:noFill/>
        </p:spPr>
        <p:txBody>
          <a:bodyPr wrap="square" lIns="91440" tIns="45720" rIns="91440" bIns="45720">
            <a:spAutoFit/>
          </a:bodyPr>
          <a:lstStyle/>
          <a:p>
            <a:pPr algn="ctr"/>
            <a:r>
              <a:rPr lang="es-ES" sz="1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rPr>
              <a:t>SSE</a:t>
            </a:r>
            <a:endParaRPr lang="es-ES" sz="1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285720" y="1142984"/>
            <a:ext cx="8229600" cy="5038725"/>
          </a:xfrm>
        </p:spPr>
        <p:txBody>
          <a:bodyPr>
            <a:normAutofit fontScale="92500"/>
          </a:bodyPr>
          <a:lstStyle/>
          <a:p>
            <a:pPr algn="just"/>
            <a:r>
              <a:rPr lang="es-ES" dirty="0" smtClean="0">
                <a:latin typeface="+mj-lt"/>
              </a:rPr>
              <a:t>Estudio climatológico del viento en una zona en particular .</a:t>
            </a:r>
          </a:p>
          <a:p>
            <a:pPr lvl="1" algn="just"/>
            <a:r>
              <a:rPr lang="es-ES" dirty="0" smtClean="0">
                <a:latin typeface="+mj-lt"/>
              </a:rPr>
              <a:t>Los datos son tomados en la estación meteorológica de </a:t>
            </a:r>
            <a:r>
              <a:rPr lang="es-ES" dirty="0" err="1" smtClean="0">
                <a:latin typeface="+mj-lt"/>
              </a:rPr>
              <a:t>Almazora</a:t>
            </a:r>
            <a:r>
              <a:rPr lang="es-ES" dirty="0" smtClean="0">
                <a:latin typeface="+mj-lt"/>
              </a:rPr>
              <a:t>, situada en la costa de la España Mediterránea.</a:t>
            </a:r>
          </a:p>
          <a:p>
            <a:pPr lvl="1" algn="just"/>
            <a:endParaRPr lang="es-ES" dirty="0" smtClean="0">
              <a:latin typeface="+mj-lt"/>
            </a:endParaRPr>
          </a:p>
          <a:p>
            <a:pPr algn="just"/>
            <a:r>
              <a:rPr lang="es-ES" dirty="0" smtClean="0">
                <a:latin typeface="+mj-lt"/>
              </a:rPr>
              <a:t>Un simple modelo para simular  series de tiempo del viento horizontal en superficie</a:t>
            </a:r>
          </a:p>
          <a:p>
            <a:pPr lvl="1" algn="just"/>
            <a:r>
              <a:rPr lang="es-ES" dirty="0" smtClean="0">
                <a:latin typeface="+mj-lt"/>
              </a:rPr>
              <a:t>Tres hipótesis:</a:t>
            </a:r>
          </a:p>
          <a:p>
            <a:pPr lvl="2" algn="just"/>
            <a:r>
              <a:rPr lang="es-ES" dirty="0" smtClean="0">
                <a:latin typeface="+mj-lt"/>
              </a:rPr>
              <a:t>La velocidad y dirección son tratadas como variables independientes.</a:t>
            </a:r>
          </a:p>
          <a:p>
            <a:pPr lvl="2" algn="just"/>
            <a:r>
              <a:rPr lang="es-ES" dirty="0" smtClean="0">
                <a:latin typeface="+mj-lt"/>
              </a:rPr>
              <a:t>El viento puede expresarse como </a:t>
            </a:r>
            <a:r>
              <a:rPr lang="es-ES" dirty="0" smtClean="0">
                <a:latin typeface="+mj-lt"/>
              </a:rPr>
              <a:t>suma </a:t>
            </a:r>
            <a:r>
              <a:rPr lang="es-ES" dirty="0" smtClean="0">
                <a:latin typeface="+mj-lt"/>
              </a:rPr>
              <a:t>de una componente determinista (tendencia  y variaciones cíclicas) y una componente  probabilística o estocástica.</a:t>
            </a:r>
          </a:p>
          <a:p>
            <a:pPr lvl="2" algn="just"/>
            <a:r>
              <a:rPr lang="es-ES" dirty="0" smtClean="0">
                <a:latin typeface="+mj-lt"/>
              </a:rPr>
              <a:t>Ambas componentes son independientes.</a:t>
            </a:r>
          </a:p>
          <a:p>
            <a:pPr lvl="2" algn="just">
              <a:buNone/>
            </a:pP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lstStyle/>
          <a:p>
            <a:endParaRPr lang="es-ES"/>
          </a:p>
        </p:txBody>
      </p:sp>
      <p:pic>
        <p:nvPicPr>
          <p:cNvPr id="1026" name="Picture 2"/>
          <p:cNvPicPr>
            <a:picLocks noGrp="1" noChangeAspect="1" noChangeArrowheads="1"/>
          </p:cNvPicPr>
          <p:nvPr>
            <p:ph sz="half" idx="1"/>
          </p:nvPr>
        </p:nvPicPr>
        <p:blipFill>
          <a:blip r:embed="rId3" cstate="print"/>
          <a:srcRect/>
          <a:stretch>
            <a:fillRect/>
          </a:stretch>
        </p:blipFill>
        <p:spPr bwMode="auto">
          <a:xfrm>
            <a:off x="457200" y="2589306"/>
            <a:ext cx="4038600" cy="3097026"/>
          </a:xfrm>
          <a:prstGeom prst="rect">
            <a:avLst/>
          </a:prstGeom>
          <a:noFill/>
          <a:ln w="9525">
            <a:noFill/>
            <a:miter lim="800000"/>
            <a:headEnd/>
            <a:tailEnd/>
          </a:ln>
        </p:spPr>
      </p:pic>
      <p:pic>
        <p:nvPicPr>
          <p:cNvPr id="1027" name="Picture 3"/>
          <p:cNvPicPr>
            <a:picLocks noGrp="1" noChangeAspect="1" noChangeArrowheads="1"/>
          </p:cNvPicPr>
          <p:nvPr>
            <p:ph sz="half" idx="2"/>
          </p:nvPr>
        </p:nvPicPr>
        <p:blipFill>
          <a:blip r:embed="rId4" cstate="print"/>
          <a:srcRect/>
          <a:stretch>
            <a:fillRect/>
          </a:stretch>
        </p:blipFill>
        <p:spPr bwMode="auto">
          <a:xfrm>
            <a:off x="4648200" y="2574436"/>
            <a:ext cx="4038600" cy="31267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57200" y="857232"/>
            <a:ext cx="8229600" cy="775542"/>
          </a:xfrm>
        </p:spPr>
        <p:txBody>
          <a:bodyPr>
            <a:normAutofit/>
          </a:bodyPr>
          <a:lstStyle/>
          <a:p>
            <a:r>
              <a:rPr lang="es-ES" sz="3200" dirty="0" smtClean="0"/>
              <a:t>Velocidad del viento en media horaria(Agosto)</a:t>
            </a:r>
            <a:endParaRPr lang="es-ES" sz="3200" dirty="0"/>
          </a:p>
        </p:txBody>
      </p:sp>
      <p:sp>
        <p:nvSpPr>
          <p:cNvPr id="6" name="5 Marcador de contenido"/>
          <p:cNvSpPr>
            <a:spLocks noGrp="1"/>
          </p:cNvSpPr>
          <p:nvPr>
            <p:ph idx="1"/>
          </p:nvPr>
        </p:nvSpPr>
        <p:spPr>
          <a:xfrm>
            <a:off x="500034" y="2000240"/>
            <a:ext cx="8229600" cy="4389120"/>
          </a:xfrm>
        </p:spPr>
        <p:txBody>
          <a:bodyPr/>
          <a:lstStyle/>
          <a:p>
            <a:r>
              <a:rPr lang="es-ES" dirty="0" err="1" smtClean="0">
                <a:latin typeface="+mj-lt"/>
              </a:rPr>
              <a:t>Variacion</a:t>
            </a:r>
            <a:r>
              <a:rPr lang="es-ES" dirty="0" smtClean="0">
                <a:latin typeface="+mj-lt"/>
              </a:rPr>
              <a:t> del viento diaria es muy clara, sobre todo desde marzo hasta septiembre.</a:t>
            </a:r>
          </a:p>
          <a:p>
            <a:pPr lvl="1"/>
            <a:r>
              <a:rPr lang="es-ES" dirty="0" smtClean="0">
                <a:latin typeface="+mj-lt"/>
              </a:rPr>
              <a:t>La velocidad media durante el mes de Agosto alcanza el mínimo a las 21:00 y alcanza el máximo a las 14:00.</a:t>
            </a:r>
          </a:p>
          <a:p>
            <a:pPr lvl="1"/>
            <a:endParaRPr lang="es-ES" dirty="0" smtClean="0"/>
          </a:p>
          <a:p>
            <a:pPr lvl="1" algn="ctr">
              <a:buNone/>
            </a:pPr>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57200" y="857232"/>
            <a:ext cx="8229600" cy="775542"/>
          </a:xfrm>
        </p:spPr>
        <p:txBody>
          <a:bodyPr>
            <a:normAutofit/>
          </a:bodyPr>
          <a:lstStyle/>
          <a:p>
            <a:r>
              <a:rPr lang="es-ES" sz="3200" dirty="0" smtClean="0"/>
              <a:t>Dirección dominante del viento (Agosto)</a:t>
            </a:r>
            <a:endParaRPr lang="es-ES" sz="3200" dirty="0"/>
          </a:p>
        </p:txBody>
      </p:sp>
      <p:sp>
        <p:nvSpPr>
          <p:cNvPr id="6" name="5 Marcador de contenido"/>
          <p:cNvSpPr>
            <a:spLocks noGrp="1"/>
          </p:cNvSpPr>
          <p:nvPr>
            <p:ph idx="1"/>
          </p:nvPr>
        </p:nvSpPr>
        <p:spPr>
          <a:xfrm>
            <a:off x="428596" y="2000240"/>
            <a:ext cx="8229600" cy="4389120"/>
          </a:xfrm>
        </p:spPr>
        <p:txBody>
          <a:bodyPr/>
          <a:lstStyle/>
          <a:p>
            <a:r>
              <a:rPr lang="es-ES" dirty="0" smtClean="0">
                <a:latin typeface="+mj-lt"/>
              </a:rPr>
              <a:t>La Variación del viento diaria es muy clara, sobre todo desde marzo hasta septiembre.</a:t>
            </a:r>
          </a:p>
          <a:p>
            <a:pPr lvl="1"/>
            <a:r>
              <a:rPr lang="es-ES" dirty="0" smtClean="0">
                <a:latin typeface="+mj-lt"/>
              </a:rPr>
              <a:t>La </a:t>
            </a:r>
            <a:r>
              <a:rPr lang="es-ES" dirty="0" err="1" smtClean="0">
                <a:latin typeface="+mj-lt"/>
              </a:rPr>
              <a:t>dirreción</a:t>
            </a:r>
            <a:r>
              <a:rPr lang="es-ES" dirty="0" smtClean="0">
                <a:latin typeface="+mj-lt"/>
              </a:rPr>
              <a:t> dominante es ESE (112.5 </a:t>
            </a:r>
            <a:r>
              <a:rPr lang="es-ES" baseline="30000" dirty="0" smtClean="0">
                <a:latin typeface="+mj-lt"/>
              </a:rPr>
              <a:t>o</a:t>
            </a:r>
            <a:r>
              <a:rPr lang="es-ES" dirty="0" smtClean="0">
                <a:latin typeface="+mj-lt"/>
              </a:rPr>
              <a:t>) en el segundo cuadrante de , 9:00 a 18:00. Luego pasa a ser </a:t>
            </a:r>
            <a:r>
              <a:rPr lang="es-ES" dirty="0" smtClean="0">
                <a:latin typeface="+mj-lt"/>
              </a:rPr>
              <a:t>NO(315 </a:t>
            </a:r>
            <a:r>
              <a:rPr lang="es-ES" baseline="30000" dirty="0" smtClean="0">
                <a:latin typeface="+mj-lt"/>
              </a:rPr>
              <a:t>o</a:t>
            </a:r>
            <a:r>
              <a:rPr lang="es-ES" dirty="0" smtClean="0">
                <a:latin typeface="+mj-lt"/>
              </a:rPr>
              <a:t>) en el cuatro cuadrante, de 22:00 a 8:00.</a:t>
            </a:r>
          </a:p>
          <a:p>
            <a:pPr lvl="1" algn="just">
              <a:buNone/>
            </a:pPr>
            <a:endParaRPr lang="es-E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a:xfrm>
            <a:off x="642910" y="1000108"/>
            <a:ext cx="8120090" cy="846980"/>
          </a:xfrm>
        </p:spPr>
        <p:txBody>
          <a:bodyPr>
            <a:normAutofit/>
          </a:bodyPr>
          <a:lstStyle/>
          <a:p>
            <a:r>
              <a:rPr lang="es-ES" sz="2000" dirty="0" smtClean="0"/>
              <a:t>Representación del vector horario de viento a través de 3 días consecutivos. </a:t>
            </a:r>
            <a:endParaRPr lang="es-ES" sz="2000" dirty="0"/>
          </a:p>
        </p:txBody>
      </p:sp>
      <p:pic>
        <p:nvPicPr>
          <p:cNvPr id="2051" name="Picture 3"/>
          <p:cNvPicPr>
            <a:picLocks noGrp="1" noChangeAspect="1" noChangeArrowheads="1"/>
          </p:cNvPicPr>
          <p:nvPr>
            <p:ph idx="4294967295"/>
          </p:nvPr>
        </p:nvPicPr>
        <p:blipFill>
          <a:blip r:embed="rId3" cstate="print"/>
          <a:srcRect/>
          <a:stretch>
            <a:fillRect/>
          </a:stretch>
        </p:blipFill>
        <p:spPr bwMode="auto">
          <a:xfrm>
            <a:off x="1560535" y="1928802"/>
            <a:ext cx="6226175" cy="48577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Conclusiones</a:t>
            </a:r>
            <a:endParaRPr lang="es-ES" dirty="0"/>
          </a:p>
        </p:txBody>
      </p:sp>
      <p:sp>
        <p:nvSpPr>
          <p:cNvPr id="4" name="3 Marcador de contenido"/>
          <p:cNvSpPr>
            <a:spLocks noGrp="1"/>
          </p:cNvSpPr>
          <p:nvPr>
            <p:ph idx="1"/>
          </p:nvPr>
        </p:nvSpPr>
        <p:spPr>
          <a:xfrm>
            <a:off x="500034" y="1857364"/>
            <a:ext cx="8229600" cy="4389120"/>
          </a:xfrm>
        </p:spPr>
        <p:txBody>
          <a:bodyPr/>
          <a:lstStyle/>
          <a:p>
            <a:pPr algn="just"/>
            <a:r>
              <a:rPr lang="es-ES" dirty="0" smtClean="0">
                <a:latin typeface="+mj-lt"/>
              </a:rPr>
              <a:t>El mismo patrón es observado durante la mayoría del </a:t>
            </a:r>
            <a:r>
              <a:rPr lang="es-ES" dirty="0" smtClean="0">
                <a:latin typeface="+mj-lt"/>
              </a:rPr>
              <a:t>año, </a:t>
            </a:r>
            <a:r>
              <a:rPr lang="es-ES" dirty="0" smtClean="0">
                <a:latin typeface="+mj-lt"/>
              </a:rPr>
              <a:t>aunque la velocidad máxima y el tiempo  cambian cuando </a:t>
            </a:r>
            <a:r>
              <a:rPr lang="es-ES" dirty="0" smtClean="0">
                <a:latin typeface="+mj-lt"/>
              </a:rPr>
              <a:t>son dominantes los </a:t>
            </a:r>
            <a:r>
              <a:rPr lang="es-ES" dirty="0" smtClean="0">
                <a:latin typeface="+mj-lt"/>
              </a:rPr>
              <a:t>vientos del segundo </a:t>
            </a:r>
            <a:r>
              <a:rPr lang="es-ES" dirty="0" smtClean="0">
                <a:latin typeface="+mj-lt"/>
              </a:rPr>
              <a:t>cuadrante (E-S)</a:t>
            </a:r>
          </a:p>
          <a:p>
            <a:pPr algn="just">
              <a:buNone/>
            </a:pPr>
            <a:endParaRPr lang="es-ES" dirty="0" smtClean="0">
              <a:latin typeface="+mj-lt"/>
            </a:endParaRPr>
          </a:p>
          <a:p>
            <a:pPr algn="just"/>
            <a:r>
              <a:rPr lang="es-ES" dirty="0" smtClean="0">
                <a:latin typeface="+mj-lt"/>
              </a:rPr>
              <a:t>La velocidad y dirección del viento están correlacionados.</a:t>
            </a:r>
          </a:p>
          <a:p>
            <a:pPr>
              <a:buNone/>
            </a:pPr>
            <a:endParaRPr lang="es-E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1071546"/>
            <a:ext cx="8229600" cy="704104"/>
          </a:xfrm>
        </p:spPr>
        <p:txBody>
          <a:bodyPr>
            <a:normAutofit fontScale="90000"/>
          </a:bodyPr>
          <a:lstStyle/>
          <a:p>
            <a:r>
              <a:rPr lang="es-ES" sz="2400" dirty="0" smtClean="0"/>
              <a:t>Medias anuales y mensuales de la velocidad del viento desde</a:t>
            </a:r>
            <a:br>
              <a:rPr lang="es-ES" sz="2400" dirty="0" smtClean="0"/>
            </a:br>
            <a:r>
              <a:rPr lang="es-ES" sz="2400" dirty="0" smtClean="0"/>
              <a:t>Enero 1983 hasta Diciembre 1989</a:t>
            </a:r>
            <a:endParaRPr lang="es-ES" sz="2400" dirty="0"/>
          </a:p>
        </p:txBody>
      </p:sp>
      <p:pic>
        <p:nvPicPr>
          <p:cNvPr id="1026" name="Picture 2"/>
          <p:cNvPicPr>
            <a:picLocks noGrp="1" noChangeAspect="1" noChangeArrowheads="1"/>
          </p:cNvPicPr>
          <p:nvPr>
            <p:ph sz="half" idx="1"/>
          </p:nvPr>
        </p:nvPicPr>
        <p:blipFill>
          <a:blip r:embed="rId3" cstate="print"/>
          <a:srcRect/>
          <a:stretch>
            <a:fillRect/>
          </a:stretch>
        </p:blipFill>
        <p:spPr bwMode="auto">
          <a:xfrm>
            <a:off x="457200" y="2675287"/>
            <a:ext cx="4038600" cy="2925063"/>
          </a:xfrm>
          <a:prstGeom prst="rect">
            <a:avLst/>
          </a:prstGeom>
          <a:noFill/>
          <a:ln w="9525">
            <a:noFill/>
            <a:miter lim="800000"/>
            <a:headEnd/>
            <a:tailEnd/>
          </a:ln>
        </p:spPr>
      </p:pic>
      <p:pic>
        <p:nvPicPr>
          <p:cNvPr id="1027" name="Picture 3"/>
          <p:cNvPicPr>
            <a:picLocks noGrp="1" noChangeAspect="1" noChangeArrowheads="1"/>
          </p:cNvPicPr>
          <p:nvPr>
            <p:ph sz="half" idx="2"/>
          </p:nvPr>
        </p:nvPicPr>
        <p:blipFill>
          <a:blip r:embed="rId4" cstate="print"/>
          <a:srcRect/>
          <a:stretch>
            <a:fillRect/>
          </a:stretch>
        </p:blipFill>
        <p:spPr bwMode="auto">
          <a:xfrm>
            <a:off x="4648200" y="2640435"/>
            <a:ext cx="4038600" cy="29947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57200" y="571480"/>
            <a:ext cx="8229600" cy="632666"/>
          </a:xfrm>
        </p:spPr>
        <p:txBody>
          <a:bodyPr>
            <a:normAutofit/>
          </a:bodyPr>
          <a:lstStyle/>
          <a:p>
            <a:r>
              <a:rPr lang="es-ES" sz="3200" dirty="0" smtClean="0"/>
              <a:t>Conclusiones</a:t>
            </a:r>
            <a:endParaRPr lang="es-ES" sz="3200" dirty="0"/>
          </a:p>
        </p:txBody>
      </p:sp>
      <p:sp>
        <p:nvSpPr>
          <p:cNvPr id="6" name="5 Marcador de contenido"/>
          <p:cNvSpPr>
            <a:spLocks noGrp="1"/>
          </p:cNvSpPr>
          <p:nvPr>
            <p:ph idx="1"/>
          </p:nvPr>
        </p:nvSpPr>
        <p:spPr>
          <a:xfrm>
            <a:off x="457200" y="1428760"/>
            <a:ext cx="8229600" cy="5715016"/>
          </a:xfrm>
        </p:spPr>
        <p:txBody>
          <a:bodyPr>
            <a:normAutofit/>
          </a:bodyPr>
          <a:lstStyle/>
          <a:p>
            <a:r>
              <a:rPr lang="es-ES" dirty="0" smtClean="0"/>
              <a:t> </a:t>
            </a:r>
            <a:r>
              <a:rPr lang="es-ES" sz="2400" dirty="0" smtClean="0">
                <a:latin typeface="+mj-lt"/>
              </a:rPr>
              <a:t>Hay una clara tendencia descendente</a:t>
            </a:r>
          </a:p>
          <a:p>
            <a:pPr lvl="1"/>
            <a:r>
              <a:rPr lang="es-ES" sz="2000" dirty="0" smtClean="0">
                <a:latin typeface="+mj-lt"/>
              </a:rPr>
              <a:t>Probablemente debido al crecimiento del número de edificios </a:t>
            </a:r>
            <a:r>
              <a:rPr lang="es-ES" sz="2000" dirty="0" smtClean="0">
                <a:latin typeface="+mj-lt"/>
              </a:rPr>
              <a:t>en el entorno de la </a:t>
            </a:r>
            <a:r>
              <a:rPr lang="es-ES" sz="2000" dirty="0" smtClean="0">
                <a:latin typeface="+mj-lt"/>
              </a:rPr>
              <a:t>estación </a:t>
            </a:r>
            <a:r>
              <a:rPr lang="es-ES" sz="2000" dirty="0" smtClean="0">
                <a:latin typeface="+mj-lt"/>
              </a:rPr>
              <a:t>meteorológica. </a:t>
            </a:r>
            <a:endParaRPr lang="es-ES" sz="2000" dirty="0" smtClean="0">
              <a:latin typeface="+mj-lt"/>
            </a:endParaRPr>
          </a:p>
          <a:p>
            <a:pPr lvl="2"/>
            <a:r>
              <a:rPr lang="en-US" dirty="0" smtClean="0">
                <a:latin typeface="+mj-lt"/>
              </a:rPr>
              <a:t>Son </a:t>
            </a:r>
            <a:r>
              <a:rPr lang="en-US" dirty="0" err="1" smtClean="0">
                <a:latin typeface="+mj-lt"/>
              </a:rPr>
              <a:t>inferiores</a:t>
            </a:r>
            <a:r>
              <a:rPr lang="en-US" dirty="0" smtClean="0">
                <a:latin typeface="+mj-lt"/>
              </a:rPr>
              <a:t> a la </a:t>
            </a:r>
            <a:r>
              <a:rPr lang="en-US" dirty="0" err="1" smtClean="0">
                <a:latin typeface="+mj-lt"/>
              </a:rPr>
              <a:t>altura</a:t>
            </a:r>
            <a:r>
              <a:rPr lang="en-US" dirty="0" smtClean="0">
                <a:latin typeface="+mj-lt"/>
              </a:rPr>
              <a:t> del </a:t>
            </a:r>
            <a:r>
              <a:rPr lang="en-US" dirty="0" err="1" smtClean="0">
                <a:latin typeface="+mj-lt"/>
              </a:rPr>
              <a:t>anemómetro</a:t>
            </a:r>
            <a:r>
              <a:rPr lang="en-US" dirty="0" smtClean="0">
                <a:latin typeface="+mj-lt"/>
              </a:rPr>
              <a:t>. . </a:t>
            </a:r>
            <a:r>
              <a:rPr lang="es-ES" dirty="0" smtClean="0">
                <a:latin typeface="+mj-lt"/>
              </a:rPr>
              <a:t>El más cercano edificios son unos 30 metros del mástil. </a:t>
            </a:r>
          </a:p>
          <a:p>
            <a:pPr lvl="2">
              <a:buNone/>
            </a:pPr>
            <a:endParaRPr lang="es-ES" dirty="0" smtClean="0">
              <a:latin typeface="+mj-lt"/>
            </a:endParaRPr>
          </a:p>
          <a:p>
            <a:pPr lvl="2">
              <a:buNone/>
            </a:pPr>
            <a:endParaRPr lang="es-ES" dirty="0" smtClean="0">
              <a:latin typeface="+mj-lt"/>
            </a:endParaRPr>
          </a:p>
          <a:p>
            <a:pPr algn="just"/>
            <a:r>
              <a:rPr lang="es-ES" sz="2400" dirty="0" smtClean="0">
                <a:latin typeface="+mj-lt"/>
              </a:rPr>
              <a:t> La presencia de calma  produce lagunas en los datos de velocidad y dirección de la serie, que hace que el cálculo de las propiedades estadísticas de la serie y el modelado difícil. </a:t>
            </a:r>
            <a:r>
              <a:rPr lang="es-ES" sz="2000" dirty="0" smtClean="0">
                <a:latin typeface="+mj-lt"/>
              </a:rPr>
              <a:t> </a:t>
            </a:r>
          </a:p>
          <a:p>
            <a:pPr lvl="1" algn="just">
              <a:buNone/>
            </a:pPr>
            <a:endParaRPr lang="es-ES" sz="2000" dirty="0" smtClean="0">
              <a:latin typeface="+mj-lt"/>
            </a:endParaRPr>
          </a:p>
          <a:p>
            <a:pPr lvl="1" algn="just"/>
            <a:endParaRPr lang="es-ES" sz="2000" dirty="0" smtClean="0">
              <a:latin typeface="+mj-lt"/>
            </a:endParaRPr>
          </a:p>
          <a:p>
            <a:endParaRPr lang="es-E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normAutofit/>
          </a:bodyPr>
          <a:lstStyle/>
          <a:p>
            <a:r>
              <a:rPr lang="es-ES" sz="2800" dirty="0" smtClean="0"/>
              <a:t>Solución problema de calma: velocidad</a:t>
            </a:r>
            <a:endParaRPr lang="es-ES" sz="2800" dirty="0"/>
          </a:p>
        </p:txBody>
      </p:sp>
      <p:sp>
        <p:nvSpPr>
          <p:cNvPr id="3" name="2 Marcador de contenido"/>
          <p:cNvSpPr>
            <a:spLocks noGrp="1"/>
          </p:cNvSpPr>
          <p:nvPr>
            <p:ph idx="1"/>
          </p:nvPr>
        </p:nvSpPr>
        <p:spPr/>
        <p:txBody>
          <a:bodyPr/>
          <a:lstStyle/>
          <a:p>
            <a:r>
              <a:rPr lang="es-ES" dirty="0" smtClean="0">
                <a:latin typeface="+mj-lt"/>
              </a:rPr>
              <a:t> </a:t>
            </a:r>
            <a:r>
              <a:rPr lang="es-ES" sz="2800" dirty="0" smtClean="0">
                <a:latin typeface="+mj-lt"/>
              </a:rPr>
              <a:t>Para resolverlo, autores asumieron que la calma había una velocidad de viento asociado de 0,5 ms</a:t>
            </a:r>
            <a:endParaRPr lang="es-ES" dirty="0" smtClean="0">
              <a:latin typeface="+mj-lt"/>
            </a:endParaRPr>
          </a:p>
          <a:p>
            <a:endParaRPr lang="es-ES" dirty="0" smtClean="0"/>
          </a:p>
          <a:p>
            <a:pPr lvl="1"/>
            <a:endParaRPr lang="es-E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457200" y="785794"/>
            <a:ext cx="8229600" cy="489790"/>
          </a:xfrm>
        </p:spPr>
        <p:txBody>
          <a:bodyPr>
            <a:normAutofit fontScale="90000"/>
          </a:bodyPr>
          <a:lstStyle/>
          <a:p>
            <a:r>
              <a:rPr lang="es-ES" sz="3200" dirty="0" smtClean="0"/>
              <a:t>Ajuste de los datos de velocidad</a:t>
            </a:r>
            <a:endParaRPr lang="es-ES" sz="3200" dirty="0"/>
          </a:p>
        </p:txBody>
      </p:sp>
      <p:sp>
        <p:nvSpPr>
          <p:cNvPr id="3" name="2 Marcador de contenido"/>
          <p:cNvSpPr>
            <a:spLocks noGrp="1"/>
          </p:cNvSpPr>
          <p:nvPr>
            <p:ph idx="1"/>
          </p:nvPr>
        </p:nvSpPr>
        <p:spPr>
          <a:xfrm>
            <a:off x="457200" y="1500174"/>
            <a:ext cx="8229600" cy="4824426"/>
          </a:xfrm>
        </p:spPr>
        <p:txBody>
          <a:bodyPr>
            <a:normAutofit fontScale="92500" lnSpcReduction="10000"/>
          </a:bodyPr>
          <a:lstStyle/>
          <a:p>
            <a:pPr marL="274320" lvl="1" indent="-274320" algn="just">
              <a:buClr>
                <a:schemeClr val="accent3"/>
              </a:buClr>
              <a:buSzPct val="95000"/>
              <a:buNone/>
            </a:pPr>
            <a:r>
              <a:rPr lang="es-ES" dirty="0" smtClean="0"/>
              <a:t> </a:t>
            </a:r>
          </a:p>
          <a:p>
            <a:pPr marL="274320" lvl="1" indent="-274320" algn="just">
              <a:buClr>
                <a:schemeClr val="accent3"/>
              </a:buClr>
              <a:buSzPct val="95000"/>
            </a:pPr>
            <a:r>
              <a:rPr lang="es-ES" dirty="0" smtClean="0">
                <a:latin typeface="+mj-lt"/>
              </a:rPr>
              <a:t>Teniendo</a:t>
            </a:r>
            <a:r>
              <a:rPr lang="en-US" dirty="0" smtClean="0">
                <a:latin typeface="+mj-lt"/>
              </a:rPr>
              <a:t> </a:t>
            </a:r>
            <a:r>
              <a:rPr lang="en-US" dirty="0" smtClean="0">
                <a:latin typeface="+mj-lt"/>
              </a:rPr>
              <a:t>en </a:t>
            </a:r>
            <a:r>
              <a:rPr lang="es-ES" dirty="0" smtClean="0">
                <a:latin typeface="+mj-lt"/>
              </a:rPr>
              <a:t>cuenta</a:t>
            </a:r>
            <a:r>
              <a:rPr lang="en-US" dirty="0" smtClean="0">
                <a:latin typeface="+mj-lt"/>
              </a:rPr>
              <a:t> </a:t>
            </a:r>
            <a:r>
              <a:rPr lang="es-ES" dirty="0" smtClean="0">
                <a:latin typeface="+mj-lt"/>
              </a:rPr>
              <a:t>esta</a:t>
            </a:r>
            <a:r>
              <a:rPr lang="en-US" dirty="0" smtClean="0">
                <a:latin typeface="+mj-lt"/>
              </a:rPr>
              <a:t> </a:t>
            </a:r>
            <a:r>
              <a:rPr lang="es-ES" dirty="0" smtClean="0">
                <a:latin typeface="+mj-lt"/>
              </a:rPr>
              <a:t>hipótesis, la velocidad media del viento de la serie de datos completa es de 2,7 ms y la desviación estándar (SD) es de 1,8 ms</a:t>
            </a:r>
            <a:r>
              <a:rPr lang="es-ES" baseline="30000" dirty="0" smtClean="0">
                <a:latin typeface="+mj-lt"/>
              </a:rPr>
              <a:t>-1</a:t>
            </a:r>
            <a:r>
              <a:rPr lang="es-ES" dirty="0" smtClean="0">
                <a:latin typeface="+mj-lt"/>
              </a:rPr>
              <a:t>. </a:t>
            </a:r>
          </a:p>
          <a:p>
            <a:pPr marL="274320" lvl="1" indent="-274320" algn="just">
              <a:buClr>
                <a:schemeClr val="accent3"/>
              </a:buClr>
              <a:buSzPct val="95000"/>
            </a:pPr>
            <a:endParaRPr lang="es-ES" dirty="0" smtClean="0">
              <a:latin typeface="+mj-lt"/>
            </a:endParaRPr>
          </a:p>
          <a:p>
            <a:pPr algn="just"/>
            <a:r>
              <a:rPr lang="es-ES" dirty="0" smtClean="0">
                <a:latin typeface="+mj-lt"/>
              </a:rPr>
              <a:t>El histograma de la serie de velocidad se construye, con datos agrupados en intervalos de 1 ms</a:t>
            </a:r>
            <a:r>
              <a:rPr lang="es-ES" baseline="30000" dirty="0" smtClean="0">
                <a:latin typeface="+mj-lt"/>
              </a:rPr>
              <a:t>-1</a:t>
            </a:r>
            <a:r>
              <a:rPr lang="es-ES" dirty="0" smtClean="0">
                <a:latin typeface="+mj-lt"/>
              </a:rPr>
              <a:t>. </a:t>
            </a:r>
          </a:p>
          <a:p>
            <a:pPr algn="just"/>
            <a:endParaRPr lang="es-ES" dirty="0" smtClean="0">
              <a:latin typeface="+mj-lt"/>
            </a:endParaRPr>
          </a:p>
          <a:p>
            <a:pPr algn="just"/>
            <a:endParaRPr lang="es-ES" dirty="0" smtClean="0">
              <a:latin typeface="+mj-lt"/>
            </a:endParaRPr>
          </a:p>
          <a:p>
            <a:pPr algn="just"/>
            <a:r>
              <a:rPr lang="es-ES" dirty="0" smtClean="0">
                <a:latin typeface="+mj-lt"/>
              </a:rPr>
              <a:t>La distribución de frecuencias es </a:t>
            </a:r>
            <a:r>
              <a:rPr lang="es-ES" dirty="0" err="1" smtClean="0">
                <a:latin typeface="+mj-lt"/>
              </a:rPr>
              <a:t>unimodal</a:t>
            </a:r>
            <a:r>
              <a:rPr lang="es-ES" dirty="0" smtClean="0">
                <a:latin typeface="+mj-lt"/>
              </a:rPr>
              <a:t> y asimétrica, de acuerdo con la distribución de </a:t>
            </a:r>
            <a:r>
              <a:rPr lang="es-ES" dirty="0" err="1" smtClean="0">
                <a:latin typeface="+mj-lt"/>
              </a:rPr>
              <a:t>Weibull</a:t>
            </a:r>
            <a:r>
              <a:rPr lang="es-ES" dirty="0" smtClean="0">
                <a:latin typeface="+mj-lt"/>
              </a:rPr>
              <a:t>: </a:t>
            </a:r>
            <a:endParaRPr lang="en-US" dirty="0" smtClean="0">
              <a:latin typeface="+mj-lt"/>
            </a:endParaRPr>
          </a:p>
          <a:p>
            <a:pPr lvl="1"/>
            <a:r>
              <a:rPr lang="en-US" dirty="0" smtClean="0">
                <a:latin typeface="+mj-lt"/>
              </a:rPr>
              <a:t>con </a:t>
            </a:r>
            <a:r>
              <a:rPr lang="en-US" i="1" dirty="0" smtClean="0">
                <a:latin typeface="+mj-lt"/>
              </a:rPr>
              <a:t>A</a:t>
            </a:r>
            <a:r>
              <a:rPr lang="en-US" dirty="0" smtClean="0">
                <a:latin typeface="+mj-lt"/>
              </a:rPr>
              <a:t> = 3,3 ms</a:t>
            </a:r>
            <a:r>
              <a:rPr lang="en-US" baseline="30000" dirty="0" smtClean="0">
                <a:latin typeface="+mj-lt"/>
              </a:rPr>
              <a:t>-1</a:t>
            </a:r>
            <a:r>
              <a:rPr lang="en-US" dirty="0" smtClean="0">
                <a:latin typeface="+mj-lt"/>
              </a:rPr>
              <a:t> y </a:t>
            </a:r>
            <a:r>
              <a:rPr lang="es-ES" i="1" dirty="0" smtClean="0">
                <a:latin typeface="+mj-lt"/>
              </a:rPr>
              <a:t>k</a:t>
            </a:r>
            <a:r>
              <a:rPr lang="es-ES" dirty="0" smtClean="0">
                <a:latin typeface="+mj-lt"/>
              </a:rPr>
              <a:t> =1.5, </a:t>
            </a:r>
            <a:endParaRPr lang="es-ES" dirty="0" smtClean="0">
              <a:latin typeface="+mj-lt"/>
            </a:endParaRPr>
          </a:p>
          <a:p>
            <a:pPr lvl="2"/>
            <a:r>
              <a:rPr lang="es-ES" dirty="0" smtClean="0">
                <a:latin typeface="+mj-lt"/>
              </a:rPr>
              <a:t>Ajuste por mínimos cuadrados de la </a:t>
            </a:r>
            <a:r>
              <a:rPr lang="es-ES" dirty="0" smtClean="0">
                <a:latin typeface="+mj-lt"/>
              </a:rPr>
              <a:t>función de distribución acumulada. </a:t>
            </a:r>
          </a:p>
          <a:p>
            <a:pPr>
              <a:buNone/>
            </a:pPr>
            <a:endParaRPr lang="es-ES" dirty="0" smtClean="0">
              <a:latin typeface="+mj-lt"/>
            </a:endParaRPr>
          </a:p>
          <a:p>
            <a:pPr lvl="1"/>
            <a:endParaRPr lang="es-ES" dirty="0"/>
          </a:p>
        </p:txBody>
      </p:sp>
      <p:pic>
        <p:nvPicPr>
          <p:cNvPr id="3076" name="Picture 4"/>
          <p:cNvPicPr>
            <a:picLocks noChangeAspect="1" noChangeArrowheads="1"/>
          </p:cNvPicPr>
          <p:nvPr/>
        </p:nvPicPr>
        <p:blipFill>
          <a:blip r:embed="rId3" cstate="print"/>
          <a:srcRect/>
          <a:stretch>
            <a:fillRect/>
          </a:stretch>
        </p:blipFill>
        <p:spPr bwMode="auto">
          <a:xfrm>
            <a:off x="3071802" y="4000504"/>
            <a:ext cx="2933700" cy="628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dirty="0" smtClean="0"/>
              <a:t>Histograma de la velocidad del viento y</a:t>
            </a:r>
            <a:br>
              <a:rPr lang="es-ES" sz="3200" dirty="0" smtClean="0"/>
            </a:br>
            <a:r>
              <a:rPr lang="es-ES" sz="3200" dirty="0" err="1" smtClean="0"/>
              <a:t>Weibull’s</a:t>
            </a:r>
            <a:r>
              <a:rPr lang="es-ES" sz="3200" dirty="0" smtClean="0"/>
              <a:t> que ajusta los datos. </a:t>
            </a:r>
            <a:endParaRPr lang="es-ES" sz="3200"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2309048" y="1935163"/>
            <a:ext cx="5334786" cy="4389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14348" y="1857364"/>
            <a:ext cx="8229600" cy="3500462"/>
          </a:xfrm>
        </p:spPr>
        <p:txBody>
          <a:bodyPr/>
          <a:lstStyle/>
          <a:p>
            <a:pPr algn="just"/>
            <a:r>
              <a:rPr lang="es-ES" dirty="0" smtClean="0">
                <a:latin typeface="+mj-lt"/>
              </a:rPr>
              <a:t>Solo la componente </a:t>
            </a:r>
            <a:r>
              <a:rPr lang="es-ES" dirty="0" err="1" smtClean="0">
                <a:latin typeface="+mj-lt"/>
              </a:rPr>
              <a:t>determinística</a:t>
            </a:r>
            <a:r>
              <a:rPr lang="es-ES" dirty="0" smtClean="0">
                <a:latin typeface="+mj-lt"/>
              </a:rPr>
              <a:t> de la serie es simulada por el modelo propuesto.</a:t>
            </a:r>
          </a:p>
          <a:p>
            <a:pPr algn="just">
              <a:buNone/>
            </a:pPr>
            <a:endParaRPr lang="es-ES" dirty="0" smtClean="0">
              <a:latin typeface="+mj-lt"/>
            </a:endParaRPr>
          </a:p>
          <a:p>
            <a:pPr algn="just"/>
            <a:r>
              <a:rPr lang="es-ES" dirty="0" smtClean="0">
                <a:latin typeface="+mj-lt"/>
              </a:rPr>
              <a:t>Los resultados indican que el modelo es especialmente adecuado para la predicción de viento </a:t>
            </a:r>
            <a:r>
              <a:rPr lang="es-ES" dirty="0" smtClean="0">
                <a:latin typeface="+mj-lt"/>
              </a:rPr>
              <a:t>en</a:t>
            </a:r>
            <a:r>
              <a:rPr lang="es-ES" dirty="0" smtClean="0">
                <a:latin typeface="+mj-lt"/>
              </a:rPr>
              <a:t/>
            </a:r>
            <a:br>
              <a:rPr lang="es-ES" dirty="0" smtClean="0">
                <a:latin typeface="+mj-lt"/>
              </a:rPr>
            </a:br>
            <a:r>
              <a:rPr lang="es-ES" dirty="0" smtClean="0">
                <a:latin typeface="+mj-lt"/>
              </a:rPr>
              <a:t>los sitios en los que se espera un patrón cíclico</a:t>
            </a:r>
            <a:endParaRPr lang="es-ES" dirty="0">
              <a:latin typeface="+mj-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857232"/>
            <a:ext cx="8229600" cy="632666"/>
          </a:xfrm>
        </p:spPr>
        <p:txBody>
          <a:bodyPr>
            <a:normAutofit/>
          </a:bodyPr>
          <a:lstStyle/>
          <a:p>
            <a:r>
              <a:rPr lang="es-ES" sz="3200" dirty="0" smtClean="0"/>
              <a:t>Resolver problema calma: dirección</a:t>
            </a:r>
            <a:endParaRPr lang="es-ES" sz="3200" dirty="0"/>
          </a:p>
        </p:txBody>
      </p:sp>
      <p:sp>
        <p:nvSpPr>
          <p:cNvPr id="3" name="2 Marcador de contenido"/>
          <p:cNvSpPr>
            <a:spLocks noGrp="1"/>
          </p:cNvSpPr>
          <p:nvPr>
            <p:ph idx="1"/>
          </p:nvPr>
        </p:nvSpPr>
        <p:spPr/>
        <p:txBody>
          <a:bodyPr>
            <a:normAutofit/>
          </a:bodyPr>
          <a:lstStyle/>
          <a:p>
            <a:pPr algn="just"/>
            <a:r>
              <a:rPr lang="es-ES" dirty="0" smtClean="0">
                <a:latin typeface="+mj-lt"/>
              </a:rPr>
              <a:t>Se resuelve mediante interpolación lineal entre valores válidos. </a:t>
            </a:r>
          </a:p>
          <a:p>
            <a:pPr lvl="1" algn="just"/>
            <a:r>
              <a:rPr lang="es-ES" dirty="0" smtClean="0">
                <a:latin typeface="+mj-lt"/>
              </a:rPr>
              <a:t>El valor de dirección que sustituye a  la calma en la serie no es la calculada como antes, pero la dirección central corresponde al sector en el que la dirección calculada. así la coherencia con el resto de la serie se mantiene.</a:t>
            </a:r>
          </a:p>
          <a:p>
            <a:pPr>
              <a:buNone/>
            </a:pPr>
            <a:endParaRPr lang="es-ES" dirty="0" smtClean="0"/>
          </a:p>
          <a:p>
            <a:endParaRPr lang="es-ES" dirty="0" smtClean="0"/>
          </a:p>
          <a:p>
            <a:endParaRPr lang="es-E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642910" y="500042"/>
            <a:ext cx="7472386" cy="775542"/>
          </a:xfrm>
        </p:spPr>
        <p:txBody>
          <a:bodyPr>
            <a:normAutofit/>
          </a:bodyPr>
          <a:lstStyle/>
          <a:p>
            <a:r>
              <a:rPr lang="es-ES" sz="2800" dirty="0" smtClean="0"/>
              <a:t>Ajuste de los datos de dirección</a:t>
            </a:r>
            <a:endParaRPr lang="es-ES" sz="2800" dirty="0"/>
          </a:p>
        </p:txBody>
      </p:sp>
      <p:sp>
        <p:nvSpPr>
          <p:cNvPr id="5" name="4 Marcador de contenido"/>
          <p:cNvSpPr>
            <a:spLocks noGrp="1"/>
          </p:cNvSpPr>
          <p:nvPr>
            <p:ph idx="1"/>
          </p:nvPr>
        </p:nvSpPr>
        <p:spPr>
          <a:xfrm>
            <a:off x="428596" y="1643050"/>
            <a:ext cx="8229600" cy="4752988"/>
          </a:xfrm>
        </p:spPr>
        <p:txBody>
          <a:bodyPr>
            <a:normAutofit/>
          </a:bodyPr>
          <a:lstStyle/>
          <a:p>
            <a:r>
              <a:rPr lang="es-ES" sz="2400" dirty="0" smtClean="0">
                <a:latin typeface="+mj-lt"/>
              </a:rPr>
              <a:t>Teniendo en cuenta que la dirección del viento es una variable circular y que la distribución de frecuencias es </a:t>
            </a:r>
            <a:r>
              <a:rPr lang="es-ES" sz="2400" dirty="0" err="1" smtClean="0">
                <a:latin typeface="+mj-lt"/>
              </a:rPr>
              <a:t>bimodal</a:t>
            </a:r>
            <a:r>
              <a:rPr lang="es-ES" sz="2400" dirty="0" smtClean="0">
                <a:latin typeface="+mj-lt"/>
              </a:rPr>
              <a:t>,</a:t>
            </a:r>
          </a:p>
          <a:p>
            <a:endParaRPr lang="es-ES" sz="2400" dirty="0" smtClean="0">
              <a:latin typeface="+mj-lt"/>
            </a:endParaRPr>
          </a:p>
          <a:p>
            <a:pPr lvl="1"/>
            <a:r>
              <a:rPr lang="es-ES" sz="2000" dirty="0" smtClean="0">
                <a:latin typeface="+mj-lt"/>
              </a:rPr>
              <a:t>Dos </a:t>
            </a:r>
            <a:r>
              <a:rPr lang="es-ES" sz="2000" dirty="0" smtClean="0">
                <a:latin typeface="+mj-lt"/>
              </a:rPr>
              <a:t>distribuciones </a:t>
            </a:r>
            <a:r>
              <a:rPr lang="es-ES" sz="2000" dirty="0" err="1" smtClean="0">
                <a:latin typeface="+mj-lt"/>
              </a:rPr>
              <a:t>unimodales</a:t>
            </a:r>
            <a:r>
              <a:rPr lang="es-ES" sz="2000" dirty="0" smtClean="0">
                <a:latin typeface="+mj-lt"/>
              </a:rPr>
              <a:t> separados por  180</a:t>
            </a:r>
            <a:r>
              <a:rPr lang="es-ES" sz="2000" dirty="0" smtClean="0">
                <a:latin typeface="+mj-lt"/>
              </a:rPr>
              <a:t>°</a:t>
            </a:r>
          </a:p>
          <a:p>
            <a:pPr lvl="1">
              <a:buNone/>
            </a:pPr>
            <a:r>
              <a:rPr lang="es-ES" sz="2000" dirty="0" smtClean="0">
                <a:latin typeface="+mj-lt"/>
              </a:rPr>
              <a:t>     </a:t>
            </a:r>
            <a:r>
              <a:rPr lang="es-ES" sz="2000" dirty="0" smtClean="0">
                <a:latin typeface="+mj-lt"/>
              </a:rPr>
              <a:t>(</a:t>
            </a:r>
            <a:r>
              <a:rPr lang="es-ES" sz="2000" dirty="0" err="1" smtClean="0">
                <a:latin typeface="+mj-lt"/>
              </a:rPr>
              <a:t>Mardia</a:t>
            </a:r>
            <a:r>
              <a:rPr lang="es-ES" sz="2000" dirty="0" smtClean="0">
                <a:latin typeface="+mj-lt"/>
              </a:rPr>
              <a:t> 1992) </a:t>
            </a:r>
            <a:endParaRPr lang="es-ES" sz="2000" dirty="0" smtClean="0">
              <a:latin typeface="+mj-lt"/>
            </a:endParaRPr>
          </a:p>
          <a:p>
            <a:pPr lvl="2"/>
            <a:r>
              <a:rPr lang="es-ES" dirty="0" smtClean="0"/>
              <a:t> </a:t>
            </a:r>
            <a:r>
              <a:rPr lang="es-ES" sz="1700" dirty="0" smtClean="0"/>
              <a:t>M</a:t>
            </a:r>
            <a:r>
              <a:rPr lang="es-ES" sz="1700" dirty="0" smtClean="0"/>
              <a:t>edia </a:t>
            </a:r>
            <a:r>
              <a:rPr lang="es-ES" sz="1700" dirty="0" smtClean="0"/>
              <a:t>primera componente modal es 121,9 °, </a:t>
            </a:r>
          </a:p>
          <a:p>
            <a:pPr lvl="2"/>
            <a:r>
              <a:rPr lang="en-US" sz="1700" dirty="0" smtClean="0"/>
              <a:t> </a:t>
            </a:r>
            <a:r>
              <a:rPr lang="en-US" sz="1700" dirty="0" smtClean="0"/>
              <a:t>Media </a:t>
            </a:r>
            <a:r>
              <a:rPr lang="en-US" sz="1700" dirty="0" err="1" smtClean="0"/>
              <a:t>segunda</a:t>
            </a:r>
            <a:r>
              <a:rPr lang="en-US" sz="1700" dirty="0" smtClean="0"/>
              <a:t> </a:t>
            </a:r>
            <a:r>
              <a:rPr lang="en-US" sz="1700" dirty="0" err="1" smtClean="0"/>
              <a:t>componente</a:t>
            </a:r>
            <a:r>
              <a:rPr lang="en-US" sz="1700" dirty="0" smtClean="0"/>
              <a:t> modal </a:t>
            </a:r>
            <a:r>
              <a:rPr lang="en-US" sz="1700" dirty="0" err="1" smtClean="0"/>
              <a:t>es</a:t>
            </a:r>
            <a:r>
              <a:rPr lang="en-US" sz="1700" dirty="0" smtClean="0"/>
              <a:t> 301.9 °. </a:t>
            </a:r>
            <a:endParaRPr lang="en-US" sz="2000" dirty="0" smtClean="0">
              <a:latin typeface="+mj-lt"/>
            </a:endParaRPr>
          </a:p>
          <a:p>
            <a:pPr lvl="2"/>
            <a:r>
              <a:rPr lang="es-ES" sz="1700" dirty="0" smtClean="0">
                <a:latin typeface="+mj-lt"/>
              </a:rPr>
              <a:t>Para ambos, la SD es 42,1 °. </a:t>
            </a:r>
          </a:p>
          <a:p>
            <a:pPr lvl="1"/>
            <a:endParaRPr lang="es-ES" dirty="0" smtClean="0">
              <a:latin typeface="+mj-lt"/>
            </a:endParaRPr>
          </a:p>
          <a:p>
            <a:pPr lvl="1">
              <a:buNone/>
            </a:pPr>
            <a:endParaRPr lang="es-ES" dirty="0" smtClean="0"/>
          </a:p>
          <a:p>
            <a:endParaRPr lang="es-E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4929222"/>
          </a:xfrm>
        </p:spPr>
        <p:txBody>
          <a:bodyPr>
            <a:normAutofit/>
          </a:bodyPr>
          <a:lstStyle/>
          <a:p>
            <a:pPr algn="just"/>
            <a:r>
              <a:rPr lang="es-ES" dirty="0" smtClean="0">
                <a:latin typeface="+mj-lt"/>
              </a:rPr>
              <a:t>Una </a:t>
            </a:r>
            <a:r>
              <a:rPr lang="es-ES" dirty="0" err="1" smtClean="0">
                <a:latin typeface="+mj-lt"/>
              </a:rPr>
              <a:t>didtribución</a:t>
            </a:r>
            <a:r>
              <a:rPr lang="es-ES" dirty="0" smtClean="0">
                <a:latin typeface="+mj-lt"/>
              </a:rPr>
              <a:t> teórica Von Mises </a:t>
            </a:r>
            <a:r>
              <a:rPr lang="es-ES" dirty="0" err="1" smtClean="0">
                <a:latin typeface="+mj-lt"/>
              </a:rPr>
              <a:t>bimodal</a:t>
            </a:r>
            <a:r>
              <a:rPr lang="es-ES" dirty="0" smtClean="0">
                <a:latin typeface="+mj-lt"/>
              </a:rPr>
              <a:t>.</a:t>
            </a:r>
          </a:p>
          <a:p>
            <a:pPr lvl="1" algn="just"/>
            <a:r>
              <a:rPr lang="es-ES" sz="2000" dirty="0" smtClean="0">
                <a:latin typeface="+mj-lt"/>
              </a:rPr>
              <a:t>µ</a:t>
            </a:r>
            <a:r>
              <a:rPr lang="el-GR" sz="2000" baseline="-25000" dirty="0" smtClean="0">
                <a:latin typeface="+mj-lt"/>
              </a:rPr>
              <a:t>θ</a:t>
            </a:r>
            <a:r>
              <a:rPr lang="es-ES" sz="2000" dirty="0" smtClean="0">
                <a:latin typeface="+mj-lt"/>
              </a:rPr>
              <a:t>=121.9°.</a:t>
            </a:r>
          </a:p>
          <a:p>
            <a:pPr lvl="1" algn="just"/>
            <a:r>
              <a:rPr lang="es-ES" sz="2000" dirty="0" smtClean="0">
                <a:latin typeface="+mj-lt"/>
              </a:rPr>
              <a:t>k y </a:t>
            </a:r>
            <a:r>
              <a:rPr lang="el-GR" sz="2000" dirty="0" smtClean="0">
                <a:latin typeface="+mj-lt"/>
              </a:rPr>
              <a:t>λ</a:t>
            </a:r>
            <a:r>
              <a:rPr lang="es-ES" sz="2000" dirty="0" smtClean="0">
                <a:latin typeface="+mj-lt"/>
              </a:rPr>
              <a:t> calculados minimizando </a:t>
            </a:r>
            <a:r>
              <a:rPr lang="es-ES" sz="2000" dirty="0" err="1" smtClean="0">
                <a:latin typeface="+mj-lt"/>
              </a:rPr>
              <a:t>graficamente</a:t>
            </a:r>
            <a:r>
              <a:rPr lang="es-ES" sz="2000" dirty="0" smtClean="0">
                <a:latin typeface="+mj-lt"/>
              </a:rPr>
              <a:t> los cuadrados de las diferencias entre la distribución teórica y la de frecuencias.</a:t>
            </a:r>
          </a:p>
          <a:p>
            <a:pPr lvl="1" algn="just"/>
            <a:endParaRPr lang="es-ES" dirty="0" smtClean="0">
              <a:latin typeface="+mj-lt"/>
            </a:endParaRPr>
          </a:p>
          <a:p>
            <a:pPr lvl="1" algn="just">
              <a:buNone/>
            </a:pPr>
            <a:r>
              <a:rPr lang="es-ES" dirty="0" smtClean="0">
                <a:latin typeface="+mj-lt"/>
              </a:rPr>
              <a:t> </a:t>
            </a:r>
          </a:p>
          <a:p>
            <a:pPr lvl="2" algn="just"/>
            <a:endParaRPr lang="es-ES" dirty="0" smtClean="0">
              <a:latin typeface="+mj-lt"/>
            </a:endParaRPr>
          </a:p>
          <a:p>
            <a:pPr lvl="2" algn="just"/>
            <a:r>
              <a:rPr lang="es-ES" dirty="0" smtClean="0">
                <a:latin typeface="+mj-lt"/>
              </a:rPr>
              <a:t>con K=3 y </a:t>
            </a:r>
            <a:r>
              <a:rPr lang="el-GR" sz="2400" dirty="0" smtClean="0">
                <a:latin typeface="+mj-lt"/>
              </a:rPr>
              <a:t>λ</a:t>
            </a:r>
            <a:r>
              <a:rPr lang="es-ES" sz="2400" dirty="0" smtClean="0">
                <a:latin typeface="+mj-lt"/>
              </a:rPr>
              <a:t>= 0.36.</a:t>
            </a:r>
          </a:p>
          <a:p>
            <a:pPr lvl="2" algn="just"/>
            <a:r>
              <a:rPr lang="es-ES" dirty="0" smtClean="0">
                <a:latin typeface="+mj-lt"/>
              </a:rPr>
              <a:t>I</a:t>
            </a:r>
            <a:r>
              <a:rPr lang="es-ES" baseline="-25000" dirty="0" smtClean="0">
                <a:latin typeface="+mj-lt"/>
              </a:rPr>
              <a:t>0</a:t>
            </a:r>
            <a:r>
              <a:rPr lang="es-ES" dirty="0" smtClean="0">
                <a:latin typeface="+mj-lt"/>
              </a:rPr>
              <a:t>(k) la función </a:t>
            </a:r>
            <a:r>
              <a:rPr lang="es-ES" dirty="0" err="1" smtClean="0">
                <a:latin typeface="+mj-lt"/>
              </a:rPr>
              <a:t>Bessel</a:t>
            </a:r>
            <a:r>
              <a:rPr lang="es-ES" dirty="0" smtClean="0">
                <a:latin typeface="+mj-lt"/>
              </a:rPr>
              <a:t> de orden cero.</a:t>
            </a:r>
          </a:p>
          <a:p>
            <a:pPr lvl="2" algn="just"/>
            <a:endParaRPr lang="es-ES" dirty="0">
              <a:latin typeface="+mj-lt"/>
            </a:endParaRPr>
          </a:p>
        </p:txBody>
      </p:sp>
      <p:pic>
        <p:nvPicPr>
          <p:cNvPr id="1027" name="Picture 3"/>
          <p:cNvPicPr>
            <a:picLocks noChangeAspect="1" noChangeArrowheads="1"/>
          </p:cNvPicPr>
          <p:nvPr/>
        </p:nvPicPr>
        <p:blipFill>
          <a:blip r:embed="rId3" cstate="print"/>
          <a:srcRect/>
          <a:stretch>
            <a:fillRect/>
          </a:stretch>
        </p:blipFill>
        <p:spPr bwMode="auto">
          <a:xfrm>
            <a:off x="1785918" y="3038476"/>
            <a:ext cx="6057900" cy="53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4929222"/>
          </a:xfrm>
        </p:spPr>
        <p:txBody>
          <a:bodyPr>
            <a:normAutofit fontScale="92500" lnSpcReduction="10000"/>
          </a:bodyPr>
          <a:lstStyle/>
          <a:p>
            <a:pPr algn="just"/>
            <a:r>
              <a:rPr lang="es-ES" dirty="0" smtClean="0"/>
              <a:t>La comparación de las frecuencias observadas con los obtenidos por las ecuaciones ,</a:t>
            </a:r>
          </a:p>
          <a:p>
            <a:pPr algn="just"/>
            <a:endParaRPr lang="es-ES" dirty="0" smtClean="0"/>
          </a:p>
          <a:p>
            <a:pPr algn="just"/>
            <a:endParaRPr lang="es-ES" dirty="0" smtClean="0"/>
          </a:p>
          <a:p>
            <a:pPr algn="just"/>
            <a:endParaRPr lang="es-ES" dirty="0" smtClean="0"/>
          </a:p>
          <a:p>
            <a:pPr algn="just"/>
            <a:endParaRPr lang="es-ES" dirty="0" smtClean="0"/>
          </a:p>
          <a:p>
            <a:pPr algn="just"/>
            <a:endParaRPr lang="es-ES" dirty="0" smtClean="0"/>
          </a:p>
          <a:p>
            <a:pPr algn="just"/>
            <a:endParaRPr lang="es-ES" dirty="0" smtClean="0"/>
          </a:p>
          <a:p>
            <a:pPr algn="just"/>
            <a:endParaRPr lang="es-ES" dirty="0" smtClean="0"/>
          </a:p>
          <a:p>
            <a:pPr algn="just">
              <a:buNone/>
            </a:pPr>
            <a:r>
              <a:rPr lang="es-ES" dirty="0" smtClean="0"/>
              <a:t>	mediante el uso del test de  </a:t>
            </a:r>
            <a:r>
              <a:rPr lang="es-ES" dirty="0" err="1" smtClean="0"/>
              <a:t>Pearson</a:t>
            </a:r>
            <a:r>
              <a:rPr lang="es-ES" dirty="0" smtClean="0"/>
              <a:t>  prueba que estas ecuaciones describen la velocidad y dirección del viento observado, respectivamente.</a:t>
            </a:r>
            <a:endParaRPr lang="es-ES" dirty="0"/>
          </a:p>
        </p:txBody>
      </p:sp>
      <p:pic>
        <p:nvPicPr>
          <p:cNvPr id="1027" name="Picture 3"/>
          <p:cNvPicPr>
            <a:picLocks noChangeAspect="1" noChangeArrowheads="1"/>
          </p:cNvPicPr>
          <p:nvPr/>
        </p:nvPicPr>
        <p:blipFill>
          <a:blip r:embed="rId3" cstate="print"/>
          <a:srcRect/>
          <a:stretch>
            <a:fillRect/>
          </a:stretch>
        </p:blipFill>
        <p:spPr bwMode="auto">
          <a:xfrm>
            <a:off x="1785918" y="3609980"/>
            <a:ext cx="6057900" cy="533400"/>
          </a:xfrm>
          <a:prstGeom prst="rect">
            <a:avLst/>
          </a:prstGeom>
          <a:noFill/>
          <a:ln w="9525">
            <a:noFill/>
            <a:miter lim="800000"/>
            <a:headEnd/>
            <a:tailEnd/>
          </a:ln>
        </p:spPr>
      </p:pic>
      <p:pic>
        <p:nvPicPr>
          <p:cNvPr id="4" name="Picture 4"/>
          <p:cNvPicPr>
            <a:picLocks noChangeAspect="1" noChangeArrowheads="1"/>
          </p:cNvPicPr>
          <p:nvPr/>
        </p:nvPicPr>
        <p:blipFill>
          <a:blip r:embed="rId4" cstate="print"/>
          <a:srcRect/>
          <a:stretch>
            <a:fillRect/>
          </a:stretch>
        </p:blipFill>
        <p:spPr bwMode="auto">
          <a:xfrm>
            <a:off x="1857356" y="2357430"/>
            <a:ext cx="3448065" cy="733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28670"/>
            <a:ext cx="6758006" cy="918418"/>
          </a:xfrm>
        </p:spPr>
        <p:txBody>
          <a:bodyPr>
            <a:normAutofit/>
          </a:bodyPr>
          <a:lstStyle/>
          <a:p>
            <a:r>
              <a:rPr lang="es-ES" sz="2800" dirty="0" smtClean="0"/>
              <a:t>Histograma de la dirección del </a:t>
            </a:r>
            <a:r>
              <a:rPr lang="es-ES" sz="2800" dirty="0" smtClean="0"/>
              <a:t>viento.</a:t>
            </a:r>
            <a:r>
              <a:rPr lang="es-ES" sz="2800" dirty="0" smtClean="0"/>
              <a:t/>
            </a:r>
            <a:br>
              <a:rPr lang="es-ES" sz="2800" dirty="0" smtClean="0"/>
            </a:br>
            <a:r>
              <a:rPr lang="es-ES" sz="2800" dirty="0" smtClean="0"/>
              <a:t>Von </a:t>
            </a:r>
            <a:r>
              <a:rPr lang="es-ES" sz="2800" dirty="0" err="1" smtClean="0"/>
              <a:t>Mises’s</a:t>
            </a:r>
            <a:r>
              <a:rPr lang="es-ES" sz="2800" dirty="0" smtClean="0"/>
              <a:t> que ajusta los datos. </a:t>
            </a:r>
            <a:endParaRPr lang="es-ES" sz="2800" dirty="0"/>
          </a:p>
        </p:txBody>
      </p:sp>
      <p:pic>
        <p:nvPicPr>
          <p:cNvPr id="3074" name="Picture 2"/>
          <p:cNvPicPr>
            <a:picLocks noGrp="1" noChangeAspect="1" noChangeArrowheads="1"/>
          </p:cNvPicPr>
          <p:nvPr>
            <p:ph idx="1"/>
          </p:nvPr>
        </p:nvPicPr>
        <p:blipFill>
          <a:blip r:embed="rId3" cstate="print"/>
          <a:srcRect/>
          <a:stretch>
            <a:fillRect/>
          </a:stretch>
        </p:blipFill>
        <p:spPr bwMode="auto">
          <a:xfrm>
            <a:off x="1799724" y="1935163"/>
            <a:ext cx="5544552" cy="4389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642918"/>
            <a:ext cx="8229600" cy="1285884"/>
          </a:xfrm>
        </p:spPr>
        <p:txBody>
          <a:bodyPr>
            <a:noAutofit/>
          </a:bodyPr>
          <a:lstStyle/>
          <a:p>
            <a:r>
              <a:rPr lang="es-ES" sz="2800" dirty="0" smtClean="0"/>
              <a:t>Autocorrelación : </a:t>
            </a:r>
            <a:br>
              <a:rPr lang="es-ES" sz="2800" dirty="0" smtClean="0"/>
            </a:br>
            <a:r>
              <a:rPr lang="es-ES" sz="2800" dirty="0" smtClean="0"/>
              <a:t>Correlogramas de la velocidad y dirección del viento.</a:t>
            </a:r>
            <a:br>
              <a:rPr lang="es-ES" sz="2800" dirty="0" smtClean="0"/>
            </a:br>
            <a:endParaRPr lang="es-ES" sz="2800" dirty="0"/>
          </a:p>
        </p:txBody>
      </p:sp>
      <p:pic>
        <p:nvPicPr>
          <p:cNvPr id="4098" name="Picture 2"/>
          <p:cNvPicPr>
            <a:picLocks noGrp="1" noChangeAspect="1" noChangeArrowheads="1"/>
          </p:cNvPicPr>
          <p:nvPr>
            <p:ph idx="1"/>
          </p:nvPr>
        </p:nvPicPr>
        <p:blipFill>
          <a:blip r:embed="rId3" cstate="print"/>
          <a:srcRect/>
          <a:stretch>
            <a:fillRect/>
          </a:stretch>
        </p:blipFill>
        <p:spPr bwMode="auto">
          <a:xfrm>
            <a:off x="1285852" y="1935163"/>
            <a:ext cx="6858047" cy="4389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5467368"/>
          </a:xfrm>
        </p:spPr>
        <p:txBody>
          <a:bodyPr>
            <a:normAutofit/>
          </a:bodyPr>
          <a:lstStyle/>
          <a:p>
            <a:pPr algn="just"/>
            <a:r>
              <a:rPr lang="es-ES" dirty="0" smtClean="0">
                <a:latin typeface="+mj-lt"/>
              </a:rPr>
              <a:t>El cálculo del espectro de líneas y la función de autocorrelación de la serie de la dirección implica que el ángulo del viento q meteorológicos como un número complejo.</a:t>
            </a:r>
          </a:p>
          <a:p>
            <a:pPr algn="just"/>
            <a:r>
              <a:rPr lang="es-ES" dirty="0" smtClean="0">
                <a:latin typeface="+mj-lt"/>
              </a:rPr>
              <a:t>La transformación utilizada es la siguiente</a:t>
            </a:r>
          </a:p>
          <a:p>
            <a:pPr algn="just"/>
            <a:endParaRPr lang="es-ES" dirty="0" smtClean="0">
              <a:latin typeface="+mj-lt"/>
            </a:endParaRPr>
          </a:p>
          <a:p>
            <a:pPr algn="just"/>
            <a:endParaRPr lang="es-ES" dirty="0" smtClean="0">
              <a:latin typeface="+mj-lt"/>
            </a:endParaRPr>
          </a:p>
          <a:p>
            <a:pPr algn="just"/>
            <a:r>
              <a:rPr lang="es-ES" dirty="0" smtClean="0">
                <a:latin typeface="+mj-lt"/>
              </a:rPr>
              <a:t>La función de autocorrelación y el espectro de líneas se calculan utilizando la discreta de Fourier </a:t>
            </a:r>
            <a:r>
              <a:rPr lang="es-ES" dirty="0">
                <a:latin typeface="+mj-lt"/>
              </a:rPr>
              <a:t> </a:t>
            </a:r>
            <a:endParaRPr lang="es-ES" dirty="0" smtClean="0">
              <a:latin typeface="+mj-lt"/>
            </a:endParaRPr>
          </a:p>
          <a:p>
            <a:pPr lvl="1" algn="just"/>
            <a:r>
              <a:rPr lang="es-ES" dirty="0" smtClean="0">
                <a:latin typeface="+mj-lt"/>
              </a:rPr>
              <a:t>transformar, la primera compatible con el teorema de autocorrelación (</a:t>
            </a:r>
            <a:r>
              <a:rPr lang="es-ES" dirty="0" err="1" smtClean="0">
                <a:latin typeface="+mj-lt"/>
              </a:rPr>
              <a:t>Press</a:t>
            </a:r>
            <a:r>
              <a:rPr lang="es-ES" dirty="0" smtClean="0">
                <a:latin typeface="+mj-lt"/>
              </a:rPr>
              <a:t> </a:t>
            </a:r>
            <a:r>
              <a:rPr lang="es-ES" i="1" dirty="0" smtClean="0">
                <a:latin typeface="+mj-lt"/>
              </a:rPr>
              <a:t>et al.,</a:t>
            </a:r>
            <a:r>
              <a:rPr lang="es-ES" dirty="0" smtClean="0">
                <a:latin typeface="+mj-lt"/>
              </a:rPr>
              <a:t> 1989). </a:t>
            </a:r>
          </a:p>
        </p:txBody>
      </p:sp>
      <p:pic>
        <p:nvPicPr>
          <p:cNvPr id="1026" name="Picture 2"/>
          <p:cNvPicPr>
            <a:picLocks noChangeAspect="1" noChangeArrowheads="1"/>
          </p:cNvPicPr>
          <p:nvPr/>
        </p:nvPicPr>
        <p:blipFill>
          <a:blip r:embed="rId3" cstate="print"/>
          <a:srcRect/>
          <a:stretch>
            <a:fillRect/>
          </a:stretch>
        </p:blipFill>
        <p:spPr bwMode="auto">
          <a:xfrm>
            <a:off x="3333750" y="3081341"/>
            <a:ext cx="2476500" cy="847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5110178"/>
          </a:xfrm>
        </p:spPr>
        <p:txBody>
          <a:bodyPr>
            <a:normAutofit fontScale="92500"/>
          </a:bodyPr>
          <a:lstStyle/>
          <a:p>
            <a:pPr algn="just"/>
            <a:r>
              <a:rPr lang="es-ES" dirty="0" smtClean="0">
                <a:latin typeface="+mj-lt"/>
              </a:rPr>
              <a:t>Los coeficientes </a:t>
            </a:r>
            <a:r>
              <a:rPr lang="es-ES" dirty="0" smtClean="0">
                <a:latin typeface="+mj-lt"/>
              </a:rPr>
              <a:t>de la primera </a:t>
            </a:r>
            <a:r>
              <a:rPr lang="es-ES" dirty="0" smtClean="0">
                <a:latin typeface="+mj-lt"/>
              </a:rPr>
              <a:t>autocorrelación son grandes, lo que indica la existencia de un </a:t>
            </a:r>
            <a:r>
              <a:rPr lang="es-ES" i="1" dirty="0" smtClean="0">
                <a:latin typeface="+mj-lt"/>
              </a:rPr>
              <a:t>short-</a:t>
            </a:r>
            <a:r>
              <a:rPr lang="es-ES" i="1" dirty="0" err="1" smtClean="0">
                <a:latin typeface="+mj-lt"/>
              </a:rPr>
              <a:t>term</a:t>
            </a:r>
            <a:r>
              <a:rPr lang="es-ES" i="1" dirty="0" smtClean="0">
                <a:latin typeface="+mj-lt"/>
              </a:rPr>
              <a:t> </a:t>
            </a:r>
            <a:r>
              <a:rPr lang="es-ES" dirty="0" smtClean="0">
                <a:latin typeface="+mj-lt"/>
              </a:rPr>
              <a:t>de correlación</a:t>
            </a:r>
            <a:r>
              <a:rPr lang="es-ES" dirty="0" smtClean="0">
                <a:latin typeface="+mj-lt"/>
              </a:rPr>
              <a:t>.</a:t>
            </a:r>
          </a:p>
          <a:p>
            <a:pPr lvl="1" algn="just"/>
            <a:r>
              <a:rPr lang="es-ES" dirty="0" smtClean="0">
                <a:latin typeface="+mj-lt"/>
              </a:rPr>
              <a:t>Debido a un proceso </a:t>
            </a:r>
            <a:r>
              <a:rPr lang="es-ES" i="1" dirty="0" smtClean="0">
                <a:latin typeface="+mj-lt"/>
              </a:rPr>
              <a:t>short-</a:t>
            </a:r>
            <a:r>
              <a:rPr lang="es-ES" i="1" dirty="0" err="1" smtClean="0">
                <a:latin typeface="+mj-lt"/>
              </a:rPr>
              <a:t>span</a:t>
            </a:r>
            <a:r>
              <a:rPr lang="es-ES" i="1" dirty="0" smtClean="0">
                <a:latin typeface="+mj-lt"/>
              </a:rPr>
              <a:t> </a:t>
            </a:r>
            <a:r>
              <a:rPr lang="es-ES" dirty="0" smtClean="0">
                <a:latin typeface="+mj-lt"/>
              </a:rPr>
              <a:t>de naturaleza estocástica.</a:t>
            </a:r>
            <a:endParaRPr lang="es-ES" dirty="0" smtClean="0">
              <a:latin typeface="+mj-lt"/>
            </a:endParaRPr>
          </a:p>
          <a:p>
            <a:pPr algn="just">
              <a:buNone/>
            </a:pPr>
            <a:endParaRPr lang="es-ES" dirty="0" smtClean="0">
              <a:latin typeface="+mj-lt"/>
            </a:endParaRPr>
          </a:p>
          <a:p>
            <a:pPr algn="just"/>
            <a:r>
              <a:rPr lang="es-ES" dirty="0" smtClean="0">
                <a:latin typeface="+mj-lt"/>
              </a:rPr>
              <a:t> Después de la </a:t>
            </a:r>
            <a:r>
              <a:rPr lang="es-ES" dirty="0" smtClean="0">
                <a:latin typeface="+mj-lt"/>
              </a:rPr>
              <a:t>12 º </a:t>
            </a:r>
            <a:r>
              <a:rPr lang="es-ES" dirty="0" smtClean="0">
                <a:latin typeface="+mj-lt"/>
              </a:rPr>
              <a:t>coeficiente de correlogramas </a:t>
            </a:r>
            <a:r>
              <a:rPr lang="es-ES" dirty="0" smtClean="0">
                <a:latin typeface="+mj-lt"/>
              </a:rPr>
              <a:t>tanto </a:t>
            </a:r>
            <a:r>
              <a:rPr lang="es-ES" dirty="0" smtClean="0">
                <a:latin typeface="+mj-lt"/>
              </a:rPr>
              <a:t>la velocidad </a:t>
            </a:r>
            <a:r>
              <a:rPr lang="es-ES" dirty="0" smtClean="0">
                <a:latin typeface="+mj-lt"/>
              </a:rPr>
              <a:t>como la</a:t>
            </a:r>
            <a:r>
              <a:rPr lang="es-ES" dirty="0" smtClean="0">
                <a:latin typeface="+mj-lt"/>
              </a:rPr>
              <a:t> </a:t>
            </a:r>
            <a:r>
              <a:rPr lang="es-ES" dirty="0" smtClean="0">
                <a:latin typeface="+mj-lt"/>
              </a:rPr>
              <a:t>dirección tienen un camino sinusoidal y un período de 24 horas.</a:t>
            </a:r>
          </a:p>
          <a:p>
            <a:pPr algn="just">
              <a:buNone/>
            </a:pPr>
            <a:r>
              <a:rPr lang="es-ES" dirty="0" smtClean="0">
                <a:latin typeface="+mj-lt"/>
              </a:rPr>
              <a:t> </a:t>
            </a:r>
          </a:p>
          <a:p>
            <a:pPr algn="just"/>
            <a:r>
              <a:rPr lang="es-ES" dirty="0" smtClean="0">
                <a:latin typeface="+mj-lt"/>
              </a:rPr>
              <a:t>El comportamiento cíclico se observa también para los valores de hora de retraso, lo que demuestra que la oscilación está bien </a:t>
            </a:r>
            <a:r>
              <a:rPr lang="es-ES" dirty="0" smtClean="0">
                <a:latin typeface="+mj-lt"/>
              </a:rPr>
              <a:t>establecida y es determinista</a:t>
            </a:r>
            <a:r>
              <a:rPr lang="es-ES" dirty="0" smtClean="0">
                <a:latin typeface="+mj-lt"/>
              </a:rPr>
              <a:t>. </a:t>
            </a:r>
          </a:p>
          <a:p>
            <a:pPr lvl="1" algn="just"/>
            <a:r>
              <a:rPr lang="es-ES" dirty="0" smtClean="0">
                <a:latin typeface="+mj-lt"/>
              </a:rPr>
              <a:t>Velocidad del viento, un ciclo  período de 12 h.</a:t>
            </a:r>
          </a:p>
          <a:p>
            <a:pPr algn="just"/>
            <a:endParaRPr lang="es-E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653194"/>
            <a:ext cx="8229600" cy="704104"/>
          </a:xfrm>
        </p:spPr>
        <p:txBody>
          <a:bodyPr>
            <a:normAutofit/>
          </a:bodyPr>
          <a:lstStyle/>
          <a:p>
            <a:r>
              <a:rPr lang="es-ES" sz="3200" dirty="0" smtClean="0"/>
              <a:t>Espectro de líneas de la serie</a:t>
            </a:r>
            <a:endParaRPr lang="es-ES" sz="3200" dirty="0"/>
          </a:p>
        </p:txBody>
      </p:sp>
      <p:pic>
        <p:nvPicPr>
          <p:cNvPr id="2050" name="Picture 2"/>
          <p:cNvPicPr>
            <a:picLocks noGrp="1" noChangeAspect="1" noChangeArrowheads="1"/>
          </p:cNvPicPr>
          <p:nvPr>
            <p:ph sz="half" idx="1"/>
          </p:nvPr>
        </p:nvPicPr>
        <p:blipFill>
          <a:blip r:embed="rId3" cstate="print"/>
          <a:srcRect/>
          <a:stretch>
            <a:fillRect/>
          </a:stretch>
        </p:blipFill>
        <p:spPr bwMode="auto">
          <a:xfrm>
            <a:off x="457200" y="2132190"/>
            <a:ext cx="4038600" cy="3511388"/>
          </a:xfrm>
          <a:prstGeom prst="rect">
            <a:avLst/>
          </a:prstGeom>
          <a:noFill/>
          <a:ln w="9525">
            <a:noFill/>
            <a:miter lim="800000"/>
            <a:headEnd/>
            <a:tailEnd/>
          </a:ln>
        </p:spPr>
      </p:pic>
      <p:pic>
        <p:nvPicPr>
          <p:cNvPr id="2051" name="Picture 3"/>
          <p:cNvPicPr>
            <a:picLocks noGrp="1" noChangeAspect="1" noChangeArrowheads="1"/>
          </p:cNvPicPr>
          <p:nvPr>
            <p:ph sz="half" idx="2"/>
          </p:nvPr>
        </p:nvPicPr>
        <p:blipFill>
          <a:blip r:embed="rId4" cstate="print"/>
          <a:srcRect/>
          <a:stretch>
            <a:fillRect/>
          </a:stretch>
        </p:blipFill>
        <p:spPr bwMode="auto">
          <a:xfrm>
            <a:off x="4648200" y="2285992"/>
            <a:ext cx="4038600" cy="33451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a:xfrm>
            <a:off x="285720" y="642918"/>
            <a:ext cx="8501122" cy="5681682"/>
          </a:xfrm>
        </p:spPr>
        <p:txBody>
          <a:bodyPr>
            <a:normAutofit/>
          </a:bodyPr>
          <a:lstStyle/>
          <a:p>
            <a:pPr algn="just"/>
            <a:r>
              <a:rPr lang="es-ES" dirty="0" smtClean="0">
                <a:latin typeface="+mj-lt"/>
              </a:rPr>
              <a:t>El análisis armónico aplicado a la velocidad del viento y la dirección de la serie muestran que las principales frecuencias  corresponden a 1 año, y periodos de 24-h 12 </a:t>
            </a:r>
            <a:r>
              <a:rPr lang="es-ES" dirty="0" smtClean="0">
                <a:latin typeface="+mj-lt"/>
              </a:rPr>
              <a:t>h.</a:t>
            </a:r>
            <a:endParaRPr lang="es-ES" dirty="0" smtClean="0">
              <a:latin typeface="+mj-lt"/>
            </a:endParaRPr>
          </a:p>
          <a:p>
            <a:pPr lvl="2" algn="just"/>
            <a:r>
              <a:rPr lang="es-ES" dirty="0" smtClean="0">
                <a:latin typeface="+mj-lt"/>
              </a:rPr>
              <a:t>(</a:t>
            </a:r>
            <a:r>
              <a:rPr lang="es-ES" dirty="0" err="1" smtClean="0">
                <a:latin typeface="+mj-lt"/>
              </a:rPr>
              <a:t>Brett</a:t>
            </a:r>
            <a:r>
              <a:rPr lang="es-ES" dirty="0" smtClean="0">
                <a:latin typeface="+mj-lt"/>
              </a:rPr>
              <a:t> y </a:t>
            </a:r>
            <a:r>
              <a:rPr lang="es-ES" dirty="0" err="1" smtClean="0">
                <a:latin typeface="+mj-lt"/>
              </a:rPr>
              <a:t>Tuller</a:t>
            </a:r>
            <a:r>
              <a:rPr lang="es-ES" dirty="0" smtClean="0">
                <a:latin typeface="+mj-lt"/>
              </a:rPr>
              <a:t>, 1991; </a:t>
            </a:r>
            <a:r>
              <a:rPr lang="es-ES" dirty="0" err="1" smtClean="0">
                <a:latin typeface="+mj-lt"/>
              </a:rPr>
              <a:t>Gavalda</a:t>
            </a:r>
            <a:r>
              <a:rPr lang="es-ES" dirty="0" smtClean="0">
                <a:latin typeface="+mj-lt"/>
              </a:rPr>
              <a:t> </a:t>
            </a:r>
            <a:r>
              <a:rPr lang="es-ES" i="1" dirty="0" smtClean="0">
                <a:latin typeface="+mj-lt"/>
              </a:rPr>
              <a:t>`et</a:t>
            </a:r>
            <a:r>
              <a:rPr lang="es-ES" dirty="0" smtClean="0">
                <a:latin typeface="+mj-lt"/>
              </a:rPr>
              <a:t> </a:t>
            </a:r>
            <a:r>
              <a:rPr lang="es-ES" i="1" dirty="0" smtClean="0">
                <a:latin typeface="+mj-lt"/>
              </a:rPr>
              <a:t>al.,</a:t>
            </a:r>
            <a:r>
              <a:rPr lang="es-ES" dirty="0" smtClean="0">
                <a:latin typeface="+mj-lt"/>
              </a:rPr>
              <a:t> 1992</a:t>
            </a:r>
            <a:r>
              <a:rPr lang="es-ES" dirty="0" smtClean="0">
                <a:latin typeface="+mj-lt"/>
              </a:rPr>
              <a:t>).</a:t>
            </a:r>
          </a:p>
          <a:p>
            <a:pPr lvl="2" algn="just">
              <a:buNone/>
            </a:pPr>
            <a:endParaRPr lang="es-ES" dirty="0" smtClean="0">
              <a:latin typeface="+mj-lt"/>
            </a:endParaRPr>
          </a:p>
          <a:p>
            <a:pPr lvl="1" algn="just"/>
            <a:r>
              <a:rPr lang="es-ES" dirty="0" smtClean="0">
                <a:latin typeface="+mj-lt"/>
              </a:rPr>
              <a:t> Los periodos </a:t>
            </a:r>
            <a:r>
              <a:rPr lang="es-ES" dirty="0" smtClean="0">
                <a:latin typeface="+mj-lt"/>
              </a:rPr>
              <a:t>de1 año </a:t>
            </a:r>
            <a:r>
              <a:rPr lang="es-ES" dirty="0" smtClean="0">
                <a:latin typeface="+mj-lt"/>
              </a:rPr>
              <a:t>y períodos de 24 h son los ciclos naturales de la tierra. </a:t>
            </a:r>
          </a:p>
          <a:p>
            <a:pPr lvl="1" algn="just"/>
            <a:r>
              <a:rPr lang="es-ES" dirty="0" smtClean="0">
                <a:latin typeface="+mj-lt"/>
              </a:rPr>
              <a:t>El período de 12 h para la serie de la velocidad del viento está bien definido  y corresponde al mediodía y media noche debido al pleno desarrollo de las brisas tierra-mar .</a:t>
            </a:r>
          </a:p>
          <a:p>
            <a:pPr lvl="1" algn="just"/>
            <a:r>
              <a:rPr lang="es-ES" dirty="0" smtClean="0">
                <a:latin typeface="+mj-lt"/>
              </a:rPr>
              <a:t>En el caso de la dirección del viento, este período de 12 h no tiene este significado físico y, de hecho  </a:t>
            </a:r>
            <a:r>
              <a:rPr lang="es-ES" dirty="0" smtClean="0">
                <a:latin typeface="+mj-lt"/>
              </a:rPr>
              <a:t>el pico en el espectro de línea es mucho menor. </a:t>
            </a:r>
          </a:p>
          <a:p>
            <a:pPr algn="just"/>
            <a:endParaRPr lang="es-ES" dirty="0" smtClean="0">
              <a:latin typeface="+mj-lt"/>
            </a:endParaRPr>
          </a:p>
          <a:p>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Autofit/>
          </a:bodyPr>
          <a:lstStyle/>
          <a:p>
            <a:pPr algn="just"/>
            <a:r>
              <a:rPr lang="es-ES" sz="3600" dirty="0" smtClean="0"/>
              <a:t>¿Desde que puntos de vista se han analizado los datos meteorológicos?</a:t>
            </a:r>
            <a:endParaRPr lang="es-ES" sz="3600" dirty="0"/>
          </a:p>
        </p:txBody>
      </p:sp>
      <p:sp>
        <p:nvSpPr>
          <p:cNvPr id="3" name="2 Marcador de contenido"/>
          <p:cNvSpPr>
            <a:spLocks noGrp="1"/>
          </p:cNvSpPr>
          <p:nvPr>
            <p:ph idx="1"/>
          </p:nvPr>
        </p:nvSpPr>
        <p:spPr/>
        <p:txBody>
          <a:bodyPr>
            <a:normAutofit lnSpcReduction="10000"/>
          </a:bodyPr>
          <a:lstStyle/>
          <a:p>
            <a:r>
              <a:rPr lang="es-ES" dirty="0" smtClean="0">
                <a:latin typeface="+mj-lt"/>
              </a:rPr>
              <a:t>Simple caracterización de la distribución estadística de las series de datos.</a:t>
            </a:r>
          </a:p>
          <a:p>
            <a:r>
              <a:rPr lang="es-ES" dirty="0" smtClean="0">
                <a:latin typeface="+mj-lt"/>
              </a:rPr>
              <a:t>Análisis armónico.</a:t>
            </a:r>
          </a:p>
          <a:p>
            <a:r>
              <a:rPr lang="es-ES" dirty="0" smtClean="0">
                <a:latin typeface="+mj-lt"/>
              </a:rPr>
              <a:t>Ajuste a un modelo o proceso probabilístico como AR, ARMA o ARIMA.</a:t>
            </a:r>
          </a:p>
          <a:p>
            <a:r>
              <a:rPr lang="es-ES" dirty="0" smtClean="0">
                <a:latin typeface="+mj-lt"/>
              </a:rPr>
              <a:t> Ajuste a una expresión matemática relativamente simple en función de las magnitudes físicas relacionadas con la serie de datos.</a:t>
            </a:r>
          </a:p>
          <a:p>
            <a:r>
              <a:rPr lang="es-ES" dirty="0" smtClean="0">
                <a:latin typeface="+mj-lt"/>
              </a:rPr>
              <a:t> Los modelos de ecuaciones diferenciales que incluyen el establecimiento de relaciones entre las variables consideradas.</a:t>
            </a:r>
          </a:p>
          <a:p>
            <a:endParaRPr lang="es-ES" dirty="0" smtClean="0">
              <a:latin typeface="+mj-lt"/>
            </a:endParaRPr>
          </a:p>
          <a:p>
            <a:endParaRPr lang="es-ES" dirty="0" smtClean="0"/>
          </a:p>
          <a:p>
            <a:endParaRPr lang="es-E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r>
              <a:rPr lang="es-ES" sz="2400" dirty="0" smtClean="0"/>
              <a:t>Serie de tiempo velocidad y dirección de viento en </a:t>
            </a:r>
            <a:r>
              <a:rPr lang="es-ES" sz="2400" dirty="0" smtClean="0"/>
              <a:t>superficie</a:t>
            </a:r>
            <a:r>
              <a:rPr lang="es-ES" sz="2400" dirty="0" smtClean="0"/>
              <a:t>.</a:t>
            </a:r>
            <a:r>
              <a:rPr lang="es-ES" dirty="0" smtClean="0"/>
              <a:t> </a:t>
            </a:r>
            <a:endParaRPr lang="es-E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1119187" y="2205831"/>
            <a:ext cx="6905625" cy="3848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785794"/>
            <a:ext cx="8229600" cy="632666"/>
          </a:xfrm>
        </p:spPr>
        <p:txBody>
          <a:bodyPr>
            <a:normAutofit/>
          </a:bodyPr>
          <a:lstStyle/>
          <a:p>
            <a:r>
              <a:rPr lang="es-ES" sz="3200" dirty="0" smtClean="0"/>
              <a:t>Modelo propuesto</a:t>
            </a:r>
            <a:endParaRPr lang="es-ES" sz="3200" dirty="0"/>
          </a:p>
        </p:txBody>
      </p:sp>
      <p:sp>
        <p:nvSpPr>
          <p:cNvPr id="3" name="2 Marcador de contenido"/>
          <p:cNvSpPr>
            <a:spLocks noGrp="1"/>
          </p:cNvSpPr>
          <p:nvPr>
            <p:ph idx="1"/>
          </p:nvPr>
        </p:nvSpPr>
        <p:spPr>
          <a:xfrm>
            <a:off x="457200" y="1428736"/>
            <a:ext cx="8229600" cy="4895864"/>
          </a:xfrm>
        </p:spPr>
        <p:txBody>
          <a:bodyPr/>
          <a:lstStyle/>
          <a:p>
            <a:r>
              <a:rPr lang="es-ES" dirty="0" smtClean="0">
                <a:latin typeface="+mj-lt"/>
              </a:rPr>
              <a:t>Se usan los años 1983-1988 para calibrar el modelo; el año 1989 es usado en la validación del modelo.</a:t>
            </a:r>
          </a:p>
          <a:p>
            <a:r>
              <a:rPr lang="es-ES" dirty="0" smtClean="0">
                <a:latin typeface="+mj-lt"/>
              </a:rPr>
              <a:t>VELOCIDAD</a:t>
            </a:r>
          </a:p>
          <a:p>
            <a:pPr lvl="1">
              <a:buNone/>
            </a:pPr>
            <a:endParaRPr lang="es-ES" dirty="0" smtClean="0">
              <a:latin typeface="+mj-lt"/>
            </a:endParaRPr>
          </a:p>
          <a:p>
            <a:pPr lvl="3"/>
            <a:r>
              <a:rPr lang="es-ES" dirty="0" err="1" smtClean="0">
                <a:latin typeface="+mj-lt"/>
                <a:cs typeface="Andalus" pitchFamily="2" charset="-78"/>
              </a:rPr>
              <a:t>m</a:t>
            </a:r>
            <a:r>
              <a:rPr lang="es-ES" baseline="-25000" dirty="0" err="1" smtClean="0">
                <a:latin typeface="+mj-lt"/>
                <a:cs typeface="Andalus" pitchFamily="2" charset="-78"/>
              </a:rPr>
              <a:t>v,t</a:t>
            </a:r>
            <a:r>
              <a:rPr lang="es-ES" baseline="-25000" dirty="0" smtClean="0">
                <a:latin typeface="+mj-lt"/>
              </a:rPr>
              <a:t> </a:t>
            </a:r>
            <a:r>
              <a:rPr lang="es-ES" dirty="0" smtClean="0">
                <a:latin typeface="+mj-lt"/>
              </a:rPr>
              <a:t> es  el término de </a:t>
            </a:r>
            <a:r>
              <a:rPr lang="es-ES" dirty="0" err="1" smtClean="0">
                <a:latin typeface="+mj-lt"/>
              </a:rPr>
              <a:t>tendendencia</a:t>
            </a:r>
            <a:endParaRPr lang="es-ES" dirty="0" smtClean="0">
              <a:latin typeface="+mj-lt"/>
            </a:endParaRPr>
          </a:p>
          <a:p>
            <a:pPr lvl="4">
              <a:buNone/>
            </a:pPr>
            <a:r>
              <a:rPr lang="es-ES" dirty="0" smtClean="0">
                <a:latin typeface="+mj-lt"/>
              </a:rPr>
              <a:t>			</a:t>
            </a:r>
            <a:r>
              <a:rPr lang="es-ES" dirty="0" err="1" smtClean="0">
                <a:latin typeface="+mj-lt"/>
              </a:rPr>
              <a:t>m</a:t>
            </a:r>
            <a:r>
              <a:rPr lang="es-ES" baseline="-25000" dirty="0" err="1" smtClean="0">
                <a:latin typeface="+mj-lt"/>
              </a:rPr>
              <a:t>v,t</a:t>
            </a:r>
            <a:r>
              <a:rPr lang="es-ES" dirty="0" smtClean="0">
                <a:latin typeface="+mj-lt"/>
              </a:rPr>
              <a:t>= 21-0.21(t-1900)</a:t>
            </a:r>
          </a:p>
          <a:p>
            <a:pPr lvl="5"/>
            <a:r>
              <a:rPr lang="es-ES" dirty="0" smtClean="0">
                <a:latin typeface="+mj-lt"/>
              </a:rPr>
              <a:t>El coeficiente de regresión es 0.88.</a:t>
            </a:r>
          </a:p>
          <a:p>
            <a:pPr lvl="5"/>
            <a:r>
              <a:rPr lang="es-ES" dirty="0" smtClean="0">
                <a:latin typeface="+mj-lt"/>
              </a:rPr>
              <a:t>El modelo es capaz de predecir la velocidad media para 1989</a:t>
            </a:r>
            <a:r>
              <a:rPr lang="es-ES" dirty="0" smtClean="0">
                <a:latin typeface="+mj-lt"/>
              </a:rPr>
              <a:t>.</a:t>
            </a:r>
          </a:p>
          <a:p>
            <a:pPr lvl="5"/>
            <a:endParaRPr lang="es-ES" dirty="0" smtClean="0">
              <a:latin typeface="+mj-lt"/>
            </a:endParaRPr>
          </a:p>
          <a:p>
            <a:pPr lvl="3"/>
            <a:r>
              <a:rPr lang="es-ES" dirty="0" err="1" smtClean="0">
                <a:latin typeface="+mj-lt"/>
              </a:rPr>
              <a:t>S</a:t>
            </a:r>
            <a:r>
              <a:rPr lang="es-ES" baseline="-25000" dirty="0" err="1" smtClean="0">
                <a:latin typeface="+mj-lt"/>
              </a:rPr>
              <a:t>v,t</a:t>
            </a:r>
            <a:r>
              <a:rPr lang="es-ES" dirty="0" smtClean="0">
                <a:latin typeface="+mj-lt"/>
              </a:rPr>
              <a:t> es obtenido a través del siguiente análisis armónico</a:t>
            </a:r>
          </a:p>
          <a:p>
            <a:pPr lvl="3"/>
            <a:endParaRPr lang="es-ES" dirty="0" smtClean="0">
              <a:latin typeface="+mj-lt"/>
            </a:endParaRPr>
          </a:p>
          <a:p>
            <a:pPr lvl="5"/>
            <a:endParaRPr lang="es-ES" dirty="0" smtClean="0">
              <a:latin typeface="+mj-lt"/>
            </a:endParaRPr>
          </a:p>
        </p:txBody>
      </p:sp>
      <p:pic>
        <p:nvPicPr>
          <p:cNvPr id="2052" name="Picture 4"/>
          <p:cNvPicPr>
            <a:picLocks noChangeAspect="1" noChangeArrowheads="1"/>
          </p:cNvPicPr>
          <p:nvPr/>
        </p:nvPicPr>
        <p:blipFill>
          <a:blip r:embed="rId3" cstate="print"/>
          <a:srcRect/>
          <a:stretch>
            <a:fillRect/>
          </a:stretch>
        </p:blipFill>
        <p:spPr bwMode="auto">
          <a:xfrm>
            <a:off x="3571868" y="2786058"/>
            <a:ext cx="1885950" cy="342900"/>
          </a:xfrm>
          <a:prstGeom prst="rect">
            <a:avLst/>
          </a:prstGeom>
          <a:noFill/>
          <a:ln w="9525">
            <a:noFill/>
            <a:miter lim="800000"/>
            <a:headEnd/>
            <a:tailEnd/>
          </a:ln>
        </p:spPr>
      </p:pic>
      <p:pic>
        <p:nvPicPr>
          <p:cNvPr id="1029" name="Picture 5"/>
          <p:cNvPicPr>
            <a:picLocks noChangeAspect="1" noChangeArrowheads="1"/>
          </p:cNvPicPr>
          <p:nvPr/>
        </p:nvPicPr>
        <p:blipFill>
          <a:blip r:embed="rId4" cstate="print"/>
          <a:srcRect/>
          <a:stretch>
            <a:fillRect/>
          </a:stretch>
        </p:blipFill>
        <p:spPr bwMode="auto">
          <a:xfrm>
            <a:off x="3071802" y="5572140"/>
            <a:ext cx="2886075"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285860"/>
            <a:ext cx="8229600" cy="4967302"/>
          </a:xfrm>
        </p:spPr>
        <p:txBody>
          <a:bodyPr/>
          <a:lstStyle/>
          <a:p>
            <a:pPr algn="just"/>
            <a:r>
              <a:rPr lang="es-ES" dirty="0" smtClean="0">
                <a:latin typeface="+mj-lt"/>
              </a:rPr>
              <a:t>Ajustando la ecuación a la serie de velocidad del viento, excluyendo la tendencia, por una técnica no linear mediante mínimos cuadrados.</a:t>
            </a:r>
          </a:p>
          <a:p>
            <a:pPr algn="just"/>
            <a:r>
              <a:rPr lang="es-ES" dirty="0" smtClean="0">
                <a:latin typeface="+mj-lt"/>
              </a:rPr>
              <a:t>Si este modelo es evaluado por el porcentaje de valores de las series de velocidad de viento simuladas que difieren 1ms</a:t>
            </a:r>
            <a:r>
              <a:rPr lang="es-ES" baseline="30000" dirty="0" smtClean="0">
                <a:latin typeface="+mj-lt"/>
              </a:rPr>
              <a:t>-1</a:t>
            </a:r>
            <a:r>
              <a:rPr lang="es-ES" dirty="0" smtClean="0">
                <a:latin typeface="+mj-lt"/>
              </a:rPr>
              <a:t> o menos con respecto a la serie actual. </a:t>
            </a:r>
          </a:p>
        </p:txBody>
      </p:sp>
      <p:pic>
        <p:nvPicPr>
          <p:cNvPr id="4" name="Picture 3"/>
          <p:cNvPicPr>
            <a:picLocks noChangeAspect="1" noChangeArrowheads="1"/>
          </p:cNvPicPr>
          <p:nvPr/>
        </p:nvPicPr>
        <p:blipFill>
          <a:blip r:embed="rId3" cstate="print"/>
          <a:srcRect/>
          <a:stretch>
            <a:fillRect/>
          </a:stretch>
        </p:blipFill>
        <p:spPr bwMode="auto">
          <a:xfrm>
            <a:off x="2143108" y="4357694"/>
            <a:ext cx="5572125" cy="1104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824558"/>
          </a:xfrm>
        </p:spPr>
        <p:txBody>
          <a:bodyPr/>
          <a:lstStyle/>
          <a:p>
            <a:r>
              <a:rPr lang="es-ES" dirty="0" smtClean="0"/>
              <a:t>DIRECCIÓN</a:t>
            </a:r>
          </a:p>
          <a:p>
            <a:pPr lvl="1"/>
            <a:r>
              <a:rPr lang="es-ES" dirty="0" smtClean="0">
                <a:latin typeface="+mj-lt"/>
              </a:rPr>
              <a:t>No tiene tendencia.</a:t>
            </a:r>
          </a:p>
          <a:p>
            <a:pPr lvl="1"/>
            <a:r>
              <a:rPr lang="es-ES" dirty="0" smtClean="0">
                <a:latin typeface="+mj-lt"/>
              </a:rPr>
              <a:t>Componente circular  observada es similar a la de la velocidad.</a:t>
            </a:r>
          </a:p>
          <a:p>
            <a:pPr lvl="5">
              <a:buNone/>
            </a:pPr>
            <a:endParaRPr lang="es-ES" dirty="0" smtClean="0">
              <a:latin typeface="+mj-lt"/>
            </a:endParaRPr>
          </a:p>
          <a:p>
            <a:pPr lvl="5"/>
            <a:r>
              <a:rPr lang="es-ES" dirty="0" smtClean="0">
                <a:latin typeface="+mj-lt"/>
              </a:rPr>
              <a:t>Donde S</a:t>
            </a:r>
            <a:r>
              <a:rPr lang="el-GR" baseline="-25000" dirty="0" smtClean="0">
                <a:latin typeface="+mj-lt"/>
              </a:rPr>
              <a:t>θ</a:t>
            </a:r>
            <a:r>
              <a:rPr lang="es-ES" baseline="-25000" dirty="0" smtClean="0">
                <a:latin typeface="+mj-lt"/>
              </a:rPr>
              <a:t>,t </a:t>
            </a:r>
            <a:r>
              <a:rPr lang="es-ES" dirty="0" smtClean="0">
                <a:latin typeface="+mj-lt"/>
              </a:rPr>
              <a:t> es la componente circular</a:t>
            </a:r>
          </a:p>
          <a:p>
            <a:pPr lvl="5"/>
            <a:endParaRPr lang="es-ES" dirty="0" smtClean="0">
              <a:latin typeface="+mj-lt"/>
            </a:endParaRPr>
          </a:p>
          <a:p>
            <a:pPr lvl="5">
              <a:buNone/>
            </a:pPr>
            <a:endParaRPr lang="es-ES" dirty="0" smtClean="0">
              <a:latin typeface="+mj-lt"/>
            </a:endParaRPr>
          </a:p>
          <a:p>
            <a:pPr lvl="5"/>
            <a:r>
              <a:rPr lang="es-ES" dirty="0" smtClean="0">
                <a:latin typeface="+mj-lt"/>
              </a:rPr>
              <a:t>Los coeficientes del modelo del termino determinista estacional  de la serie de dirección.</a:t>
            </a:r>
          </a:p>
        </p:txBody>
      </p:sp>
      <p:pic>
        <p:nvPicPr>
          <p:cNvPr id="3075" name="Picture 3"/>
          <p:cNvPicPr>
            <a:picLocks noChangeAspect="1" noChangeArrowheads="1"/>
          </p:cNvPicPr>
          <p:nvPr/>
        </p:nvPicPr>
        <p:blipFill>
          <a:blip r:embed="rId3" cstate="print"/>
          <a:srcRect/>
          <a:stretch>
            <a:fillRect/>
          </a:stretch>
        </p:blipFill>
        <p:spPr bwMode="auto">
          <a:xfrm>
            <a:off x="3857620" y="2214554"/>
            <a:ext cx="1038225" cy="295275"/>
          </a:xfrm>
          <a:prstGeom prst="rect">
            <a:avLst/>
          </a:prstGeom>
          <a:noFill/>
          <a:ln w="9525">
            <a:noFill/>
            <a:miter lim="800000"/>
            <a:headEnd/>
            <a:tailEnd/>
          </a:ln>
        </p:spPr>
      </p:pic>
      <p:pic>
        <p:nvPicPr>
          <p:cNvPr id="3077" name="Picture 5"/>
          <p:cNvPicPr>
            <a:picLocks noChangeAspect="1" noChangeArrowheads="1"/>
          </p:cNvPicPr>
          <p:nvPr/>
        </p:nvPicPr>
        <p:blipFill>
          <a:blip r:embed="rId4" cstate="print"/>
          <a:srcRect/>
          <a:stretch>
            <a:fillRect/>
          </a:stretch>
        </p:blipFill>
        <p:spPr bwMode="auto">
          <a:xfrm>
            <a:off x="3100388" y="3248025"/>
            <a:ext cx="2943225" cy="361950"/>
          </a:xfrm>
          <a:prstGeom prst="rect">
            <a:avLst/>
          </a:prstGeom>
          <a:noFill/>
          <a:ln w="9525">
            <a:noFill/>
            <a:miter lim="800000"/>
            <a:headEnd/>
            <a:tailEnd/>
          </a:ln>
        </p:spPr>
      </p:pic>
      <p:pic>
        <p:nvPicPr>
          <p:cNvPr id="3078" name="Picture 6"/>
          <p:cNvPicPr>
            <a:picLocks noChangeAspect="1" noChangeArrowheads="1"/>
          </p:cNvPicPr>
          <p:nvPr/>
        </p:nvPicPr>
        <p:blipFill>
          <a:blip r:embed="rId5" cstate="print"/>
          <a:srcRect/>
          <a:stretch>
            <a:fillRect/>
          </a:stretch>
        </p:blipFill>
        <p:spPr bwMode="auto">
          <a:xfrm>
            <a:off x="1676417" y="4429132"/>
            <a:ext cx="6467483" cy="1714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85860"/>
            <a:ext cx="8229600" cy="5038740"/>
          </a:xfrm>
        </p:spPr>
        <p:txBody>
          <a:bodyPr/>
          <a:lstStyle/>
          <a:p>
            <a:r>
              <a:rPr lang="es-ES" dirty="0" smtClean="0">
                <a:latin typeface="+mj-lt"/>
              </a:rPr>
              <a:t>Los porcentajes de la diferencia de los valores observados y simulados, menor o igual al primer y segundo sector de dirección.</a:t>
            </a:r>
          </a:p>
          <a:p>
            <a:pPr>
              <a:buNone/>
            </a:pPr>
            <a:endParaRPr lang="es-ES" dirty="0" smtClean="0">
              <a:latin typeface="+mj-lt"/>
            </a:endParaRPr>
          </a:p>
          <a:p>
            <a:endParaRPr lang="es-ES" dirty="0" smtClean="0">
              <a:latin typeface="+mj-lt"/>
            </a:endParaRPr>
          </a:p>
          <a:p>
            <a:endParaRPr lang="es-ES" dirty="0" smtClean="0">
              <a:latin typeface="+mj-lt"/>
            </a:endParaRPr>
          </a:p>
          <a:p>
            <a:endParaRPr lang="es-ES" dirty="0" smtClean="0">
              <a:latin typeface="+mj-lt"/>
            </a:endParaRPr>
          </a:p>
          <a:p>
            <a:r>
              <a:rPr lang="es-ES" dirty="0" smtClean="0">
                <a:latin typeface="+mj-lt"/>
              </a:rPr>
              <a:t>La componente estocástica puede ser considerada como estacionaria y </a:t>
            </a:r>
            <a:r>
              <a:rPr lang="es-ES" dirty="0" err="1" smtClean="0">
                <a:latin typeface="+mj-lt"/>
              </a:rPr>
              <a:t>ergodic</a:t>
            </a:r>
            <a:r>
              <a:rPr lang="es-ES" dirty="0" smtClean="0">
                <a:latin typeface="+mj-lt"/>
              </a:rPr>
              <a:t>.</a:t>
            </a:r>
            <a:endParaRPr lang="es-ES" dirty="0">
              <a:latin typeface="+mj-lt"/>
            </a:endParaRPr>
          </a:p>
        </p:txBody>
      </p:sp>
      <p:pic>
        <p:nvPicPr>
          <p:cNvPr id="4098" name="Picture 2"/>
          <p:cNvPicPr>
            <a:picLocks noChangeAspect="1" noChangeArrowheads="1"/>
          </p:cNvPicPr>
          <p:nvPr/>
        </p:nvPicPr>
        <p:blipFill>
          <a:blip r:embed="rId3" cstate="print"/>
          <a:srcRect/>
          <a:stretch>
            <a:fillRect/>
          </a:stretch>
        </p:blipFill>
        <p:spPr bwMode="auto">
          <a:xfrm>
            <a:off x="1962150" y="2790825"/>
            <a:ext cx="5219700" cy="1276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Conclusiones</a:t>
            </a:r>
            <a:endParaRPr lang="es-ES" dirty="0"/>
          </a:p>
        </p:txBody>
      </p:sp>
      <p:sp>
        <p:nvSpPr>
          <p:cNvPr id="3" name="2 Marcador de contenido"/>
          <p:cNvSpPr>
            <a:spLocks noGrp="1"/>
          </p:cNvSpPr>
          <p:nvPr>
            <p:ph idx="1"/>
          </p:nvPr>
        </p:nvSpPr>
        <p:spPr/>
        <p:txBody>
          <a:bodyPr>
            <a:normAutofit fontScale="92500"/>
          </a:bodyPr>
          <a:lstStyle/>
          <a:p>
            <a:pPr algn="just"/>
            <a:r>
              <a:rPr lang="es-ES" dirty="0" smtClean="0"/>
              <a:t>No es posible afirmar que el viento sea producido por sólo fenómenos determinista o probabilista . </a:t>
            </a:r>
          </a:p>
          <a:p>
            <a:pPr algn="just"/>
            <a:r>
              <a:rPr lang="es-ES" dirty="0" smtClean="0"/>
              <a:t>De acuerdo con Álvarez (1986), la hipótesis determinista apoya la existencia de determinados ciclos de manera sistemática y regular, cuyo comportamiento se pretende establecer</a:t>
            </a:r>
            <a:r>
              <a:rPr lang="es-ES" dirty="0" smtClean="0"/>
              <a:t>. NO </a:t>
            </a:r>
            <a:r>
              <a:rPr lang="es-ES" dirty="0" smtClean="0"/>
              <a:t>la causa de que los origina.</a:t>
            </a:r>
          </a:p>
          <a:p>
            <a:pPr algn="just"/>
            <a:r>
              <a:rPr lang="es-ES" dirty="0" smtClean="0"/>
              <a:t>La validez del modelo propuesto (que sólo incluye la determinista) se limita al punto de la estación meteorológica. La existencia de oscilaciones bien definidos relativos </a:t>
            </a:r>
            <a:r>
              <a:rPr lang="es-ES" dirty="0" smtClean="0"/>
              <a:t> a </a:t>
            </a:r>
            <a:r>
              <a:rPr lang="es-ES" dirty="0" smtClean="0"/>
              <a:t>los ciclos naturales se ha establecido</a:t>
            </a:r>
            <a:r>
              <a:rPr lang="es-ES" dirty="0" smtClean="0"/>
              <a:t>.</a:t>
            </a:r>
            <a:endParaRPr lang="es-ES" dirty="0" smtClean="0"/>
          </a:p>
          <a:p>
            <a:endParaRPr lang="es-E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85860"/>
            <a:ext cx="8229600" cy="5038740"/>
          </a:xfrm>
        </p:spPr>
        <p:txBody>
          <a:bodyPr/>
          <a:lstStyle/>
          <a:p>
            <a:pPr algn="just"/>
            <a:r>
              <a:rPr lang="es-ES" dirty="0" smtClean="0"/>
              <a:t>El modelo propuesto está destinado a reproducir el componente determinista de la serie de datos de </a:t>
            </a:r>
            <a:r>
              <a:rPr lang="es-ES" dirty="0" smtClean="0"/>
              <a:t>viento. </a:t>
            </a:r>
            <a:endParaRPr lang="es-ES" dirty="0" smtClean="0"/>
          </a:p>
          <a:p>
            <a:pPr algn="just"/>
            <a:r>
              <a:rPr lang="es-ES" dirty="0" smtClean="0"/>
              <a:t>La metodología seguida sería especialmente adecuado para describir y predecir el viento en los sitios en los que algunos patrones cíclicos se espera, como la tierra, la brisa del mar,  </a:t>
            </a:r>
            <a:r>
              <a:rPr lang="es-ES" dirty="0" err="1" smtClean="0"/>
              <a:t>etc</a:t>
            </a:r>
            <a:r>
              <a:rPr lang="es-ES" dirty="0" smtClean="0"/>
              <a:t> </a:t>
            </a:r>
          </a:p>
          <a:p>
            <a:pPr algn="just"/>
            <a:r>
              <a:rPr lang="es-ES" dirty="0" smtClean="0"/>
              <a:t>En el caso de estudiado, la componente determinista del modelo es suficiente para producir resultados útiles (dentro de un error </a:t>
            </a:r>
            <a:r>
              <a:rPr lang="en-US" dirty="0" smtClean="0"/>
              <a:t>acceptable )</a:t>
            </a:r>
            <a:r>
              <a:rPr lang="es-ES" dirty="0" smtClean="0"/>
              <a:t>del 60-70% del tiempo, tanto para la velocidad y dirección del viento.</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928670"/>
            <a:ext cx="8229600" cy="561228"/>
          </a:xfrm>
        </p:spPr>
        <p:txBody>
          <a:bodyPr>
            <a:noAutofit/>
          </a:bodyPr>
          <a:lstStyle/>
          <a:p>
            <a:r>
              <a:rPr lang="es-ES" sz="3600" dirty="0" smtClean="0"/>
              <a:t>Propósito y Objetivo</a:t>
            </a:r>
            <a:endParaRPr lang="es-ES" sz="3600" dirty="0"/>
          </a:p>
        </p:txBody>
      </p:sp>
      <p:sp>
        <p:nvSpPr>
          <p:cNvPr id="3" name="2 Marcador de contenido"/>
          <p:cNvSpPr>
            <a:spLocks noGrp="1"/>
          </p:cNvSpPr>
          <p:nvPr>
            <p:ph idx="1"/>
          </p:nvPr>
        </p:nvSpPr>
        <p:spPr>
          <a:xfrm>
            <a:off x="457200" y="1500174"/>
            <a:ext cx="8229600" cy="4824426"/>
          </a:xfrm>
        </p:spPr>
        <p:txBody>
          <a:bodyPr>
            <a:normAutofit/>
          </a:bodyPr>
          <a:lstStyle/>
          <a:p>
            <a:endParaRPr lang="es-ES" dirty="0" smtClean="0"/>
          </a:p>
          <a:p>
            <a:r>
              <a:rPr lang="es-ES" dirty="0" smtClean="0">
                <a:latin typeface="+mj-lt"/>
              </a:rPr>
              <a:t>Presentar una aproximación a la serie de tiempo de la velocidad y dirección del viento  (tratadas como series separadas).</a:t>
            </a:r>
          </a:p>
          <a:p>
            <a:pPr lvl="1"/>
            <a:r>
              <a:rPr lang="es-ES" dirty="0" smtClean="0">
                <a:latin typeface="+mj-lt"/>
              </a:rPr>
              <a:t> principalmente estudiado por medio de análisis armónico, con el fin de identificar la tendencia (si la hay) y los componentes cíclicos. </a:t>
            </a:r>
          </a:p>
          <a:p>
            <a:pPr lvl="1"/>
            <a:endParaRPr lang="es-ES" dirty="0" smtClean="0">
              <a:latin typeface="+mj-lt"/>
            </a:endParaRPr>
          </a:p>
          <a:p>
            <a:r>
              <a:rPr lang="es-ES" dirty="0" smtClean="0">
                <a:latin typeface="+mj-lt"/>
              </a:rPr>
              <a:t>El objetivo final es el modelo de datos de viento serie, para reproducir la totalidad de la serie observada y predecir los valores futuros. </a:t>
            </a:r>
          </a:p>
          <a:p>
            <a:endParaRPr lang="es-ES" dirty="0" smtClean="0">
              <a:latin typeface="+mj-lt"/>
            </a:endParaRPr>
          </a:p>
          <a:p>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857232"/>
            <a:ext cx="8229600" cy="704104"/>
          </a:xfrm>
        </p:spPr>
        <p:txBody>
          <a:bodyPr>
            <a:normAutofit/>
          </a:bodyPr>
          <a:lstStyle/>
          <a:p>
            <a:r>
              <a:rPr lang="es-ES" sz="3600" dirty="0" smtClean="0"/>
              <a:t>Aplicaciones específicas:</a:t>
            </a:r>
            <a:endParaRPr lang="es-ES" sz="3600" dirty="0"/>
          </a:p>
        </p:txBody>
      </p:sp>
      <p:sp>
        <p:nvSpPr>
          <p:cNvPr id="3" name="2 Marcador de contenido"/>
          <p:cNvSpPr>
            <a:spLocks noGrp="1"/>
          </p:cNvSpPr>
          <p:nvPr>
            <p:ph idx="1"/>
          </p:nvPr>
        </p:nvSpPr>
        <p:spPr>
          <a:xfrm>
            <a:off x="457200" y="1643050"/>
            <a:ext cx="8229600" cy="4681550"/>
          </a:xfrm>
        </p:spPr>
        <p:txBody>
          <a:bodyPr/>
          <a:lstStyle/>
          <a:p>
            <a:pPr algn="just"/>
            <a:endParaRPr lang="es-ES" dirty="0" smtClean="0"/>
          </a:p>
          <a:p>
            <a:pPr algn="just"/>
            <a:endParaRPr lang="es-ES" dirty="0" smtClean="0"/>
          </a:p>
          <a:p>
            <a:pPr algn="just"/>
            <a:r>
              <a:rPr lang="es-ES" dirty="0" smtClean="0">
                <a:latin typeface="+mj-lt"/>
              </a:rPr>
              <a:t>Obtener estimaciones de la velocidad y dirección del viento en un lugar donde hay observaciones históricas, pero las mediciones actuales no están disponibles.</a:t>
            </a:r>
          </a:p>
          <a:p>
            <a:pPr algn="just"/>
            <a:endParaRPr lang="es-ES" dirty="0" smtClean="0">
              <a:latin typeface="+mj-lt"/>
            </a:endParaRPr>
          </a:p>
          <a:p>
            <a:pPr lvl="1" algn="just"/>
            <a:r>
              <a:rPr lang="es-ES" dirty="0" smtClean="0">
                <a:latin typeface="+mj-lt"/>
              </a:rPr>
              <a:t> Estas estimaciones podrían ser </a:t>
            </a:r>
            <a:r>
              <a:rPr lang="es-ES" dirty="0" smtClean="0">
                <a:latin typeface="+mj-lt"/>
              </a:rPr>
              <a:t>utilizadas </a:t>
            </a:r>
            <a:r>
              <a:rPr lang="es-ES" dirty="0" smtClean="0">
                <a:latin typeface="+mj-lt"/>
              </a:rPr>
              <a:t>como entrada de datos para un modelo de diagnóstico de la dispersión de contaminantes atmosféricos en tiempo real. </a:t>
            </a:r>
          </a:p>
          <a:p>
            <a:endParaRPr lang="es-ES" dirty="0" smtClean="0">
              <a:latin typeface="+mj-lt"/>
            </a:endParaRPr>
          </a:p>
          <a:p>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5253054"/>
          </a:xfrm>
        </p:spPr>
        <p:txBody>
          <a:bodyPr/>
          <a:lstStyle/>
          <a:p>
            <a:pPr algn="just"/>
            <a:r>
              <a:rPr lang="es-ES" dirty="0" smtClean="0">
                <a:latin typeface="+mj-lt"/>
              </a:rPr>
              <a:t>Para reducir el volumen de datos, ya que la información se resume en una (o varias) formulas matemáticas. </a:t>
            </a:r>
          </a:p>
          <a:p>
            <a:pPr lvl="2" algn="just"/>
            <a:r>
              <a:rPr lang="es-ES" dirty="0" smtClean="0">
                <a:latin typeface="+mj-lt"/>
              </a:rPr>
              <a:t>(Coronas and </a:t>
            </a:r>
            <a:r>
              <a:rPr lang="es-ES" dirty="0" err="1" smtClean="0">
                <a:latin typeface="+mj-lt"/>
              </a:rPr>
              <a:t>Baldasano</a:t>
            </a:r>
            <a:r>
              <a:rPr lang="es-ES" dirty="0" smtClean="0">
                <a:latin typeface="+mj-lt"/>
              </a:rPr>
              <a:t>, 1984; Phillips, 1984). </a:t>
            </a:r>
          </a:p>
          <a:p>
            <a:pPr algn="just"/>
            <a:endParaRPr lang="es-ES" dirty="0" smtClean="0">
              <a:latin typeface="+mj-lt"/>
            </a:endParaRPr>
          </a:p>
          <a:p>
            <a:pPr algn="just">
              <a:buNone/>
            </a:pPr>
            <a:endParaRPr lang="es-ES" dirty="0" smtClean="0">
              <a:latin typeface="+mj-lt"/>
            </a:endParaRPr>
          </a:p>
          <a:p>
            <a:pPr algn="just"/>
            <a:r>
              <a:rPr lang="es-ES" dirty="0" smtClean="0">
                <a:latin typeface="+mj-lt"/>
              </a:rPr>
              <a:t>Para comprobar las mediciones de viento obtenidos en las estaciones meteorológicas, con el fin de detectar cuando   los datos anómalos están en desacuerdo  con el comportamiento esperado.</a:t>
            </a:r>
          </a:p>
          <a:p>
            <a:pPr lvl="2" algn="just"/>
            <a:r>
              <a:rPr lang="es-ES" dirty="0" smtClean="0">
                <a:latin typeface="+mj-lt"/>
              </a:rPr>
              <a:t>Re calibración de sensores</a:t>
            </a:r>
          </a:p>
          <a:p>
            <a:endParaRPr lang="es-ES" dirty="0" smtClean="0"/>
          </a:p>
          <a:p>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918418"/>
          </a:xfrm>
        </p:spPr>
        <p:txBody>
          <a:bodyPr/>
          <a:lstStyle/>
          <a:p>
            <a:r>
              <a:rPr lang="es-ES" sz="3600" dirty="0" smtClean="0"/>
              <a:t>Características del modelo</a:t>
            </a:r>
            <a:endParaRPr lang="es-ES" sz="3600" dirty="0"/>
          </a:p>
        </p:txBody>
      </p:sp>
      <p:sp>
        <p:nvSpPr>
          <p:cNvPr id="3" name="2 Marcador de contenido"/>
          <p:cNvSpPr>
            <a:spLocks noGrp="1"/>
          </p:cNvSpPr>
          <p:nvPr>
            <p:ph idx="1"/>
          </p:nvPr>
        </p:nvSpPr>
        <p:spPr/>
        <p:txBody>
          <a:bodyPr>
            <a:normAutofit/>
          </a:bodyPr>
          <a:lstStyle/>
          <a:p>
            <a:r>
              <a:rPr lang="es-ES" sz="2000" dirty="0" smtClean="0"/>
              <a:t> </a:t>
            </a:r>
            <a:r>
              <a:rPr lang="es-ES" sz="2000" dirty="0" smtClean="0">
                <a:latin typeface="+mj-lt"/>
              </a:rPr>
              <a:t>El modelo propuesto no depende directamente de las variables físicas o geográficas. </a:t>
            </a:r>
            <a:r>
              <a:rPr lang="es-ES" sz="2000" dirty="0" smtClean="0">
                <a:latin typeface="+mj-lt"/>
              </a:rPr>
              <a:t>Debido </a:t>
            </a:r>
            <a:r>
              <a:rPr lang="es-ES" sz="2000" dirty="0" smtClean="0">
                <a:latin typeface="+mj-lt"/>
              </a:rPr>
              <a:t>a la complejidad de los factores y mecanismos que influyen y dirigir el viento, que es muy variable  tanto en el espacio y el tiempo.</a:t>
            </a:r>
          </a:p>
          <a:p>
            <a:endParaRPr lang="es-ES" sz="2000" dirty="0" smtClean="0">
              <a:latin typeface="+mj-lt"/>
            </a:endParaRPr>
          </a:p>
          <a:p>
            <a:r>
              <a:rPr lang="es-ES" sz="2000" dirty="0" smtClean="0">
                <a:latin typeface="+mj-lt"/>
              </a:rPr>
              <a:t> </a:t>
            </a:r>
            <a:r>
              <a:rPr lang="es-ES" sz="2000" b="1" dirty="0" smtClean="0">
                <a:latin typeface="+mj-lt"/>
              </a:rPr>
              <a:t>Modelo estadístico </a:t>
            </a:r>
            <a:r>
              <a:rPr lang="es-ES" sz="2000" dirty="0" smtClean="0">
                <a:latin typeface="+mj-lt"/>
              </a:rPr>
              <a:t>que describe la evolución temporal de los valores de viento, de acuerdo con algunos patrones cíclicos. </a:t>
            </a:r>
          </a:p>
          <a:p>
            <a:pPr lvl="1"/>
            <a:r>
              <a:rPr lang="es-ES" sz="2000" dirty="0" smtClean="0">
                <a:latin typeface="+mj-lt"/>
              </a:rPr>
              <a:t>Utiliza como entrada sólo los disponibles datos de viento .</a:t>
            </a:r>
          </a:p>
          <a:p>
            <a:pPr lvl="1"/>
            <a:r>
              <a:rPr lang="es-ES" sz="2000" dirty="0" smtClean="0">
                <a:latin typeface="+mj-lt"/>
              </a:rPr>
              <a:t>Se supone que el comportamiento futuro debe ser el mismo que el medido en el pasado. </a:t>
            </a:r>
          </a:p>
          <a:p>
            <a:r>
              <a:rPr lang="es-ES" sz="2000" dirty="0" smtClean="0">
                <a:latin typeface="+mj-lt"/>
              </a:rPr>
              <a:t>El modelo propuesto sólo es válido para el sitio la  que pertenecen los datos de viento. </a:t>
            </a:r>
          </a:p>
          <a:p>
            <a:endParaRPr lang="es-ES" sz="2000" dirty="0" smtClean="0"/>
          </a:p>
          <a:p>
            <a:endParaRPr lang="es-ES" sz="2000" dirty="0" smtClean="0"/>
          </a:p>
          <a:p>
            <a:endParaRPr lang="es-ES" sz="2000" dirty="0" smtClean="0"/>
          </a:p>
          <a:p>
            <a:endParaRPr lang="es-ES" sz="2000" dirty="0" smtClean="0"/>
          </a:p>
          <a:p>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571480"/>
            <a:ext cx="8229600" cy="704104"/>
          </a:xfrm>
        </p:spPr>
        <p:txBody>
          <a:bodyPr>
            <a:normAutofit/>
          </a:bodyPr>
          <a:lstStyle/>
          <a:p>
            <a:r>
              <a:rPr lang="es-ES" sz="4000" dirty="0" smtClean="0"/>
              <a:t>Metodología</a:t>
            </a:r>
            <a:endParaRPr lang="es-ES" sz="4000" dirty="0"/>
          </a:p>
        </p:txBody>
      </p:sp>
      <p:sp>
        <p:nvSpPr>
          <p:cNvPr id="3" name="2 Marcador de contenido"/>
          <p:cNvSpPr>
            <a:spLocks noGrp="1"/>
          </p:cNvSpPr>
          <p:nvPr>
            <p:ph idx="1"/>
          </p:nvPr>
        </p:nvSpPr>
        <p:spPr>
          <a:xfrm>
            <a:off x="457200" y="1285860"/>
            <a:ext cx="8229600" cy="5038740"/>
          </a:xfrm>
        </p:spPr>
        <p:txBody>
          <a:bodyPr>
            <a:normAutofit fontScale="92500" lnSpcReduction="10000"/>
          </a:bodyPr>
          <a:lstStyle/>
          <a:p>
            <a:pPr algn="just"/>
            <a:r>
              <a:rPr lang="es-ES" dirty="0" smtClean="0">
                <a:latin typeface="+mj-lt"/>
              </a:rPr>
              <a:t>La primera decisión adoptada al comienzo de este trabajo es si a hacer frente </a:t>
            </a:r>
            <a:r>
              <a:rPr lang="es-ES" dirty="0" smtClean="0">
                <a:latin typeface="+mj-lt"/>
              </a:rPr>
              <a:t>a: </a:t>
            </a:r>
            <a:endParaRPr lang="es-ES" dirty="0" smtClean="0">
              <a:latin typeface="+mj-lt"/>
            </a:endParaRPr>
          </a:p>
          <a:p>
            <a:pPr algn="just"/>
            <a:endParaRPr lang="es-ES" dirty="0" smtClean="0">
              <a:latin typeface="+mj-lt"/>
            </a:endParaRPr>
          </a:p>
          <a:p>
            <a:pPr lvl="1" algn="just"/>
            <a:r>
              <a:rPr lang="es-ES" b="1" dirty="0" smtClean="0">
                <a:latin typeface="+mj-lt"/>
              </a:rPr>
              <a:t>un módulo de viento y dirección, supone que dos series de tiempo diferentes e independientes,</a:t>
            </a:r>
            <a:r>
              <a:rPr lang="es-ES" dirty="0" smtClean="0">
                <a:latin typeface="+mj-lt"/>
              </a:rPr>
              <a:t> </a:t>
            </a:r>
          </a:p>
          <a:p>
            <a:pPr lvl="2" algn="just"/>
            <a:r>
              <a:rPr lang="es-ES" dirty="0" smtClean="0">
                <a:latin typeface="+mj-lt"/>
              </a:rPr>
              <a:t>forma habitual para obtener los datos de viento mediante sensores tradicionales (anemómetro y la veleta).</a:t>
            </a:r>
          </a:p>
          <a:p>
            <a:pPr lvl="2" algn="just"/>
            <a:r>
              <a:rPr lang="es-ES" dirty="0" smtClean="0">
                <a:latin typeface="+mj-lt"/>
              </a:rPr>
              <a:t>es más intuitivo y más fácil la interpretación de la velocidad y la dirección por separado.</a:t>
            </a:r>
          </a:p>
          <a:p>
            <a:pPr lvl="2" algn="just"/>
            <a:endParaRPr lang="es-ES" dirty="0" smtClean="0">
              <a:latin typeface="+mj-lt"/>
            </a:endParaRPr>
          </a:p>
          <a:p>
            <a:pPr lvl="1" algn="just"/>
            <a:r>
              <a:rPr lang="es-ES" b="1" dirty="0" smtClean="0">
                <a:latin typeface="+mj-lt"/>
              </a:rPr>
              <a:t>o con </a:t>
            </a:r>
            <a:r>
              <a:rPr lang="es-ES" b="1" dirty="0" smtClean="0">
                <a:latin typeface="+mj-lt"/>
              </a:rPr>
              <a:t>las </a:t>
            </a:r>
            <a:r>
              <a:rPr lang="es-ES" b="1" dirty="0" smtClean="0">
                <a:latin typeface="+mj-lt"/>
              </a:rPr>
              <a:t>componentes  horizontales  del  vector  viento.</a:t>
            </a:r>
          </a:p>
          <a:p>
            <a:pPr lvl="2" algn="just"/>
            <a:r>
              <a:rPr lang="es-ES" dirty="0" smtClean="0">
                <a:latin typeface="+mj-lt"/>
              </a:rPr>
              <a:t> las variables circulares estadísticas (</a:t>
            </a:r>
            <a:r>
              <a:rPr lang="es-ES" dirty="0" err="1" smtClean="0">
                <a:latin typeface="+mj-lt"/>
              </a:rPr>
              <a:t>Mardia</a:t>
            </a:r>
            <a:r>
              <a:rPr lang="es-ES" dirty="0" smtClean="0">
                <a:latin typeface="+mj-lt"/>
              </a:rPr>
              <a:t>, 1972) son más complejas que las estadísticas de las magnitudes lineales.  </a:t>
            </a:r>
          </a:p>
          <a:p>
            <a:pPr lvl="2" algn="just"/>
            <a:endParaRPr lang="es-ES" dirty="0" smtClean="0">
              <a:latin typeface="+mj-lt"/>
            </a:endParaRPr>
          </a:p>
          <a:p>
            <a:pPr algn="just"/>
            <a:r>
              <a:rPr lang="es-ES" dirty="0" smtClean="0">
                <a:latin typeface="+mj-lt"/>
              </a:rPr>
              <a:t>Se eligió la primera opción. </a:t>
            </a:r>
          </a:p>
          <a:p>
            <a:pPr algn="just"/>
            <a:endParaRPr lang="es-ES" dirty="0" smtClean="0"/>
          </a:p>
          <a:p>
            <a:pPr algn="just"/>
            <a:endParaRPr lang="es-ES" dirty="0" smtClean="0"/>
          </a:p>
          <a:p>
            <a:pPr algn="just"/>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1218</TotalTime>
  <Words>2616</Words>
  <Application>Microsoft Office PowerPoint</Application>
  <PresentationFormat>Presentación en pantalla (4:3)</PresentationFormat>
  <Paragraphs>323</Paragraphs>
  <Slides>46</Slides>
  <Notes>46</Notes>
  <HiddenSlides>0</HiddenSlides>
  <MMClips>0</MMClips>
  <ScaleCrop>false</ScaleCrop>
  <HeadingPairs>
    <vt:vector size="4" baseType="variant">
      <vt:variant>
        <vt:lpstr>Tema</vt:lpstr>
      </vt:variant>
      <vt:variant>
        <vt:i4>1</vt:i4>
      </vt:variant>
      <vt:variant>
        <vt:lpstr>Títulos de diapositiva</vt:lpstr>
      </vt:variant>
      <vt:variant>
        <vt:i4>46</vt:i4>
      </vt:variant>
    </vt:vector>
  </HeadingPairs>
  <TitlesOfParts>
    <vt:vector size="47" baseType="lpstr">
      <vt:lpstr>Flujo</vt:lpstr>
      <vt:lpstr>Análisis y modelado de series de tiempo  de la dirección y velocidad del viento en superficie.</vt:lpstr>
      <vt:lpstr>Diapositiva 2</vt:lpstr>
      <vt:lpstr>Diapositiva 3</vt:lpstr>
      <vt:lpstr>¿Desde que puntos de vista se han analizado los datos meteorológicos?</vt:lpstr>
      <vt:lpstr>Propósito y Objetivo</vt:lpstr>
      <vt:lpstr>Aplicaciones específicas:</vt:lpstr>
      <vt:lpstr>Diapositiva 7</vt:lpstr>
      <vt:lpstr>Características del modelo</vt:lpstr>
      <vt:lpstr>Metodología</vt:lpstr>
      <vt:lpstr>Diapositiva 10</vt:lpstr>
      <vt:lpstr>Diapositiva 11</vt:lpstr>
      <vt:lpstr>Diapositiva 12</vt:lpstr>
      <vt:lpstr>Diapositiva 13</vt:lpstr>
      <vt:lpstr>Esquema del proceso seguido para  analizar y modelar los datos de viento  </vt:lpstr>
      <vt:lpstr>Diapositiva 15</vt:lpstr>
      <vt:lpstr>APLICACIÓN  </vt:lpstr>
      <vt:lpstr>Diapositiva 17</vt:lpstr>
      <vt:lpstr>La caracterización de los datos</vt:lpstr>
      <vt:lpstr>Diapositiva 19</vt:lpstr>
      <vt:lpstr>Diapositiva 20</vt:lpstr>
      <vt:lpstr>Velocidad del viento en media horaria(Agosto)</vt:lpstr>
      <vt:lpstr>Dirección dominante del viento (Agosto)</vt:lpstr>
      <vt:lpstr>Representación del vector horario de viento a través de 3 días consecutivos. </vt:lpstr>
      <vt:lpstr>Conclusiones</vt:lpstr>
      <vt:lpstr>Medias anuales y mensuales de la velocidad del viento desde Enero 1983 hasta Diciembre 1989</vt:lpstr>
      <vt:lpstr>Conclusiones</vt:lpstr>
      <vt:lpstr>Solución problema de calma: velocidad</vt:lpstr>
      <vt:lpstr>Ajuste de los datos de velocidad</vt:lpstr>
      <vt:lpstr>Histograma de la velocidad del viento y Weibull’s que ajusta los datos. </vt:lpstr>
      <vt:lpstr>Resolver problema calma: dirección</vt:lpstr>
      <vt:lpstr>Ajuste de los datos de dirección</vt:lpstr>
      <vt:lpstr>Diapositiva 32</vt:lpstr>
      <vt:lpstr>Diapositiva 33</vt:lpstr>
      <vt:lpstr>Histograma de la dirección del viento. Von Mises’s que ajusta los datos. </vt:lpstr>
      <vt:lpstr>Autocorrelación :  Correlogramas de la velocidad y dirección del viento. </vt:lpstr>
      <vt:lpstr>Diapositiva 36</vt:lpstr>
      <vt:lpstr>Diapositiva 37</vt:lpstr>
      <vt:lpstr>Espectro de líneas de la serie</vt:lpstr>
      <vt:lpstr>Diapositiva 39</vt:lpstr>
      <vt:lpstr>Serie de tiempo velocidad y dirección de viento en superficie. </vt:lpstr>
      <vt:lpstr>Modelo propuesto</vt:lpstr>
      <vt:lpstr>Diapositiva 42</vt:lpstr>
      <vt:lpstr>Diapositiva 43</vt:lpstr>
      <vt:lpstr>Diapositiva 44</vt:lpstr>
      <vt:lpstr>Conclusiones</vt:lpstr>
      <vt:lpstr>Diapositiva 46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Series de tiempo con datos direccionales</dc:title>
  <dc:creator>leyenda</dc:creator>
  <cp:lastModifiedBy>leyenda</cp:lastModifiedBy>
  <cp:revision>99</cp:revision>
  <dcterms:created xsi:type="dcterms:W3CDTF">2010-03-02T12:29:20Z</dcterms:created>
  <dcterms:modified xsi:type="dcterms:W3CDTF">2010-03-22T12:28:40Z</dcterms:modified>
</cp:coreProperties>
</file>