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6"/>
  </p:notesMasterIdLst>
  <p:sldIdLst>
    <p:sldId id="256" r:id="rId2"/>
    <p:sldId id="259" r:id="rId3"/>
    <p:sldId id="270" r:id="rId4"/>
    <p:sldId id="271" r:id="rId5"/>
    <p:sldId id="272" r:id="rId6"/>
    <p:sldId id="260" r:id="rId7"/>
    <p:sldId id="262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73" r:id="rId17"/>
    <p:sldId id="263" r:id="rId18"/>
    <p:sldId id="264" r:id="rId19"/>
    <p:sldId id="274" r:id="rId20"/>
    <p:sldId id="275" r:id="rId21"/>
    <p:sldId id="276" r:id="rId22"/>
    <p:sldId id="279" r:id="rId23"/>
    <p:sldId id="280" r:id="rId24"/>
    <p:sldId id="281" r:id="rId25"/>
    <p:sldId id="294" r:id="rId26"/>
    <p:sldId id="295" r:id="rId27"/>
    <p:sldId id="297" r:id="rId28"/>
    <p:sldId id="282" r:id="rId29"/>
    <p:sldId id="299" r:id="rId30"/>
    <p:sldId id="283" r:id="rId31"/>
    <p:sldId id="300" r:id="rId32"/>
    <p:sldId id="302" r:id="rId33"/>
    <p:sldId id="303" r:id="rId34"/>
    <p:sldId id="304" r:id="rId35"/>
    <p:sldId id="309" r:id="rId36"/>
    <p:sldId id="305" r:id="rId37"/>
    <p:sldId id="310" r:id="rId38"/>
    <p:sldId id="307" r:id="rId39"/>
    <p:sldId id="308" r:id="rId40"/>
    <p:sldId id="284" r:id="rId41"/>
    <p:sldId id="311" r:id="rId42"/>
    <p:sldId id="285" r:id="rId43"/>
    <p:sldId id="277" r:id="rId44"/>
    <p:sldId id="312" r:id="rId45"/>
    <p:sldId id="313" r:id="rId46"/>
    <p:sldId id="314" r:id="rId47"/>
    <p:sldId id="315" r:id="rId48"/>
    <p:sldId id="278" r:id="rId49"/>
    <p:sldId id="316" r:id="rId50"/>
    <p:sldId id="317" r:id="rId51"/>
    <p:sldId id="318" r:id="rId52"/>
    <p:sldId id="319" r:id="rId53"/>
    <p:sldId id="321" r:id="rId54"/>
    <p:sldId id="265" r:id="rId55"/>
    <p:sldId id="322" r:id="rId56"/>
    <p:sldId id="323" r:id="rId57"/>
    <p:sldId id="324" r:id="rId58"/>
    <p:sldId id="266" r:id="rId59"/>
    <p:sldId id="325" r:id="rId60"/>
    <p:sldId id="327" r:id="rId61"/>
    <p:sldId id="326" r:id="rId62"/>
    <p:sldId id="328" r:id="rId63"/>
    <p:sldId id="261" r:id="rId64"/>
    <p:sldId id="267" r:id="rId65"/>
    <p:sldId id="329" r:id="rId66"/>
    <p:sldId id="330" r:id="rId67"/>
    <p:sldId id="268" r:id="rId68"/>
    <p:sldId id="331" r:id="rId69"/>
    <p:sldId id="332" r:id="rId70"/>
    <p:sldId id="333" r:id="rId71"/>
    <p:sldId id="335" r:id="rId72"/>
    <p:sldId id="334" r:id="rId73"/>
    <p:sldId id="336" r:id="rId74"/>
    <p:sldId id="269" r:id="rId7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1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10.wmf"/><Relationship Id="rId1" Type="http://schemas.openxmlformats.org/officeDocument/2006/relationships/image" Target="../media/image62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10.wmf"/><Relationship Id="rId1" Type="http://schemas.openxmlformats.org/officeDocument/2006/relationships/image" Target="../media/image6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1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10.wmf"/><Relationship Id="rId1" Type="http://schemas.openxmlformats.org/officeDocument/2006/relationships/image" Target="../media/image86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4" Type="http://schemas.openxmlformats.org/officeDocument/2006/relationships/image" Target="../media/image95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wmf"/><Relationship Id="rId1" Type="http://schemas.openxmlformats.org/officeDocument/2006/relationships/image" Target="../media/image104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4" Type="http://schemas.openxmlformats.org/officeDocument/2006/relationships/image" Target="../media/image112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3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4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5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8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wmf"/><Relationship Id="rId1" Type="http://schemas.openxmlformats.org/officeDocument/2006/relationships/image" Target="../media/image124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6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8.wmf"/><Relationship Id="rId1" Type="http://schemas.openxmlformats.org/officeDocument/2006/relationships/image" Target="../media/image12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Relationship Id="rId4" Type="http://schemas.openxmlformats.org/officeDocument/2006/relationships/image" Target="../media/image132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4" Type="http://schemas.openxmlformats.org/officeDocument/2006/relationships/image" Target="../media/image14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0A24C-3C6C-4FC1-B495-0AA4BFF3CAC8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3EC91-C0F2-48A9-9CE3-6782A38B53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31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38</a:t>
            </a:fld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41</a:t>
            </a:fld>
            <a:endParaRPr lang="es-E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42</a:t>
            </a:fld>
            <a:endParaRPr lang="es-E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43</a:t>
            </a:fld>
            <a:endParaRPr lang="es-E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44</a:t>
            </a:fld>
            <a:endParaRPr lang="es-E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45</a:t>
            </a:fld>
            <a:endParaRPr lang="es-E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46</a:t>
            </a:fld>
            <a:endParaRPr lang="es-E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47</a:t>
            </a:fld>
            <a:endParaRPr lang="es-E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48</a:t>
            </a:fld>
            <a:endParaRPr lang="es-E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49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50</a:t>
            </a:fld>
            <a:endParaRPr lang="es-E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51</a:t>
            </a:fld>
            <a:endParaRPr lang="es-E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52</a:t>
            </a:fld>
            <a:endParaRPr lang="es-E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53</a:t>
            </a:fld>
            <a:endParaRPr lang="es-E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54</a:t>
            </a:fld>
            <a:endParaRPr lang="es-E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55</a:t>
            </a:fld>
            <a:endParaRPr lang="es-E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56</a:t>
            </a:fld>
            <a:endParaRPr lang="es-E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57</a:t>
            </a:fld>
            <a:endParaRPr lang="es-E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58</a:t>
            </a:fld>
            <a:endParaRPr lang="es-E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59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60</a:t>
            </a:fld>
            <a:endParaRPr lang="es-E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61</a:t>
            </a:fld>
            <a:endParaRPr lang="es-E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62</a:t>
            </a:fld>
            <a:endParaRPr lang="es-E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63</a:t>
            </a:fld>
            <a:endParaRPr lang="es-E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64</a:t>
            </a:fld>
            <a:endParaRPr lang="es-E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65</a:t>
            </a:fld>
            <a:endParaRPr lang="es-E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66</a:t>
            </a:fld>
            <a:endParaRPr lang="es-E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67</a:t>
            </a:fld>
            <a:endParaRPr lang="es-E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68</a:t>
            </a:fld>
            <a:endParaRPr lang="es-E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69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70</a:t>
            </a:fld>
            <a:endParaRPr lang="es-E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71</a:t>
            </a:fld>
            <a:endParaRPr lang="es-E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72</a:t>
            </a:fld>
            <a:endParaRPr lang="es-E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73</a:t>
            </a:fld>
            <a:endParaRPr lang="es-E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74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EC91-C0F2-48A9-9CE3-6782A38B5385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" y="0"/>
            <a:ext cx="8872904" cy="6858000"/>
            <a:chOff x="0" y="0"/>
            <a:chExt cx="5589" cy="4320"/>
          </a:xfrm>
        </p:grpSpPr>
        <p:sp>
          <p:nvSpPr>
            <p:cNvPr id="4915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49156" name="Picture 4" descr="A:\minispir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</p:grpSp>
      <p:sp>
        <p:nvSpPr>
          <p:cNvPr id="491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758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8558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758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1158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es-ES"/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30158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0601" y="457200"/>
            <a:ext cx="5688623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58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47138" y="1828800"/>
            <a:ext cx="38158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" y="0"/>
            <a:ext cx="8872904" cy="6858000"/>
            <a:chOff x="0" y="0"/>
            <a:chExt cx="5589" cy="432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48132" name="Picture 4" descr="A:\minispir.GIF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  <p:sp>
          <p:nvSpPr>
            <p:cNvPr id="48133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481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fld id="{53903AAB-92E3-4FDB-82FB-412CDCA57ED5}" type="datetimeFigureOut">
              <a:rPr lang="es-ES" smtClean="0"/>
              <a:pPr/>
              <a:t>19/07/2010</a:t>
            </a:fld>
            <a:endParaRPr lang="es-ES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fld id="{B48C8A04-D769-46C3-844F-EADB35DD5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5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75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8.vml"/><Relationship Id="rId1" Type="http://schemas.openxmlformats.org/officeDocument/2006/relationships/themeOverride" Target="../theme/themeOverride1.xml"/><Relationship Id="rId5" Type="http://schemas.openxmlformats.org/officeDocument/2006/relationships/oleObject" Target="../embeddings/oleObject84.bin"/><Relationship Id="rId4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87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88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notesSlide" Target="../notesSlides/notesSlide46.xml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91.bin"/><Relationship Id="rId5" Type="http://schemas.openxmlformats.org/officeDocument/2006/relationships/oleObject" Target="../embeddings/oleObject90.bin"/><Relationship Id="rId4" Type="http://schemas.openxmlformats.org/officeDocument/2006/relationships/oleObject" Target="../embeddings/oleObject89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4" Type="http://schemas.openxmlformats.org/officeDocument/2006/relationships/oleObject" Target="../embeddings/oleObject9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02.bin"/><Relationship Id="rId5" Type="http://schemas.openxmlformats.org/officeDocument/2006/relationships/oleObject" Target="../embeddings/oleObject101.bin"/><Relationship Id="rId4" Type="http://schemas.openxmlformats.org/officeDocument/2006/relationships/oleObject" Target="../embeddings/oleObject10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5" Type="http://schemas.openxmlformats.org/officeDocument/2006/relationships/oleObject" Target="../embeddings/oleObject104.bin"/><Relationship Id="rId4" Type="http://schemas.openxmlformats.org/officeDocument/2006/relationships/oleObject" Target="../embeddings/oleObject103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4" Type="http://schemas.openxmlformats.org/officeDocument/2006/relationships/oleObject" Target="../embeddings/oleObject105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117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118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119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5" Type="http://schemas.openxmlformats.org/officeDocument/2006/relationships/oleObject" Target="../embeddings/oleObject121.bin"/><Relationship Id="rId4" Type="http://schemas.openxmlformats.org/officeDocument/2006/relationships/oleObject" Target="../embeddings/oleObject120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oleObject122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3" Type="http://schemas.openxmlformats.org/officeDocument/2006/relationships/notesSlide" Target="../notesSlides/notesSlide65.xml"/><Relationship Id="rId7" Type="http://schemas.openxmlformats.org/officeDocument/2006/relationships/oleObject" Target="../embeddings/oleObject1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125.bin"/><Relationship Id="rId5" Type="http://schemas.openxmlformats.org/officeDocument/2006/relationships/oleObject" Target="../embeddings/oleObject124.bin"/><Relationship Id="rId4" Type="http://schemas.openxmlformats.org/officeDocument/2006/relationships/oleObject" Target="../embeddings/oleObject123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4" Type="http://schemas.openxmlformats.org/officeDocument/2006/relationships/oleObject" Target="../embeddings/oleObject130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135.bin"/><Relationship Id="rId5" Type="http://schemas.openxmlformats.org/officeDocument/2006/relationships/oleObject" Target="../embeddings/oleObject134.bin"/><Relationship Id="rId4" Type="http://schemas.openxmlformats.org/officeDocument/2006/relationships/oleObject" Target="../embeddings/oleObject13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4" Type="http://schemas.openxmlformats.org/officeDocument/2006/relationships/oleObject" Target="../embeddings/oleObject137.bin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Relationship Id="rId6" Type="http://schemas.openxmlformats.org/officeDocument/2006/relationships/oleObject" Target="../embeddings/oleObject142.bin"/><Relationship Id="rId5" Type="http://schemas.openxmlformats.org/officeDocument/2006/relationships/oleObject" Target="../embeddings/oleObject141.bin"/><Relationship Id="rId4" Type="http://schemas.openxmlformats.org/officeDocument/2006/relationships/oleObject" Target="../embeddings/oleObject140.bin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7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145.bin"/><Relationship Id="rId5" Type="http://schemas.openxmlformats.org/officeDocument/2006/relationships/oleObject" Target="../embeddings/oleObject144.bin"/><Relationship Id="rId4" Type="http://schemas.openxmlformats.org/officeDocument/2006/relationships/oleObject" Target="../embeddings/oleObject143.bin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Datos direccionales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548680"/>
            <a:ext cx="7772400" cy="5394920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514850" y="2041525"/>
          <a:ext cx="114300" cy="177800"/>
        </p:xfrm>
        <a:graphic>
          <a:graphicData uri="http://schemas.openxmlformats.org/presentationml/2006/ole">
            <p:oleObj spid="_x0000_s46082" name="Equation" r:id="rId4" imgW="914400" imgH="19872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691680" y="1844824"/>
          <a:ext cx="3456384" cy="1656184"/>
        </p:xfrm>
        <a:graphic>
          <a:graphicData uri="http://schemas.openxmlformats.org/presentationml/2006/ole">
            <p:oleObj spid="_x0000_s46083" name="Equation" r:id="rId5" imgW="2044440" imgH="120636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441700" y="2009775"/>
          <a:ext cx="2260600" cy="241300"/>
        </p:xfrm>
        <a:graphic>
          <a:graphicData uri="http://schemas.openxmlformats.org/presentationml/2006/ole">
            <p:oleObj spid="_x0000_s46084" name="Equation" r:id="rId6" imgW="226044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620688"/>
            <a:ext cx="7772400" cy="5322912"/>
          </a:xfrm>
        </p:spPr>
        <p:txBody>
          <a:bodyPr/>
          <a:lstStyle/>
          <a:p>
            <a:r>
              <a:rPr lang="es-ES" dirty="0" smtClean="0"/>
              <a:t>Series de Fourier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Los números complejos                          son los coeficientes de Fourier de F.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Si                     es convergente, entonces la variable aleatoria </a:t>
            </a:r>
            <a:r>
              <a:rPr lang="el-GR" dirty="0" smtClean="0"/>
              <a:t>θ</a:t>
            </a:r>
            <a:r>
              <a:rPr lang="es-ES" dirty="0" smtClean="0"/>
              <a:t> tiene densidad</a:t>
            </a:r>
          </a:p>
          <a:p>
            <a:pPr lvl="3"/>
            <a:r>
              <a:rPr lang="es-ES" dirty="0" smtClean="0"/>
              <a:t>Donde la convergencia de la suma es en L</a:t>
            </a:r>
            <a:r>
              <a:rPr lang="es-ES" baseline="30000" dirty="0" smtClean="0"/>
              <a:t>2</a:t>
            </a:r>
          </a:p>
          <a:p>
            <a:pPr lvl="3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5292080" y="1844824"/>
          <a:ext cx="2232248" cy="504056"/>
        </p:xfrm>
        <a:graphic>
          <a:graphicData uri="http://schemas.openxmlformats.org/presentationml/2006/ole">
            <p:oleObj spid="_x0000_s48130" name="Equation" r:id="rId4" imgW="1333440" imgH="27936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5796136" y="2492896"/>
          <a:ext cx="2952328" cy="1080120"/>
        </p:xfrm>
        <a:graphic>
          <a:graphicData uri="http://schemas.openxmlformats.org/presentationml/2006/ole">
            <p:oleObj spid="_x0000_s48131" name="Equation" r:id="rId5" imgW="1473120" imgH="63468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267744" y="2996952"/>
          <a:ext cx="1656184" cy="864096"/>
        </p:xfrm>
        <a:graphic>
          <a:graphicData uri="http://schemas.openxmlformats.org/presentationml/2006/ole">
            <p:oleObj spid="_x0000_s48132" name="Equation" r:id="rId6" imgW="812520" imgH="44424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5364088" y="4725144"/>
          <a:ext cx="3312368" cy="936104"/>
        </p:xfrm>
        <a:graphic>
          <a:graphicData uri="http://schemas.openxmlformats.org/presentationml/2006/ole">
            <p:oleObj spid="_x0000_s48133" name="Equation" r:id="rId7" imgW="138420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s-ES" dirty="0" smtClean="0"/>
              <a:t>Este resultado es análogo en el círculo unitario del teorema de inversión para variables aleatorias continuas en la recta real.</a:t>
            </a:r>
          </a:p>
          <a:p>
            <a:pPr lvl="1" algn="just"/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331640" y="3429001"/>
          <a:ext cx="7416824" cy="1512167"/>
        </p:xfrm>
        <a:graphic>
          <a:graphicData uri="http://schemas.openxmlformats.org/presentationml/2006/ole">
            <p:oleObj spid="_x0000_s49154" name="Equation" r:id="rId4" imgW="274320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548680"/>
            <a:ext cx="7772400" cy="5394920"/>
          </a:xfrm>
        </p:spPr>
        <p:txBody>
          <a:bodyPr/>
          <a:lstStyle/>
          <a:p>
            <a:r>
              <a:rPr lang="es-ES" dirty="0" smtClean="0"/>
              <a:t>Independencia y </a:t>
            </a:r>
            <a:r>
              <a:rPr lang="es-ES" dirty="0" err="1" smtClean="0"/>
              <a:t>convolución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lvl="1"/>
            <a:r>
              <a:rPr lang="es-ES" sz="2400" dirty="0" smtClean="0"/>
              <a:t>Las variables           son independientes si y solo si</a:t>
            </a:r>
          </a:p>
          <a:p>
            <a:pPr lvl="1"/>
            <a:endParaRPr lang="es-ES" sz="2400" dirty="0" smtClean="0"/>
          </a:p>
          <a:p>
            <a:pPr lvl="1"/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19672" y="1988840"/>
          <a:ext cx="2952328" cy="1440160"/>
        </p:xfrm>
        <a:graphic>
          <a:graphicData uri="http://schemas.openxmlformats.org/presentationml/2006/ole">
            <p:oleObj spid="_x0000_s50178" name="Equation" r:id="rId4" imgW="1511280" imgH="774360" progId="Equation.DSMT4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3491880" y="3501008"/>
          <a:ext cx="720080" cy="444624"/>
        </p:xfrm>
        <a:graphic>
          <a:graphicData uri="http://schemas.openxmlformats.org/presentationml/2006/ole">
            <p:oleObj spid="_x0000_s50179" name="Equation" r:id="rId5" imgW="342720" imgH="2286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707904" y="4024312"/>
          <a:ext cx="2384921" cy="772839"/>
        </p:xfrm>
        <a:graphic>
          <a:graphicData uri="http://schemas.openxmlformats.org/presentationml/2006/ole">
            <p:oleObj spid="_x0000_s50180" name="Equation" r:id="rId6" imgW="73656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s-ES" sz="2400" dirty="0" smtClean="0"/>
              <a:t>Si                son independientes la función característica de la suma es el producto de las funciones características.</a:t>
            </a:r>
          </a:p>
          <a:p>
            <a:pPr lvl="1" algn="just"/>
            <a:r>
              <a:rPr lang="es-ES" sz="2400" dirty="0" smtClean="0"/>
              <a:t>Si                   son idénticamente distribuidas con común función característica                              luego la función característica de  S</a:t>
            </a:r>
            <a:r>
              <a:rPr lang="es-ES" sz="2400" baseline="-25000" dirty="0" smtClean="0"/>
              <a:t>n</a:t>
            </a:r>
            <a:r>
              <a:rPr lang="es-ES" sz="2400" dirty="0" smtClean="0"/>
              <a:t> es               </a:t>
            </a:r>
          </a:p>
          <a:p>
            <a:pPr lvl="1" algn="just"/>
            <a:r>
              <a:rPr lang="es-ES" sz="2400" dirty="0" smtClean="0"/>
              <a:t>Si la serie                 es convergente entonces S</a:t>
            </a:r>
            <a:r>
              <a:rPr lang="es-ES" sz="2400" baseline="-25000" dirty="0" smtClean="0"/>
              <a:t>n </a:t>
            </a:r>
            <a:r>
              <a:rPr lang="es-ES" sz="2400" dirty="0" smtClean="0"/>
              <a:t> tiene </a:t>
            </a:r>
          </a:p>
          <a:p>
            <a:pPr lvl="1" algn="just">
              <a:buNone/>
            </a:pPr>
            <a:endParaRPr lang="es-ES" sz="2400" dirty="0" smtClean="0"/>
          </a:p>
          <a:p>
            <a:pPr lvl="1" algn="just">
              <a:buNone/>
            </a:pPr>
            <a:r>
              <a:rPr lang="es-ES" sz="2400" dirty="0" smtClean="0"/>
              <a:t>función de  masa de probabilidad </a:t>
            </a: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187624" y="476672"/>
          <a:ext cx="2376264" cy="1187103"/>
        </p:xfrm>
        <a:graphic>
          <a:graphicData uri="http://schemas.openxmlformats.org/presentationml/2006/ole">
            <p:oleObj spid="_x0000_s51202" name="Equation" r:id="rId4" imgW="965160" imgH="647640" progId="Equation.DSMT4">
              <p:embed/>
            </p:oleObj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267744" y="2996952"/>
          <a:ext cx="1296144" cy="504056"/>
        </p:xfrm>
        <a:graphic>
          <a:graphicData uri="http://schemas.openxmlformats.org/presentationml/2006/ole">
            <p:oleObj spid="_x0000_s51203" name="Equation" r:id="rId5" imgW="495000" imgH="228600" progId="Equation.DSMT4">
              <p:embed/>
            </p:oleObj>
          </a:graphicData>
        </a:graphic>
      </p:graphicFrame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123728" y="1844824"/>
          <a:ext cx="1296144" cy="516632"/>
        </p:xfrm>
        <a:graphic>
          <a:graphicData uri="http://schemas.openxmlformats.org/presentationml/2006/ole">
            <p:oleObj spid="_x0000_s51204" name="Equation" r:id="rId6" imgW="495000" imgH="228600" progId="Equation.DSMT4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4572000" y="3356992"/>
          <a:ext cx="2952328" cy="432048"/>
        </p:xfrm>
        <a:graphic>
          <a:graphicData uri="http://schemas.openxmlformats.org/presentationml/2006/ole">
            <p:oleObj spid="_x0000_s51206" name="Equation" r:id="rId7" imgW="1320480" imgH="279360" progId="Equation.DSMT4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5724128" y="3789040"/>
          <a:ext cx="936104" cy="504056"/>
        </p:xfrm>
        <a:graphic>
          <a:graphicData uri="http://schemas.openxmlformats.org/presentationml/2006/ole">
            <p:oleObj spid="_x0000_s51207" name="Equation" r:id="rId8" imgW="495000" imgH="253800" progId="Equation.DSMT4">
              <p:embed/>
            </p:oleObj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3203848" y="4149080"/>
          <a:ext cx="1224136" cy="648072"/>
        </p:xfrm>
        <a:graphic>
          <a:graphicData uri="http://schemas.openxmlformats.org/presentationml/2006/ole">
            <p:oleObj spid="_x0000_s51208" name="Equation" r:id="rId9" imgW="609480" imgH="444240" progId="Equation.DSMT4">
              <p:embed/>
            </p:oleObj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5940152" y="4869160"/>
          <a:ext cx="1584176" cy="660524"/>
        </p:xfrm>
        <a:graphic>
          <a:graphicData uri="http://schemas.openxmlformats.org/presentationml/2006/ole">
            <p:oleObj spid="_x0000_s51209" name="Equation" r:id="rId10" imgW="93960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620688"/>
            <a:ext cx="7772400" cy="532291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                                      independientes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La distribución de distribución F de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La distribución de distribución f de   </a:t>
            </a:r>
          </a:p>
          <a:p>
            <a:pPr lvl="1"/>
            <a:endParaRPr lang="es-ES" dirty="0" smtClean="0"/>
          </a:p>
          <a:p>
            <a:pPr lvl="1">
              <a:buNone/>
            </a:pPr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043608" y="764704"/>
          <a:ext cx="3672408" cy="864096"/>
        </p:xfrm>
        <a:graphic>
          <a:graphicData uri="http://schemas.openxmlformats.org/presentationml/2006/ole">
            <p:oleObj spid="_x0000_s52226" name="Equation" r:id="rId4" imgW="2006280" imgH="4572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635896" y="2276872"/>
          <a:ext cx="2808312" cy="757932"/>
        </p:xfrm>
        <a:graphic>
          <a:graphicData uri="http://schemas.openxmlformats.org/presentationml/2006/ole">
            <p:oleObj spid="_x0000_s52228" name="Equation" r:id="rId5" imgW="1777680" imgH="4698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7020272" y="1844824"/>
          <a:ext cx="1296144" cy="504056"/>
        </p:xfrm>
        <a:graphic>
          <a:graphicData uri="http://schemas.openxmlformats.org/presentationml/2006/ole">
            <p:oleObj spid="_x0000_s52229" name="Equation" r:id="rId6" imgW="609480" imgH="203040" progId="Equation.DSMT4">
              <p:embed/>
            </p:oleObj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1255713" y="3213100"/>
          <a:ext cx="3394075" cy="863600"/>
        </p:xfrm>
        <a:graphic>
          <a:graphicData uri="http://schemas.openxmlformats.org/presentationml/2006/ole">
            <p:oleObj spid="_x0000_s52230" name="Equation" r:id="rId7" imgW="1854000" imgH="457200" progId="Equation.DSMT4">
              <p:embed/>
            </p:oleObj>
          </a:graphicData>
        </a:graphic>
      </p:graphicFrame>
      <p:graphicFrame>
        <p:nvGraphicFramePr>
          <p:cNvPr id="52235" name="Object 11"/>
          <p:cNvGraphicFramePr>
            <a:graphicFrameLocks noChangeAspect="1"/>
          </p:cNvGraphicFramePr>
          <p:nvPr/>
        </p:nvGraphicFramePr>
        <p:xfrm>
          <a:off x="6948264" y="4365104"/>
          <a:ext cx="1296988" cy="504825"/>
        </p:xfrm>
        <a:graphic>
          <a:graphicData uri="http://schemas.openxmlformats.org/presentationml/2006/ole">
            <p:oleObj spid="_x0000_s52235" name="Equation" r:id="rId8" imgW="609480" imgH="203040" progId="Equation.DSMT4">
              <p:embed/>
            </p:oleObj>
          </a:graphicData>
        </a:graphic>
      </p:graphicFrame>
      <p:graphicFrame>
        <p:nvGraphicFramePr>
          <p:cNvPr id="52239" name="Object 15"/>
          <p:cNvGraphicFramePr>
            <a:graphicFrameLocks noChangeAspect="1"/>
          </p:cNvGraphicFramePr>
          <p:nvPr/>
        </p:nvGraphicFramePr>
        <p:xfrm>
          <a:off x="3397250" y="5013325"/>
          <a:ext cx="2708275" cy="758825"/>
        </p:xfrm>
        <a:graphic>
          <a:graphicData uri="http://schemas.openxmlformats.org/presentationml/2006/ole">
            <p:oleObj spid="_x0000_s52239" name="Equation" r:id="rId9" imgW="171432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Momentos trigonométricos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314800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lvl="1"/>
            <a:r>
              <a:rPr lang="es-ES" dirty="0" smtClean="0"/>
              <a:t>El principal momento trigonométrico sobre la dirección media             </a:t>
            </a:r>
          </a:p>
          <a:p>
            <a:pPr>
              <a:buNone/>
            </a:pPr>
            <a:r>
              <a:rPr lang="es-ES" dirty="0"/>
              <a:t> </a:t>
            </a:r>
            <a:r>
              <a:rPr lang="es-ES" dirty="0" smtClean="0"/>
              <a:t>    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475656" y="1700808"/>
          <a:ext cx="4392488" cy="2376264"/>
        </p:xfrm>
        <a:graphic>
          <a:graphicData uri="http://schemas.openxmlformats.org/presentationml/2006/ole">
            <p:oleObj spid="_x0000_s23554" name="Equation" r:id="rId4" imgW="1434960" imgH="149832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572000" y="4509120"/>
          <a:ext cx="1224136" cy="576064"/>
        </p:xfrm>
        <a:graphic>
          <a:graphicData uri="http://schemas.openxmlformats.org/presentationml/2006/ole">
            <p:oleObj spid="_x0000_s23555" name="Equation" r:id="rId5" imgW="558720" imgH="2664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691680" y="5229200"/>
          <a:ext cx="2880320" cy="1152128"/>
        </p:xfrm>
        <a:graphic>
          <a:graphicData uri="http://schemas.openxmlformats.org/presentationml/2006/ole">
            <p:oleObj spid="_x0000_s23556" name="Equation" r:id="rId6" imgW="1307880" imgH="736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Momentos y medidas de localización y dispersión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Modelos circulares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Distribución </a:t>
            </a:r>
            <a:r>
              <a:rPr lang="es-ES" dirty="0" err="1" smtClean="0"/>
              <a:t>Lattice</a:t>
            </a:r>
            <a:endParaRPr lang="es-ES" dirty="0" smtClean="0"/>
          </a:p>
          <a:p>
            <a:r>
              <a:rPr lang="es-ES" dirty="0" smtClean="0"/>
              <a:t>Distribución Uniforme</a:t>
            </a:r>
          </a:p>
          <a:p>
            <a:r>
              <a:rPr lang="es-ES" dirty="0" smtClean="0"/>
              <a:t>Distribución Von Mises</a:t>
            </a:r>
          </a:p>
          <a:p>
            <a:r>
              <a:rPr lang="es-ES" dirty="0" smtClean="0"/>
              <a:t>Distribución </a:t>
            </a:r>
            <a:r>
              <a:rPr lang="es-ES" dirty="0" err="1" smtClean="0"/>
              <a:t>Cardioid</a:t>
            </a:r>
            <a:endParaRPr lang="es-ES" dirty="0" smtClean="0"/>
          </a:p>
          <a:p>
            <a:r>
              <a:rPr lang="es-ES" dirty="0" smtClean="0"/>
              <a:t>Distribución </a:t>
            </a:r>
            <a:r>
              <a:rPr lang="es-ES" dirty="0" err="1" smtClean="0"/>
              <a:t>Wrapped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</a:t>
            </a:r>
            <a:r>
              <a:rPr lang="es-ES" dirty="0" err="1" smtClean="0"/>
              <a:t>Lattice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sz="2000" dirty="0" smtClean="0"/>
              <a:t>Los puntos                         son los vértices de un polígono de lado m inscrito en el círculo unidad.</a:t>
            </a:r>
          </a:p>
          <a:p>
            <a:r>
              <a:rPr lang="es-ES" sz="2000" dirty="0" smtClean="0"/>
              <a:t>Si v=0, la función característica viene dada por,</a:t>
            </a:r>
          </a:p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000" dirty="0" smtClean="0"/>
              <a:t>Para la distribución discreta uniforme(p=1)</a:t>
            </a:r>
          </a:p>
          <a:p>
            <a:endParaRPr lang="es-ES" sz="2000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907704" y="1844824"/>
          <a:ext cx="6480720" cy="1028700"/>
        </p:xfrm>
        <a:graphic>
          <a:graphicData uri="http://schemas.openxmlformats.org/presentationml/2006/ole">
            <p:oleObj spid="_x0000_s24578" name="Equation" r:id="rId4" imgW="2298600" imgH="1028520" progId="Equation.DSMT4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699792" y="2996952"/>
          <a:ext cx="1368152" cy="393700"/>
        </p:xfrm>
        <a:graphic>
          <a:graphicData uri="http://schemas.openxmlformats.org/presentationml/2006/ole">
            <p:oleObj spid="_x0000_s24580" name="Equation" r:id="rId5" imgW="520560" imgH="393480" progId="Equation.DSMT4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2195736" y="4005064"/>
          <a:ext cx="2448272" cy="647824"/>
        </p:xfrm>
        <a:graphic>
          <a:graphicData uri="http://schemas.openxmlformats.org/presentationml/2006/ole">
            <p:oleObj spid="_x0000_s24582" name="Equation" r:id="rId6" imgW="1066680" imgH="431640" progId="Equation.DSMT4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1827070" y="5301208"/>
          <a:ext cx="4545130" cy="601216"/>
        </p:xfrm>
        <a:graphic>
          <a:graphicData uri="http://schemas.openxmlformats.org/presentationml/2006/ole">
            <p:oleObj spid="_x0000_s24583" name="Equation" r:id="rId7" imgW="14601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introdución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Uniforme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Esta es usada como modelo nulo. Es la única distribución en el círculo que es invariante bajo rotación y reflexión.</a:t>
            </a:r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000" dirty="0" smtClean="0"/>
              <a:t>Integrando </a:t>
            </a:r>
            <a:r>
              <a:rPr lang="es-ES" sz="2000" dirty="0" err="1" smtClean="0"/>
              <a:t>exp</a:t>
            </a:r>
            <a:r>
              <a:rPr lang="es-ES" sz="2000" dirty="0" smtClean="0"/>
              <a:t>(</a:t>
            </a:r>
            <a:r>
              <a:rPr lang="es-ES" sz="2000" dirty="0" err="1" smtClean="0"/>
              <a:t>ip</a:t>
            </a:r>
            <a:r>
              <a:rPr lang="el-GR" sz="2000" dirty="0" smtClean="0"/>
              <a:t>θ</a:t>
            </a:r>
            <a:r>
              <a:rPr lang="es-ES" sz="2000" dirty="0" smtClean="0"/>
              <a:t>) se muestra que</a:t>
            </a:r>
          </a:p>
          <a:p>
            <a:r>
              <a:rPr lang="es-ES" sz="2000" dirty="0" smtClean="0"/>
              <a:t>Sea </a:t>
            </a:r>
            <a:endParaRPr lang="es-ES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835696" y="2564904"/>
          <a:ext cx="1584176" cy="584200"/>
        </p:xfrm>
        <a:graphic>
          <a:graphicData uri="http://schemas.openxmlformats.org/presentationml/2006/ole">
            <p:oleObj spid="_x0000_s25602" name="Equation" r:id="rId4" imgW="698400" imgH="58392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547664" y="3140968"/>
          <a:ext cx="4320480" cy="792088"/>
        </p:xfrm>
        <a:graphic>
          <a:graphicData uri="http://schemas.openxmlformats.org/presentationml/2006/ole">
            <p:oleObj spid="_x0000_s25603" name="Equation" r:id="rId5" imgW="1409400" imgH="60948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6228184" y="3717032"/>
          <a:ext cx="2088232" cy="1224136"/>
        </p:xfrm>
        <a:graphic>
          <a:graphicData uri="http://schemas.openxmlformats.org/presentationml/2006/ole">
            <p:oleObj spid="_x0000_s25604" name="Equation" r:id="rId6" imgW="901440" imgH="45720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2051720" y="4365104"/>
          <a:ext cx="1224136" cy="1080120"/>
        </p:xfrm>
        <a:graphic>
          <a:graphicData uri="http://schemas.openxmlformats.org/presentationml/2006/ole">
            <p:oleObj spid="_x0000_s25605" name="Equation" r:id="rId7" imgW="698400" imgH="723600" progId="Equation.DSMT4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2123728" y="5589240"/>
          <a:ext cx="1584176" cy="893440"/>
        </p:xfrm>
        <a:graphic>
          <a:graphicData uri="http://schemas.openxmlformats.org/presentationml/2006/ole">
            <p:oleObj spid="_x0000_s25607" name="Equation" r:id="rId8" imgW="952200" imgH="533160" progId="Equation.DSMT4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4211960" y="5013176"/>
          <a:ext cx="2089150" cy="1225550"/>
        </p:xfrm>
        <a:graphic>
          <a:graphicData uri="http://schemas.openxmlformats.org/presentationml/2006/ole">
            <p:oleObj spid="_x0000_s25609" name="Equation" r:id="rId9" imgW="9014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Distribución Von Mises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M(µ,</a:t>
            </a:r>
            <a:r>
              <a:rPr lang="el-GR" dirty="0" smtClean="0"/>
              <a:t>κ</a:t>
            </a:r>
            <a:r>
              <a:rPr lang="es-ES" dirty="0" smtClean="0"/>
              <a:t>)    </a:t>
            </a:r>
          </a:p>
          <a:p>
            <a:pPr lvl="2"/>
            <a:r>
              <a:rPr lang="es-ES" dirty="0" smtClean="0"/>
              <a:t>µ, es la dirección media</a:t>
            </a:r>
          </a:p>
          <a:p>
            <a:pPr lvl="2"/>
            <a:r>
              <a:rPr lang="el-GR" dirty="0" smtClean="0"/>
              <a:t>κ</a:t>
            </a:r>
            <a:r>
              <a:rPr lang="es-ES" dirty="0" smtClean="0"/>
              <a:t> , es la concentración del parámetro </a:t>
            </a:r>
          </a:p>
          <a:p>
            <a:pPr lvl="2"/>
            <a:endParaRPr lang="es-ES" dirty="0" smtClean="0"/>
          </a:p>
          <a:p>
            <a:pPr lvl="2"/>
            <a:r>
              <a:rPr lang="es-ES" dirty="0" smtClean="0"/>
              <a:t>                           , </a:t>
            </a:r>
          </a:p>
          <a:p>
            <a:pPr lvl="2"/>
            <a:endParaRPr lang="es-ES" dirty="0" smtClean="0"/>
          </a:p>
          <a:p>
            <a:pPr lvl="3"/>
            <a:r>
              <a:rPr lang="es-ES" dirty="0" smtClean="0"/>
              <a:t> </a:t>
            </a:r>
          </a:p>
          <a:p>
            <a:pPr lvl="2">
              <a:buNone/>
            </a:pPr>
            <a:endParaRPr lang="es-ES" dirty="0" smtClean="0"/>
          </a:p>
          <a:p>
            <a:pPr lvl="2"/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851920" y="1700808"/>
          <a:ext cx="3240360" cy="936104"/>
        </p:xfrm>
        <a:graphic>
          <a:graphicData uri="http://schemas.openxmlformats.org/presentationml/2006/ole">
            <p:oleObj spid="_x0000_s37891" name="Equation" r:id="rId4" imgW="1828800" imgH="43164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267744" y="3573016"/>
          <a:ext cx="2016224" cy="720080"/>
        </p:xfrm>
        <a:graphic>
          <a:graphicData uri="http://schemas.openxmlformats.org/presentationml/2006/ole">
            <p:oleObj spid="_x0000_s37892" name="Equation" r:id="rId5" imgW="1371600" imgH="46980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4644008" y="3501008"/>
          <a:ext cx="2376264" cy="864096"/>
        </p:xfrm>
        <a:graphic>
          <a:graphicData uri="http://schemas.openxmlformats.org/presentationml/2006/ole">
            <p:oleObj spid="_x0000_s37893" name="Equation" r:id="rId6" imgW="1422360" imgH="469800" progId="Equation.DSMT4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4114800" y="2032000"/>
          <a:ext cx="914400" cy="198438"/>
        </p:xfrm>
        <a:graphic>
          <a:graphicData uri="http://schemas.openxmlformats.org/presentationml/2006/ole">
            <p:oleObj spid="_x0000_s37895" name="Equation" r:id="rId7" imgW="914400" imgH="198720" progId="Equation.DSMT4">
              <p:embed/>
            </p:oleObj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2771800" y="4581128"/>
          <a:ext cx="3168352" cy="648072"/>
        </p:xfrm>
        <a:graphic>
          <a:graphicData uri="http://schemas.openxmlformats.org/presentationml/2006/ole">
            <p:oleObj spid="_x0000_s37896" name="Equation" r:id="rId8" imgW="1828800" imgH="469800" progId="Equation.DSMT4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2627784" y="5229200"/>
          <a:ext cx="5472608" cy="1080120"/>
        </p:xfrm>
        <a:graphic>
          <a:graphicData uri="http://schemas.openxmlformats.org/presentationml/2006/ole">
            <p:oleObj spid="_x0000_s37897" name="Equation" r:id="rId9" imgW="240012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talla media resultante </a:t>
            </a:r>
            <a:r>
              <a:rPr lang="el-GR" dirty="0" smtClean="0"/>
              <a:t>ρ</a:t>
            </a:r>
            <a:r>
              <a:rPr lang="es-ES" dirty="0" smtClean="0"/>
              <a:t> viene es A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Nótese que                                 tienen la misma distribución</a:t>
            </a:r>
          </a:p>
          <a:p>
            <a:endParaRPr lang="es-ES" dirty="0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923928" y="2780928"/>
          <a:ext cx="1440160" cy="720080"/>
        </p:xfrm>
        <a:graphic>
          <a:graphicData uri="http://schemas.openxmlformats.org/presentationml/2006/ole">
            <p:oleObj spid="_x0000_s38916" name="Equation" r:id="rId4" imgW="850680" imgH="431640" progId="Equation.DSMT4">
              <p:embed/>
            </p:oleObj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3563888" y="3645024"/>
          <a:ext cx="2880320" cy="936104"/>
        </p:xfrm>
        <a:graphic>
          <a:graphicData uri="http://schemas.openxmlformats.org/presentationml/2006/ole">
            <p:oleObj spid="_x0000_s38917" name="Equation" r:id="rId5" imgW="153648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Forma de la distribución</a:t>
            </a:r>
          </a:p>
          <a:p>
            <a:pPr lvl="1"/>
            <a:r>
              <a:rPr lang="es-ES" dirty="0" smtClean="0"/>
              <a:t>Es </a:t>
            </a:r>
            <a:r>
              <a:rPr lang="es-ES" dirty="0" err="1" smtClean="0"/>
              <a:t>unimodal</a:t>
            </a:r>
            <a:r>
              <a:rPr lang="es-ES" dirty="0" smtClean="0"/>
              <a:t> y asimétrica </a:t>
            </a:r>
            <a:r>
              <a:rPr lang="es-ES" dirty="0" err="1" smtClean="0"/>
              <a:t>especto</a:t>
            </a:r>
            <a:r>
              <a:rPr lang="es-ES" dirty="0" smtClean="0"/>
              <a:t> de </a:t>
            </a:r>
            <a:r>
              <a:rPr lang="el-GR" dirty="0" smtClean="0"/>
              <a:t>θ</a:t>
            </a:r>
            <a:r>
              <a:rPr lang="es-ES" dirty="0" smtClean="0"/>
              <a:t> = µ.</a:t>
            </a:r>
          </a:p>
          <a:p>
            <a:pPr lvl="1"/>
            <a:r>
              <a:rPr lang="es-ES" dirty="0" smtClean="0"/>
              <a:t>La moda es </a:t>
            </a:r>
            <a:r>
              <a:rPr lang="el-GR" dirty="0" smtClean="0"/>
              <a:t>θ</a:t>
            </a:r>
            <a:r>
              <a:rPr lang="es-ES" dirty="0" smtClean="0"/>
              <a:t> = µ y la </a:t>
            </a:r>
            <a:r>
              <a:rPr lang="es-ES" dirty="0" err="1" smtClean="0"/>
              <a:t>antimoda</a:t>
            </a:r>
            <a:r>
              <a:rPr lang="es-ES" dirty="0" smtClean="0"/>
              <a:t> es </a:t>
            </a:r>
            <a:r>
              <a:rPr lang="el-GR" dirty="0" smtClean="0"/>
              <a:t>θ</a:t>
            </a:r>
            <a:r>
              <a:rPr lang="es-ES" dirty="0" smtClean="0"/>
              <a:t> = µ + </a:t>
            </a:r>
            <a:r>
              <a:rPr lang="el-GR" dirty="0" smtClean="0"/>
              <a:t>Π</a:t>
            </a:r>
            <a:endParaRPr lang="es-ES" dirty="0" smtClean="0"/>
          </a:p>
          <a:p>
            <a:pPr lvl="1"/>
            <a:r>
              <a:rPr lang="es-ES" dirty="0" smtClean="0"/>
              <a:t>El radio de densidad en la moda a la densidad en la </a:t>
            </a:r>
            <a:r>
              <a:rPr lang="es-ES" dirty="0" err="1" smtClean="0"/>
              <a:t>antimoda</a:t>
            </a:r>
            <a:r>
              <a:rPr lang="es-ES" dirty="0" smtClean="0"/>
              <a:t> viene dado por       , de manera que cuanto mayor sea el valor de </a:t>
            </a:r>
            <a:r>
              <a:rPr lang="el-GR" dirty="0" smtClean="0"/>
              <a:t>κ</a:t>
            </a:r>
            <a:r>
              <a:rPr lang="es-ES" dirty="0" smtClean="0"/>
              <a:t>, mayor será el agrupamiento alrededor de la moda. </a:t>
            </a:r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6228184" y="3861048"/>
          <a:ext cx="576064" cy="432048"/>
        </p:xfrm>
        <a:graphic>
          <a:graphicData uri="http://schemas.openxmlformats.org/presentationml/2006/ole">
            <p:oleObj spid="_x0000_s39938" name="Equation" r:id="rId4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Relación con otras distribuciones</a:t>
            </a:r>
          </a:p>
          <a:p>
            <a:pPr lvl="1"/>
            <a:r>
              <a:rPr lang="es-ES" sz="2400" dirty="0" smtClean="0"/>
              <a:t>Cuando </a:t>
            </a:r>
            <a:r>
              <a:rPr lang="el-GR" sz="2400" dirty="0" smtClean="0"/>
              <a:t>κ</a:t>
            </a:r>
            <a:r>
              <a:rPr lang="es-ES" sz="2400" dirty="0" smtClean="0"/>
              <a:t>=0, M(</a:t>
            </a:r>
            <a:r>
              <a:rPr lang="el-GR" sz="2400" dirty="0" smtClean="0"/>
              <a:t>μ</a:t>
            </a:r>
            <a:r>
              <a:rPr lang="es-ES" sz="2400" dirty="0" smtClean="0"/>
              <a:t>,</a:t>
            </a:r>
            <a:r>
              <a:rPr lang="el-GR" sz="2400" dirty="0" smtClean="0"/>
              <a:t>κ</a:t>
            </a:r>
            <a:r>
              <a:rPr lang="es-ES" sz="2400" dirty="0" smtClean="0"/>
              <a:t>) es la uniforme.</a:t>
            </a:r>
          </a:p>
          <a:p>
            <a:pPr lvl="1"/>
            <a:r>
              <a:rPr lang="es-ES" sz="2400" dirty="0" smtClean="0"/>
              <a:t>La aproximación                muestra que para </a:t>
            </a:r>
            <a:r>
              <a:rPr lang="el-GR" sz="2400" dirty="0" smtClean="0"/>
              <a:t>κ</a:t>
            </a:r>
            <a:r>
              <a:rPr lang="es-ES" sz="2400" dirty="0" smtClean="0"/>
              <a:t> pequeño</a:t>
            </a:r>
          </a:p>
          <a:p>
            <a:pPr lvl="2">
              <a:buNone/>
            </a:pPr>
            <a:endParaRPr lang="es-ES" dirty="0" smtClean="0"/>
          </a:p>
          <a:p>
            <a:pPr lvl="2">
              <a:buNone/>
            </a:pPr>
            <a:r>
              <a:rPr lang="es-ES" dirty="0" smtClean="0"/>
              <a:t>C(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 κ</a:t>
            </a:r>
            <a:r>
              <a:rPr lang="es-ES" dirty="0" smtClean="0"/>
              <a:t>/2) denota la distribución cardiode (</a:t>
            </a:r>
            <a:r>
              <a:rPr lang="es-ES" dirty="0" err="1" smtClean="0"/>
              <a:t>cardioid</a:t>
            </a:r>
            <a:r>
              <a:rPr lang="es-ES" dirty="0" smtClean="0"/>
              <a:t>).</a:t>
            </a:r>
          </a:p>
          <a:p>
            <a:pPr lvl="1"/>
            <a:endParaRPr lang="es-ES" sz="2400" dirty="0" smtClean="0"/>
          </a:p>
          <a:p>
            <a:pPr lvl="1"/>
            <a:r>
              <a:rPr lang="es-ES" sz="2400" dirty="0" smtClean="0"/>
              <a:t>Cuando             la distribución M(</a:t>
            </a:r>
            <a:r>
              <a:rPr lang="el-GR" sz="2400" dirty="0" smtClean="0"/>
              <a:t>μ</a:t>
            </a:r>
            <a:r>
              <a:rPr lang="es-ES" sz="2400" dirty="0" smtClean="0"/>
              <a:t>,</a:t>
            </a:r>
            <a:r>
              <a:rPr lang="el-GR" sz="2400" dirty="0" smtClean="0"/>
              <a:t>κ</a:t>
            </a:r>
            <a:r>
              <a:rPr lang="es-ES" sz="2400" dirty="0" smtClean="0"/>
              <a:t>) está concentrada en el punto </a:t>
            </a:r>
            <a:r>
              <a:rPr lang="el-GR" sz="2400" dirty="0" smtClean="0"/>
              <a:t>θ</a:t>
            </a:r>
            <a:r>
              <a:rPr lang="es-ES" sz="2400" dirty="0" smtClean="0"/>
              <a:t>=</a:t>
            </a:r>
            <a:r>
              <a:rPr lang="el-GR" sz="2400" dirty="0" smtClean="0"/>
              <a:t>κ</a:t>
            </a:r>
            <a:endParaRPr lang="es-ES" sz="2400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067944" y="2852936"/>
          <a:ext cx="1008112" cy="432048"/>
        </p:xfrm>
        <a:graphic>
          <a:graphicData uri="http://schemas.openxmlformats.org/presentationml/2006/ole">
            <p:oleObj spid="_x0000_s73730" name="Equation" r:id="rId4" imgW="596880" imgH="20304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131840" y="3429000"/>
          <a:ext cx="3168352" cy="432048"/>
        </p:xfrm>
        <a:graphic>
          <a:graphicData uri="http://schemas.openxmlformats.org/presentationml/2006/ole">
            <p:oleObj spid="_x0000_s73731" name="Equation" r:id="rId5" imgW="1358640" imgH="20304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771800" y="4653136"/>
          <a:ext cx="936104" cy="355724"/>
        </p:xfrm>
        <a:graphic>
          <a:graphicData uri="http://schemas.openxmlformats.org/presentationml/2006/ole">
            <p:oleObj spid="_x0000_s73732" name="Equation" r:id="rId6" imgW="46980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sz="2400" dirty="0" smtClean="0"/>
              <a:t>Si </a:t>
            </a:r>
            <a:r>
              <a:rPr lang="el-GR" sz="2400" dirty="0" smtClean="0"/>
              <a:t>κ</a:t>
            </a:r>
            <a:r>
              <a:rPr lang="es-ES" sz="2400" dirty="0" smtClean="0"/>
              <a:t> es grande, ponemos                  . Luego, la función de masa de probabilidad de </a:t>
            </a:r>
            <a:r>
              <a:rPr lang="el-GR" sz="2400" dirty="0" smtClean="0"/>
              <a:t>ξ</a:t>
            </a:r>
            <a:r>
              <a:rPr lang="es-ES" sz="2400" dirty="0" smtClean="0"/>
              <a:t> es proporcional a</a:t>
            </a:r>
          </a:p>
          <a:p>
            <a:pPr lvl="1"/>
            <a:endParaRPr lang="es-ES" sz="2400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860032" y="1844824"/>
          <a:ext cx="1296144" cy="504056"/>
        </p:xfrm>
        <a:graphic>
          <a:graphicData uri="http://schemas.openxmlformats.org/presentationml/2006/ole">
            <p:oleObj spid="_x0000_s74754" name="Equation" r:id="rId4" imgW="93960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514850" y="2041525"/>
          <a:ext cx="114300" cy="177800"/>
        </p:xfrm>
        <a:graphic>
          <a:graphicData uri="http://schemas.openxmlformats.org/presentationml/2006/ole">
            <p:oleObj spid="_x0000_s74755" name="Equation" r:id="rId5" imgW="914400" imgH="19872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419872" y="2708920"/>
          <a:ext cx="2592288" cy="720080"/>
        </p:xfrm>
        <a:graphic>
          <a:graphicData uri="http://schemas.openxmlformats.org/presentationml/2006/ole">
            <p:oleObj spid="_x0000_s74756" name="Equation" r:id="rId6" imgW="812520" imgH="26640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3203848" y="3573016"/>
          <a:ext cx="4104456" cy="576064"/>
        </p:xfrm>
        <a:graphic>
          <a:graphicData uri="http://schemas.openxmlformats.org/presentationml/2006/ole">
            <p:oleObj spid="_x0000_s74757" name="Equation" r:id="rId7" imgW="1942920" imgH="253800" progId="Equation.DSMT4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6444208" y="2708920"/>
          <a:ext cx="1728192" cy="648072"/>
        </p:xfrm>
        <a:graphic>
          <a:graphicData uri="http://schemas.openxmlformats.org/presentationml/2006/ole">
            <p:oleObj spid="_x0000_s74758" name="Equation" r:id="rId8" imgW="672840" imgH="368280" progId="Equation.DSMT4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2267744" y="4437112"/>
          <a:ext cx="4824536" cy="720080"/>
        </p:xfrm>
        <a:graphic>
          <a:graphicData uri="http://schemas.openxmlformats.org/presentationml/2006/ole">
            <p:oleObj spid="_x0000_s74759" name="Equation" r:id="rId9" imgW="28573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314800"/>
          </a:xfrm>
        </p:spPr>
        <p:txBody>
          <a:bodyPr/>
          <a:lstStyle/>
          <a:p>
            <a:pPr lvl="1" algn="just"/>
            <a:r>
              <a:rPr lang="es-ES" sz="2400" dirty="0" smtClean="0"/>
              <a:t>Cualquier distribución Von Mises puede ser aproximada por una distribución </a:t>
            </a:r>
            <a:r>
              <a:rPr lang="es-ES" sz="2400" dirty="0" err="1" smtClean="0"/>
              <a:t>Wrapped</a:t>
            </a:r>
            <a:r>
              <a:rPr lang="es-ES" sz="2400" dirty="0" smtClean="0"/>
              <a:t>. </a:t>
            </a:r>
          </a:p>
          <a:p>
            <a:pPr lvl="2" algn="just"/>
            <a:r>
              <a:rPr lang="es-ES" sz="2000" dirty="0" smtClean="0"/>
              <a:t>La aproximación fue derivada aquí como una aproximación de primer orden para k grandes</a:t>
            </a:r>
          </a:p>
          <a:p>
            <a:pPr lvl="2" algn="just"/>
            <a:r>
              <a:rPr lang="es-ES" dirty="0" smtClean="0"/>
              <a:t>A(κ) = I</a:t>
            </a:r>
            <a:r>
              <a:rPr lang="es-ES" baseline="-25000" dirty="0" smtClean="0"/>
              <a:t>1</a:t>
            </a:r>
            <a:r>
              <a:rPr lang="es-ES" dirty="0" smtClean="0"/>
              <a:t>(κ)/I</a:t>
            </a:r>
            <a:r>
              <a:rPr lang="es-ES" baseline="-25000" dirty="0" smtClean="0"/>
              <a:t>0</a:t>
            </a:r>
            <a:r>
              <a:rPr lang="es-ES" dirty="0" smtClean="0"/>
              <a:t>(κ)</a:t>
            </a:r>
          </a:p>
          <a:p>
            <a:pPr lvl="2" algn="just"/>
            <a:r>
              <a:rPr lang="es-ES" dirty="0" smtClean="0"/>
              <a:t>Kent (1978) ha demostrado que la aproximación se aferra a un orden superior en k</a:t>
            </a:r>
          </a:p>
          <a:p>
            <a:pPr lvl="2" algn="just"/>
            <a:endParaRPr lang="es-ES" dirty="0" smtClean="0"/>
          </a:p>
          <a:p>
            <a:pPr lvl="2" algn="just"/>
            <a:r>
              <a:rPr lang="es-ES" dirty="0" err="1" smtClean="0"/>
              <a:t>f</a:t>
            </a:r>
            <a:r>
              <a:rPr lang="es-ES" baseline="-25000" dirty="0" err="1" smtClean="0"/>
              <a:t>VM</a:t>
            </a:r>
            <a:r>
              <a:rPr lang="es-ES" dirty="0" smtClean="0"/>
              <a:t>( ;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 y </a:t>
            </a:r>
            <a:r>
              <a:rPr lang="es-ES" dirty="0" err="1" smtClean="0"/>
              <a:t>f</a:t>
            </a:r>
            <a:r>
              <a:rPr lang="es-ES" baseline="-25000" dirty="0" err="1" smtClean="0"/>
              <a:t>WN</a:t>
            </a:r>
            <a:r>
              <a:rPr lang="es-ES" dirty="0" smtClean="0"/>
              <a:t>(;</a:t>
            </a:r>
            <a:r>
              <a:rPr lang="el-GR" dirty="0" smtClean="0"/>
              <a:t>μ</a:t>
            </a:r>
            <a:r>
              <a:rPr lang="es-ES" dirty="0" smtClean="0"/>
              <a:t>,A(</a:t>
            </a:r>
            <a:r>
              <a:rPr lang="el-GR" dirty="0" smtClean="0"/>
              <a:t>κ</a:t>
            </a:r>
            <a:r>
              <a:rPr lang="es-ES" dirty="0" smtClean="0"/>
              <a:t>)) denota las densidades de M(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 y la aproximación WN(</a:t>
            </a:r>
            <a:r>
              <a:rPr lang="el-GR" dirty="0" smtClean="0"/>
              <a:t>μ</a:t>
            </a:r>
            <a:r>
              <a:rPr lang="es-ES" dirty="0" smtClean="0"/>
              <a:t>,A(</a:t>
            </a:r>
            <a:r>
              <a:rPr lang="el-GR" dirty="0" smtClean="0"/>
              <a:t>κ</a:t>
            </a:r>
            <a:r>
              <a:rPr lang="es-ES" dirty="0" smtClean="0"/>
              <a:t>)) respectivamente.</a:t>
            </a:r>
          </a:p>
          <a:p>
            <a:pPr lvl="2" algn="just">
              <a:buNone/>
            </a:pPr>
            <a:endParaRPr lang="es-ES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5292080" y="3068960"/>
            <a:ext cx="31683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M(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</a:t>
            </a:r>
            <a:r>
              <a:rPr lang="el-GR" dirty="0" smtClean="0"/>
              <a:t>~</a:t>
            </a:r>
            <a:r>
              <a:rPr lang="es-ES" dirty="0" smtClean="0"/>
              <a:t>WN(</a:t>
            </a:r>
            <a:r>
              <a:rPr lang="el-GR" dirty="0" smtClean="0"/>
              <a:t>μ</a:t>
            </a:r>
            <a:r>
              <a:rPr lang="es-ES" dirty="0" smtClean="0"/>
              <a:t>,A(</a:t>
            </a:r>
            <a:r>
              <a:rPr lang="el-GR" dirty="0" smtClean="0"/>
              <a:t>κ</a:t>
            </a:r>
            <a:r>
              <a:rPr lang="es-ES" dirty="0" smtClean="0"/>
              <a:t>)), </a:t>
            </a:r>
            <a:r>
              <a:rPr lang="el-GR" dirty="0" smtClean="0"/>
              <a:t>κ→∞</a:t>
            </a:r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139952" y="4365104"/>
            <a:ext cx="453650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 err="1" smtClean="0"/>
              <a:t>f</a:t>
            </a:r>
            <a:r>
              <a:rPr lang="es-ES" sz="2000" baseline="-25000" dirty="0" err="1" smtClean="0"/>
              <a:t>VM</a:t>
            </a:r>
            <a:r>
              <a:rPr lang="es-ES" sz="2000" dirty="0" smtClean="0"/>
              <a:t>(</a:t>
            </a:r>
            <a:r>
              <a:rPr lang="el-GR" sz="2000" dirty="0" smtClean="0"/>
              <a:t>θ</a:t>
            </a:r>
            <a:r>
              <a:rPr lang="es-ES" sz="2000" dirty="0" smtClean="0"/>
              <a:t>;</a:t>
            </a:r>
            <a:r>
              <a:rPr lang="el-GR" sz="2000" dirty="0" smtClean="0"/>
              <a:t>μ</a:t>
            </a:r>
            <a:r>
              <a:rPr lang="es-ES" sz="2000" dirty="0" smtClean="0"/>
              <a:t>,</a:t>
            </a:r>
            <a:r>
              <a:rPr lang="el-GR" sz="2000" dirty="0" smtClean="0"/>
              <a:t>κ</a:t>
            </a:r>
            <a:r>
              <a:rPr lang="es-ES" sz="2000" dirty="0" smtClean="0"/>
              <a:t>)-</a:t>
            </a:r>
            <a:r>
              <a:rPr lang="es-ES" sz="2000" dirty="0" err="1" smtClean="0"/>
              <a:t>f</a:t>
            </a:r>
            <a:r>
              <a:rPr lang="es-ES" sz="2000" baseline="-25000" dirty="0" err="1" smtClean="0"/>
              <a:t>WN</a:t>
            </a:r>
            <a:r>
              <a:rPr lang="es-ES" sz="2000" dirty="0" smtClean="0"/>
              <a:t>(</a:t>
            </a:r>
            <a:r>
              <a:rPr lang="el-GR" sz="2000" dirty="0" smtClean="0"/>
              <a:t>θ</a:t>
            </a:r>
            <a:r>
              <a:rPr lang="es-ES" sz="2000" dirty="0" smtClean="0"/>
              <a:t>;</a:t>
            </a:r>
            <a:r>
              <a:rPr lang="el-GR" sz="2000" dirty="0" smtClean="0"/>
              <a:t>μ</a:t>
            </a:r>
            <a:r>
              <a:rPr lang="es-ES" sz="2000" dirty="0" smtClean="0"/>
              <a:t>,A(</a:t>
            </a:r>
            <a:r>
              <a:rPr lang="el-GR" sz="2000" dirty="0" smtClean="0"/>
              <a:t>κ</a:t>
            </a:r>
            <a:r>
              <a:rPr lang="es-ES" sz="2000" dirty="0" smtClean="0"/>
              <a:t>))=O(</a:t>
            </a:r>
            <a:r>
              <a:rPr lang="el-GR" sz="2000" dirty="0" smtClean="0"/>
              <a:t>κ</a:t>
            </a:r>
            <a:r>
              <a:rPr lang="es-ES" sz="2000" baseline="30000" dirty="0" smtClean="0"/>
              <a:t>-1/2</a:t>
            </a:r>
            <a:r>
              <a:rPr lang="es-ES" sz="2000" dirty="0" smtClean="0"/>
              <a:t>)</a:t>
            </a:r>
            <a:r>
              <a:rPr lang="el-GR" sz="2000" dirty="0" smtClean="0"/>
              <a:t> </a:t>
            </a:r>
            <a:r>
              <a:rPr lang="es-ES" sz="2000" dirty="0" smtClean="0"/>
              <a:t>, </a:t>
            </a:r>
            <a:r>
              <a:rPr lang="el-GR" sz="2000" dirty="0" smtClean="0"/>
              <a:t>κ→∞</a:t>
            </a:r>
            <a:r>
              <a:rPr lang="es-ES" sz="2000" dirty="0" smtClean="0"/>
              <a:t>  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08512"/>
          </a:xfrm>
        </p:spPr>
        <p:txBody>
          <a:bodyPr/>
          <a:lstStyle/>
          <a:p>
            <a:pPr lvl="1"/>
            <a:r>
              <a:rPr lang="es-ES" sz="2400" dirty="0" smtClean="0"/>
              <a:t>Stephens (1973) ha verificado numéricamente que la aproximación es satisfactoria para valores intermedios de </a:t>
            </a:r>
            <a:r>
              <a:rPr lang="el-GR" sz="2400" dirty="0" smtClean="0"/>
              <a:t>κ</a:t>
            </a:r>
            <a:r>
              <a:rPr lang="es-ES" sz="2400" dirty="0" smtClean="0"/>
              <a:t>.</a:t>
            </a:r>
          </a:p>
          <a:p>
            <a:pPr lvl="1"/>
            <a:endParaRPr lang="es-ES" sz="2400" dirty="0" smtClean="0"/>
          </a:p>
          <a:p>
            <a:pPr lvl="2"/>
            <a:r>
              <a:rPr lang="es-ES" sz="2000" dirty="0" smtClean="0"/>
              <a:t>La peor aproximación se tiene para </a:t>
            </a:r>
            <a:r>
              <a:rPr lang="el-GR" sz="2000" dirty="0" smtClean="0"/>
              <a:t>κ~</a:t>
            </a:r>
            <a:r>
              <a:rPr lang="es-ES" sz="2000" dirty="0" smtClean="0"/>
              <a:t>1.4. </a:t>
            </a:r>
          </a:p>
          <a:p>
            <a:pPr lvl="2">
              <a:buNone/>
            </a:pPr>
            <a:r>
              <a:rPr lang="es-ES" sz="2000" dirty="0" smtClean="0"/>
              <a:t>	Incluso en este caso las funciones de masa de probabilidad son muy cercanas. </a:t>
            </a:r>
          </a:p>
          <a:p>
            <a:pPr lvl="1"/>
            <a:r>
              <a:rPr lang="es-ES" dirty="0" smtClean="0"/>
              <a:t>M(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</a:t>
            </a:r>
            <a:r>
              <a:rPr lang="el-GR" dirty="0" smtClean="0"/>
              <a:t>~</a:t>
            </a:r>
            <a:r>
              <a:rPr lang="es-ES" dirty="0" smtClean="0"/>
              <a:t>WC(</a:t>
            </a:r>
            <a:r>
              <a:rPr lang="el-GR" dirty="0" smtClean="0"/>
              <a:t>μ</a:t>
            </a:r>
            <a:r>
              <a:rPr lang="es-ES" dirty="0" smtClean="0"/>
              <a:t>,A(</a:t>
            </a:r>
            <a:r>
              <a:rPr lang="el-GR" dirty="0" smtClean="0"/>
              <a:t>κ</a:t>
            </a:r>
            <a:r>
              <a:rPr lang="es-ES" dirty="0" smtClean="0"/>
              <a:t>))</a:t>
            </a:r>
          </a:p>
          <a:p>
            <a:pPr lvl="1"/>
            <a:r>
              <a:rPr lang="es-ES" dirty="0" smtClean="0"/>
              <a:t>La distribución de Von Mises es más útil, debido a su estructura como modelos de transformación exponencial.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563888" y="2492896"/>
            <a:ext cx="3600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M(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</a:t>
            </a:r>
            <a:r>
              <a:rPr lang="el-GR" dirty="0" smtClean="0"/>
              <a:t>~</a:t>
            </a:r>
            <a:r>
              <a:rPr lang="es-ES" dirty="0" smtClean="0"/>
              <a:t>WN(</a:t>
            </a:r>
            <a:r>
              <a:rPr lang="el-GR" dirty="0" smtClean="0"/>
              <a:t>μ</a:t>
            </a:r>
            <a:r>
              <a:rPr lang="es-ES" dirty="0" smtClean="0"/>
              <a:t>,A(</a:t>
            </a:r>
            <a:r>
              <a:rPr lang="el-GR" dirty="0" smtClean="0"/>
              <a:t>κ</a:t>
            </a:r>
            <a:r>
              <a:rPr lang="es-ES" dirty="0" smtClean="0"/>
              <a:t>)), </a:t>
            </a:r>
            <a:r>
              <a:rPr lang="el-GR" dirty="0" smtClean="0"/>
              <a:t>κ→∞</a:t>
            </a:r>
            <a:r>
              <a:rPr lang="es-ES" dirty="0" smtClean="0"/>
              <a:t>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Función característica y momentos</a:t>
            </a:r>
          </a:p>
          <a:p>
            <a:pPr lvl="1"/>
            <a:r>
              <a:rPr lang="es-ES" dirty="0" smtClean="0"/>
              <a:t>Simétrica sobre </a:t>
            </a:r>
            <a:r>
              <a:rPr lang="el-GR" dirty="0" smtClean="0"/>
              <a:t>μ</a:t>
            </a:r>
            <a:endParaRPr lang="es-ES" dirty="0" smtClean="0"/>
          </a:p>
          <a:p>
            <a:pPr lvl="1"/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716016" y="2348880"/>
          <a:ext cx="3384376" cy="720080"/>
        </p:xfrm>
        <a:graphic>
          <a:graphicData uri="http://schemas.openxmlformats.org/presentationml/2006/ole">
            <p:oleObj spid="_x0000_s75778" name="Equation" r:id="rId4" imgW="1536480" imgH="2664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114800" y="2032000"/>
          <a:ext cx="914400" cy="198438"/>
        </p:xfrm>
        <a:graphic>
          <a:graphicData uri="http://schemas.openxmlformats.org/presentationml/2006/ole">
            <p:oleObj spid="_x0000_s75779" name="Equation" r:id="rId5" imgW="914400" imgH="19872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051720" y="3212976"/>
          <a:ext cx="6336704" cy="1440160"/>
        </p:xfrm>
        <a:graphic>
          <a:graphicData uri="http://schemas.openxmlformats.org/presentationml/2006/ole">
            <p:oleObj spid="_x0000_s75780" name="Equation" r:id="rId6" imgW="298440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sz="2400" dirty="0" smtClean="0"/>
              <a:t>Consecuentemente</a:t>
            </a:r>
          </a:p>
          <a:p>
            <a:pPr lvl="1"/>
            <a:r>
              <a:rPr lang="es-ES" sz="2400" dirty="0" smtClean="0"/>
              <a:t>En particular, </a:t>
            </a:r>
          </a:p>
          <a:p>
            <a:pPr lvl="2" algn="just"/>
            <a:r>
              <a:rPr lang="el-GR" dirty="0" smtClean="0"/>
              <a:t>α</a:t>
            </a:r>
            <a:r>
              <a:rPr lang="es-ES" dirty="0" smtClean="0"/>
              <a:t>=A(κ) </a:t>
            </a:r>
            <a:r>
              <a:rPr lang="es-ES" dirty="0" err="1" smtClean="0"/>
              <a:t>cos</a:t>
            </a:r>
            <a:r>
              <a:rPr lang="es-ES" dirty="0" smtClean="0"/>
              <a:t>µ</a:t>
            </a:r>
          </a:p>
          <a:p>
            <a:pPr lvl="2" algn="just"/>
            <a:r>
              <a:rPr lang="el-GR" dirty="0" smtClean="0"/>
              <a:t>β</a:t>
            </a:r>
            <a:r>
              <a:rPr lang="es-ES" dirty="0" smtClean="0"/>
              <a:t>=A(</a:t>
            </a:r>
            <a:r>
              <a:rPr lang="el-GR" dirty="0" smtClean="0"/>
              <a:t>κ</a:t>
            </a:r>
            <a:r>
              <a:rPr lang="es-ES" dirty="0" smtClean="0"/>
              <a:t>) </a:t>
            </a:r>
            <a:r>
              <a:rPr lang="es-ES" dirty="0" err="1" smtClean="0"/>
              <a:t>sen</a:t>
            </a:r>
            <a:r>
              <a:rPr lang="el-GR" dirty="0" smtClean="0"/>
              <a:t>μ</a:t>
            </a:r>
            <a:endParaRPr lang="es-ES" dirty="0" smtClean="0"/>
          </a:p>
          <a:p>
            <a:pPr lvl="2" algn="just"/>
            <a:r>
              <a:rPr lang="el-GR" dirty="0" smtClean="0"/>
              <a:t>ρ</a:t>
            </a:r>
            <a:r>
              <a:rPr lang="es-ES" dirty="0" smtClean="0"/>
              <a:t>=A(</a:t>
            </a:r>
            <a:r>
              <a:rPr lang="el-GR" dirty="0" smtClean="0"/>
              <a:t>κ</a:t>
            </a:r>
            <a:r>
              <a:rPr lang="es-ES" dirty="0" smtClean="0"/>
              <a:t>)</a:t>
            </a:r>
            <a:endParaRPr lang="es-ES" sz="20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187624" y="332656"/>
          <a:ext cx="3888432" cy="1296144"/>
        </p:xfrm>
        <a:graphic>
          <a:graphicData uri="http://schemas.openxmlformats.org/presentationml/2006/ole">
            <p:oleObj spid="_x0000_s76802" name="Equation" r:id="rId4" imgW="2374560" imgH="96516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343400" y="1620838"/>
          <a:ext cx="2532856" cy="790575"/>
        </p:xfrm>
        <a:graphic>
          <a:graphicData uri="http://schemas.openxmlformats.org/presentationml/2006/ole">
            <p:oleObj spid="_x0000_s76803" name="Equation" r:id="rId5" imgW="9396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Idea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Las direcciones en el plano pueden ser observadas como vectores unitarios o equivalentemente como puntos en el círculo unidad.</a:t>
            </a:r>
          </a:p>
          <a:p>
            <a:pPr algn="just">
              <a:buNone/>
            </a:pPr>
            <a:endParaRPr lang="es-ES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051720" y="4149080"/>
          <a:ext cx="4896544" cy="1080120"/>
        </p:xfrm>
        <a:graphic>
          <a:graphicData uri="http://schemas.openxmlformats.org/presentationml/2006/ole">
            <p:oleObj spid="_x0000_s1026" name="Equation" r:id="rId4" imgW="13716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824536"/>
          </a:xfrm>
        </p:spPr>
        <p:txBody>
          <a:bodyPr/>
          <a:lstStyle/>
          <a:p>
            <a:r>
              <a:rPr lang="es-ES" sz="2800" dirty="0" smtClean="0"/>
              <a:t>La función de distribución</a:t>
            </a:r>
          </a:p>
          <a:p>
            <a:endParaRPr lang="es-ES" dirty="0" smtClean="0"/>
          </a:p>
          <a:p>
            <a:endParaRPr lang="es-ES" dirty="0" smtClean="0"/>
          </a:p>
          <a:p>
            <a:pPr lvl="1">
              <a:buNone/>
            </a:pPr>
            <a:r>
              <a:rPr lang="es-ES" dirty="0" smtClean="0"/>
              <a:t>	</a:t>
            </a:r>
            <a:r>
              <a:rPr lang="es-ES" sz="2400" dirty="0" smtClean="0"/>
              <a:t>Aproximaciones mediante transformaciones normales.</a:t>
            </a:r>
          </a:p>
          <a:p>
            <a:pPr lvl="1">
              <a:buNone/>
            </a:pPr>
            <a:r>
              <a:rPr lang="es-ES" sz="2400" dirty="0" err="1" smtClean="0"/>
              <a:t>Upton</a:t>
            </a:r>
            <a:r>
              <a:rPr lang="es-ES" sz="2400" dirty="0" smtClean="0"/>
              <a:t> (1974)</a:t>
            </a:r>
          </a:p>
          <a:p>
            <a:pPr lvl="1">
              <a:buNone/>
            </a:pPr>
            <a:endParaRPr lang="es-ES" sz="2400" dirty="0" smtClean="0"/>
          </a:p>
          <a:p>
            <a:pPr lvl="2"/>
            <a:r>
              <a:rPr lang="el-GR" dirty="0" smtClean="0"/>
              <a:t>θ~</a:t>
            </a:r>
            <a:r>
              <a:rPr lang="es-ES" dirty="0" smtClean="0"/>
              <a:t>M(0,</a:t>
            </a:r>
            <a:r>
              <a:rPr lang="el-GR" dirty="0" smtClean="0"/>
              <a:t>κ</a:t>
            </a:r>
            <a:r>
              <a:rPr lang="es-ES" dirty="0" smtClean="0"/>
              <a:t>)</a:t>
            </a:r>
          </a:p>
          <a:p>
            <a:pPr lvl="2" algn="just"/>
            <a:r>
              <a:rPr lang="es-ES" dirty="0" smtClean="0"/>
              <a:t>Demostró que esto produce la Función de distribución acumulada correcta a 2 decimales para </a:t>
            </a:r>
            <a:r>
              <a:rPr lang="el-GR" dirty="0" smtClean="0"/>
              <a:t>κ≥</a:t>
            </a:r>
            <a:r>
              <a:rPr lang="es-ES" dirty="0" smtClean="0"/>
              <a:t>6</a:t>
            </a:r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195736" y="2492896"/>
          <a:ext cx="4392488" cy="720080"/>
        </p:xfrm>
        <a:graphic>
          <a:graphicData uri="http://schemas.openxmlformats.org/presentationml/2006/ole">
            <p:oleObj spid="_x0000_s86018" name="Equation" r:id="rId4" imgW="1714320" imgH="4698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491880" y="4005064"/>
          <a:ext cx="4104456" cy="817240"/>
        </p:xfrm>
        <a:graphic>
          <a:graphicData uri="http://schemas.openxmlformats.org/presentationml/2006/ole">
            <p:oleObj spid="_x0000_s86019" name="Equation" r:id="rId5" imgW="265428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484784"/>
            <a:ext cx="7772400" cy="4458816"/>
          </a:xfrm>
        </p:spPr>
        <p:txBody>
          <a:bodyPr/>
          <a:lstStyle/>
          <a:p>
            <a:pPr lvl="1"/>
            <a:r>
              <a:rPr lang="es-ES" dirty="0" smtClean="0"/>
              <a:t>Hill (1976) </a:t>
            </a:r>
          </a:p>
          <a:p>
            <a:pPr lvl="2"/>
            <a:r>
              <a:rPr lang="es-ES" dirty="0" smtClean="0"/>
              <a:t>Si </a:t>
            </a:r>
            <a:r>
              <a:rPr lang="el-GR" dirty="0" smtClean="0"/>
              <a:t>θ~</a:t>
            </a:r>
            <a:r>
              <a:rPr lang="es-ES" dirty="0" smtClean="0"/>
              <a:t>M(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)→</a:t>
            </a:r>
            <a:r>
              <a:rPr lang="el-GR" dirty="0" smtClean="0"/>
              <a:t>Χ~</a:t>
            </a:r>
            <a:r>
              <a:rPr lang="es-ES" dirty="0" smtClean="0"/>
              <a:t>N(0,1)</a:t>
            </a:r>
          </a:p>
          <a:p>
            <a:pPr lvl="3"/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627784" y="2780928"/>
          <a:ext cx="4968552" cy="1512168"/>
        </p:xfrm>
        <a:graphic>
          <a:graphicData uri="http://schemas.openxmlformats.org/presentationml/2006/ole">
            <p:oleObj spid="_x0000_s87042" name="Equation" r:id="rId4" imgW="2908080" imgH="863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Génesis</a:t>
            </a:r>
          </a:p>
          <a:p>
            <a:pPr lvl="1"/>
            <a:r>
              <a:rPr lang="es-ES" sz="2400" dirty="0" smtClean="0"/>
              <a:t>Acondicionamiento de las </a:t>
            </a:r>
            <a:r>
              <a:rPr lang="es-ES" sz="2400" dirty="0" err="1" smtClean="0"/>
              <a:t>disttibuciones</a:t>
            </a:r>
            <a:r>
              <a:rPr lang="es-ES" sz="2400" dirty="0" smtClean="0"/>
              <a:t> normales</a:t>
            </a:r>
          </a:p>
          <a:p>
            <a:pPr lvl="1"/>
            <a:r>
              <a:rPr lang="es-ES" sz="2400" dirty="0" smtClean="0"/>
              <a:t>Caracterización máxima verosimilitud</a:t>
            </a:r>
          </a:p>
          <a:p>
            <a:pPr lvl="1"/>
            <a:r>
              <a:rPr lang="es-ES" sz="2400" dirty="0" smtClean="0"/>
              <a:t>Enfoque de máxima entropía</a:t>
            </a:r>
          </a:p>
          <a:p>
            <a:pPr lvl="1"/>
            <a:r>
              <a:rPr lang="es-ES" sz="2400" dirty="0" smtClean="0"/>
              <a:t>Conexión con un proceso de difusión en un círculo</a:t>
            </a:r>
          </a:p>
          <a:p>
            <a:pPr lvl="1"/>
            <a:r>
              <a:rPr lang="es-ES" sz="2400" dirty="0" smtClean="0"/>
              <a:t>Conexión con un proceso de difusión en un plano</a:t>
            </a:r>
          </a:p>
          <a:p>
            <a:pPr lvl="1"/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90000"/>
              <a:buFont typeface="Monotype Sorts" pitchFamily="2" charset="2"/>
              <a:buChar char="4"/>
            </a:pPr>
            <a:r>
              <a:rPr lang="es-ES" sz="2400" dirty="0" smtClean="0"/>
              <a:t>Acondicionamiento de las distribuciones normales</a:t>
            </a:r>
          </a:p>
          <a:p>
            <a:pPr lvl="1"/>
            <a:r>
              <a:rPr lang="es-ES" sz="2400" dirty="0" smtClean="0"/>
              <a:t>x sigue una distribución normal </a:t>
            </a:r>
            <a:r>
              <a:rPr lang="es-ES" sz="2400" dirty="0" err="1" smtClean="0"/>
              <a:t>bivariada</a:t>
            </a:r>
            <a:r>
              <a:rPr lang="es-ES" sz="2400" dirty="0" smtClean="0"/>
              <a:t> con</a:t>
            </a:r>
          </a:p>
          <a:p>
            <a:pPr lvl="2"/>
            <a:r>
              <a:rPr lang="el-GR" dirty="0" smtClean="0"/>
              <a:t>μ</a:t>
            </a:r>
            <a:r>
              <a:rPr lang="es-ES" dirty="0" smtClean="0"/>
              <a:t>=(</a:t>
            </a:r>
            <a:r>
              <a:rPr lang="es-ES" dirty="0" err="1" smtClean="0"/>
              <a:t>cos</a:t>
            </a:r>
            <a:r>
              <a:rPr lang="el-GR" dirty="0" smtClean="0"/>
              <a:t>μ</a:t>
            </a:r>
            <a:r>
              <a:rPr lang="es-ES" dirty="0" smtClean="0"/>
              <a:t>,sin</a:t>
            </a:r>
            <a:r>
              <a:rPr lang="el-GR" dirty="0" smtClean="0"/>
              <a:t>μ</a:t>
            </a:r>
            <a:r>
              <a:rPr lang="es-ES" dirty="0" smtClean="0"/>
              <a:t>)</a:t>
            </a:r>
            <a:r>
              <a:rPr lang="es-ES" baseline="30000" dirty="0" smtClean="0"/>
              <a:t>T</a:t>
            </a:r>
          </a:p>
          <a:p>
            <a:pPr lvl="2"/>
            <a:r>
              <a:rPr lang="es-ES" dirty="0" smtClean="0"/>
              <a:t>Matriz de varianzas </a:t>
            </a:r>
            <a:r>
              <a:rPr lang="el-GR" dirty="0" smtClean="0"/>
              <a:t>κ</a:t>
            </a:r>
            <a:r>
              <a:rPr lang="es-ES" baseline="30000" dirty="0" smtClean="0"/>
              <a:t>-1</a:t>
            </a:r>
            <a:r>
              <a:rPr lang="es-ES" dirty="0" smtClean="0"/>
              <a:t>I</a:t>
            </a:r>
            <a:r>
              <a:rPr lang="es-ES" baseline="-25000" dirty="0" smtClean="0"/>
              <a:t>o</a:t>
            </a:r>
          </a:p>
          <a:p>
            <a:pPr lvl="1"/>
            <a:r>
              <a:rPr lang="es-ES" sz="2400" dirty="0" smtClean="0"/>
              <a:t>x =r(</a:t>
            </a:r>
            <a:r>
              <a:rPr lang="es-ES" sz="2400" dirty="0" err="1" smtClean="0"/>
              <a:t>cos</a:t>
            </a:r>
            <a:r>
              <a:rPr lang="el-GR" sz="2400" dirty="0" smtClean="0"/>
              <a:t>θ</a:t>
            </a:r>
            <a:r>
              <a:rPr lang="es-ES" sz="2400" dirty="0" smtClean="0"/>
              <a:t>,sin</a:t>
            </a:r>
            <a:r>
              <a:rPr lang="el-GR" sz="2400" dirty="0" smtClean="0"/>
              <a:t>θ</a:t>
            </a:r>
            <a:r>
              <a:rPr lang="es-ES" sz="2400" dirty="0" smtClean="0"/>
              <a:t>)</a:t>
            </a:r>
            <a:r>
              <a:rPr lang="es-ES" sz="2400" baseline="30000" dirty="0" smtClean="0"/>
              <a:t>T</a:t>
            </a:r>
            <a:endParaRPr lang="es-ES" sz="2400" dirty="0" smtClean="0"/>
          </a:p>
          <a:p>
            <a:pPr lvl="1"/>
            <a:r>
              <a:rPr lang="es-ES" sz="2400" dirty="0" smtClean="0"/>
              <a:t>La función de densidad de (r,</a:t>
            </a:r>
            <a:r>
              <a:rPr lang="el-GR" sz="2400" dirty="0" smtClean="0"/>
              <a:t>θ</a:t>
            </a:r>
            <a:r>
              <a:rPr lang="es-ES" sz="2400" dirty="0" smtClean="0"/>
              <a:t>) es proporcional a:</a:t>
            </a:r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2"/>
            <a:r>
              <a:rPr lang="es-ES" sz="2000" dirty="0" smtClean="0"/>
              <a:t>La distribución condicional de </a:t>
            </a:r>
            <a:r>
              <a:rPr lang="el-GR" sz="2000" dirty="0" smtClean="0"/>
              <a:t>θ</a:t>
            </a:r>
            <a:r>
              <a:rPr lang="es-ES" sz="2000" dirty="0" smtClean="0"/>
              <a:t> dado r=1 es M(</a:t>
            </a:r>
            <a:r>
              <a:rPr lang="el-GR" sz="2000" dirty="0" smtClean="0"/>
              <a:t>μ</a:t>
            </a:r>
            <a:r>
              <a:rPr lang="es-ES" sz="2000" dirty="0" smtClean="0"/>
              <a:t>,</a:t>
            </a:r>
            <a:r>
              <a:rPr lang="el-GR" sz="2000" dirty="0" smtClean="0"/>
              <a:t>κ</a:t>
            </a:r>
            <a:r>
              <a:rPr lang="es-ES" sz="2000" dirty="0" smtClean="0"/>
              <a:t>)</a:t>
            </a:r>
          </a:p>
          <a:p>
            <a:pPr lvl="1"/>
            <a:endParaRPr lang="es-ES" sz="2400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514850" y="2041525"/>
          <a:ext cx="114300" cy="177800"/>
        </p:xfrm>
        <a:graphic>
          <a:graphicData uri="http://schemas.openxmlformats.org/presentationml/2006/ole">
            <p:oleObj spid="_x0000_s88066" name="Equation" r:id="rId4" imgW="914400" imgH="19872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987824" y="4581128"/>
          <a:ext cx="3024336" cy="720080"/>
        </p:xfrm>
        <a:graphic>
          <a:graphicData uri="http://schemas.openxmlformats.org/presentationml/2006/ole">
            <p:oleObj spid="_x0000_s88067" name="Equation" r:id="rId5" imgW="106668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824536"/>
          </a:xfrm>
        </p:spPr>
        <p:txBody>
          <a:bodyPr/>
          <a:lstStyle/>
          <a:p>
            <a:r>
              <a:rPr lang="es-ES" sz="2400" dirty="0" smtClean="0"/>
              <a:t>Caracterización máxima verosimilitud</a:t>
            </a:r>
          </a:p>
          <a:p>
            <a:pPr lvl="1"/>
            <a:r>
              <a:rPr lang="es-ES" sz="2000" dirty="0" smtClean="0"/>
              <a:t>Conjunto de funciones de densidad de probabilidad de la forma </a:t>
            </a:r>
          </a:p>
          <a:p>
            <a:pPr lvl="1" algn="ctr">
              <a:buNone/>
            </a:pPr>
            <a:r>
              <a:rPr lang="es-ES" sz="2000" dirty="0" smtClean="0"/>
              <a:t>f(</a:t>
            </a:r>
            <a:r>
              <a:rPr lang="el-GR" sz="2000" dirty="0" smtClean="0"/>
              <a:t>θ</a:t>
            </a:r>
            <a:r>
              <a:rPr lang="es-ES" sz="2000" dirty="0" smtClean="0"/>
              <a:t>;</a:t>
            </a:r>
            <a:r>
              <a:rPr lang="el-GR" sz="2000" dirty="0" smtClean="0"/>
              <a:t>μ</a:t>
            </a:r>
            <a:r>
              <a:rPr lang="es-ES" sz="2000" dirty="0" smtClean="0"/>
              <a:t>)=g(</a:t>
            </a:r>
            <a:r>
              <a:rPr lang="el-GR" sz="2000" dirty="0" smtClean="0"/>
              <a:t>θ</a:t>
            </a:r>
            <a:r>
              <a:rPr lang="es-ES" sz="2000" dirty="0" smtClean="0"/>
              <a:t>-</a:t>
            </a:r>
            <a:r>
              <a:rPr lang="el-GR" sz="2000" dirty="0" smtClean="0"/>
              <a:t>μ</a:t>
            </a:r>
            <a:r>
              <a:rPr lang="es-ES" sz="2000" dirty="0" smtClean="0"/>
              <a:t>)	</a:t>
            </a:r>
          </a:p>
          <a:p>
            <a:pPr lvl="2" algn="just"/>
            <a:r>
              <a:rPr lang="es-ES" sz="1600" dirty="0" smtClean="0"/>
              <a:t>g es una función positiva en el círculo.</a:t>
            </a:r>
          </a:p>
          <a:p>
            <a:pPr lvl="2" algn="just"/>
            <a:r>
              <a:rPr lang="es-ES" sz="1600" dirty="0" smtClean="0"/>
              <a:t>Su segunda derivada es continua.  </a:t>
            </a:r>
          </a:p>
          <a:p>
            <a:pPr lvl="2" algn="just"/>
            <a:r>
              <a:rPr lang="es-ES" sz="1600" dirty="0" smtClean="0"/>
              <a:t>El estimador de máxima verosimilitud de  </a:t>
            </a:r>
            <a:r>
              <a:rPr lang="el-GR" sz="1600" dirty="0" smtClean="0"/>
              <a:t>μ</a:t>
            </a:r>
            <a:r>
              <a:rPr lang="es-ES" sz="1600" dirty="0" smtClean="0"/>
              <a:t> basado en observaciones                 </a:t>
            </a:r>
          </a:p>
          <a:p>
            <a:pPr lvl="2" algn="just">
              <a:buNone/>
            </a:pPr>
            <a:r>
              <a:rPr lang="es-ES" sz="1600" dirty="0" smtClean="0"/>
              <a:t>es la dirección media de la muestra       .</a:t>
            </a:r>
          </a:p>
          <a:p>
            <a:pPr lvl="1" algn="just">
              <a:buNone/>
            </a:pPr>
            <a:r>
              <a:rPr lang="es-ES" sz="2000" dirty="0" smtClean="0"/>
              <a:t> 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7884368" y="3284984"/>
          <a:ext cx="864096" cy="398016"/>
        </p:xfrm>
        <a:graphic>
          <a:graphicData uri="http://schemas.openxmlformats.org/presentationml/2006/ole">
            <p:oleObj spid="_x0000_s89090" name="Equation" r:id="rId4" imgW="634680" imgH="2538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932040" y="3573016"/>
          <a:ext cx="288032" cy="431924"/>
        </p:xfrm>
        <a:graphic>
          <a:graphicData uri="http://schemas.openxmlformats.org/presentationml/2006/ole">
            <p:oleObj spid="_x0000_s89091" name="Equation" r:id="rId5" imgW="126720" imgH="21564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123728" y="4149080"/>
          <a:ext cx="1800200" cy="698624"/>
        </p:xfrm>
        <a:graphic>
          <a:graphicData uri="http://schemas.openxmlformats.org/presentationml/2006/ole">
            <p:oleObj spid="_x0000_s89092" name="Equation" r:id="rId6" imgW="1066680" imgH="48240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5004048" y="4149080"/>
          <a:ext cx="1800200" cy="647824"/>
        </p:xfrm>
        <a:graphic>
          <a:graphicData uri="http://schemas.openxmlformats.org/presentationml/2006/ole">
            <p:oleObj spid="_x0000_s89093" name="Equation" r:id="rId7" imgW="10666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386808"/>
          </a:xfrm>
        </p:spPr>
        <p:txBody>
          <a:bodyPr/>
          <a:lstStyle/>
          <a:p>
            <a:pPr lvl="1"/>
            <a:r>
              <a:rPr lang="es-ES" sz="2400" dirty="0" smtClean="0"/>
              <a:t>n=2</a:t>
            </a:r>
          </a:p>
          <a:p>
            <a:pPr lvl="2"/>
            <a:endParaRPr lang="es-ES" sz="2000" dirty="0" smtClean="0"/>
          </a:p>
          <a:p>
            <a:pPr lvl="2"/>
            <a:r>
              <a:rPr lang="es-ES" sz="2000" dirty="0" smtClean="0"/>
              <a:t>Para alguna función continuamente diferenciable h.</a:t>
            </a:r>
          </a:p>
          <a:p>
            <a:pPr lvl="1" algn="just"/>
            <a:r>
              <a:rPr lang="es-ES" sz="2400" dirty="0" smtClean="0"/>
              <a:t>n=3 h satisface que h(</a:t>
            </a:r>
            <a:r>
              <a:rPr lang="es-ES" sz="2400" dirty="0" err="1" smtClean="0"/>
              <a:t>x+y</a:t>
            </a:r>
            <a:r>
              <a:rPr lang="es-ES" sz="2400" dirty="0" smtClean="0"/>
              <a:t>)=h(x)+h(y).</a:t>
            </a:r>
          </a:p>
          <a:p>
            <a:pPr lvl="2" algn="just"/>
            <a:r>
              <a:rPr lang="es-ES" sz="2000" dirty="0" smtClean="0"/>
              <a:t>h(x)=</a:t>
            </a:r>
            <a:r>
              <a:rPr lang="el-GR" sz="2000" dirty="0" smtClean="0"/>
              <a:t>κ</a:t>
            </a:r>
            <a:r>
              <a:rPr lang="es-ES" sz="2000" dirty="0" smtClean="0"/>
              <a:t>x para algún </a:t>
            </a:r>
            <a:r>
              <a:rPr lang="el-GR" sz="2000" dirty="0" smtClean="0"/>
              <a:t>κ</a:t>
            </a:r>
            <a:r>
              <a:rPr lang="es-ES" sz="2000" dirty="0" smtClean="0"/>
              <a:t>, g es la función de masa de probabilidad de una Von Mises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699792" y="1628800"/>
          <a:ext cx="1440160" cy="673224"/>
        </p:xfrm>
        <a:graphic>
          <a:graphicData uri="http://schemas.openxmlformats.org/presentationml/2006/ole">
            <p:oleObj spid="_x0000_s90114" name="Equation" r:id="rId4" imgW="685800" imgH="4572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4716016" y="1556792"/>
          <a:ext cx="1592064" cy="707132"/>
        </p:xfrm>
        <a:graphic>
          <a:graphicData uri="http://schemas.openxmlformats.org/presentationml/2006/ole">
            <p:oleObj spid="_x0000_s90115" name="Equation" r:id="rId5" imgW="10159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824536"/>
          </a:xfrm>
        </p:spPr>
        <p:txBody>
          <a:bodyPr/>
          <a:lstStyle/>
          <a:p>
            <a:pPr marL="342900" lvl="1" indent="-342900">
              <a:buSzPct val="90000"/>
              <a:buFont typeface="Monotype Sorts" pitchFamily="2" charset="2"/>
              <a:buChar char="4"/>
            </a:pPr>
            <a:r>
              <a:rPr lang="es-ES" sz="2400" dirty="0" smtClean="0"/>
              <a:t>Enfoque de máxima entropía</a:t>
            </a:r>
          </a:p>
          <a:p>
            <a:pPr marL="342900" lvl="1" indent="-342900">
              <a:buSzPct val="90000"/>
            </a:pPr>
            <a:r>
              <a:rPr lang="es-ES" sz="2400" dirty="0" smtClean="0"/>
              <a:t>La entropía de una función de distribución en un círculo</a:t>
            </a:r>
          </a:p>
          <a:p>
            <a:pPr marL="342900" lvl="1" indent="-342900">
              <a:buSzPct val="90000"/>
            </a:pPr>
            <a:endParaRPr lang="es-ES" sz="2400" dirty="0" smtClean="0"/>
          </a:p>
          <a:p>
            <a:pPr marL="342900" lvl="1" indent="-342900">
              <a:buSzPct val="90000"/>
            </a:pPr>
            <a:endParaRPr lang="es-ES" sz="2400" dirty="0" smtClean="0"/>
          </a:p>
          <a:p>
            <a:pPr marL="342900" lvl="1" indent="-342900">
              <a:buSzPct val="90000"/>
            </a:pPr>
            <a:r>
              <a:rPr lang="es-ES" sz="2400" dirty="0" smtClean="0"/>
              <a:t>Sea t=(t</a:t>
            </a:r>
            <a:r>
              <a:rPr lang="es-ES" sz="2400" baseline="-25000" dirty="0" smtClean="0"/>
              <a:t>1</a:t>
            </a:r>
            <a:r>
              <a:rPr lang="es-ES" sz="2400" dirty="0" smtClean="0"/>
              <a:t>,…,</a:t>
            </a:r>
            <a:r>
              <a:rPr lang="es-ES" sz="2400" dirty="0" err="1" smtClean="0"/>
              <a:t>t</a:t>
            </a:r>
            <a:r>
              <a:rPr lang="es-ES" sz="2400" baseline="-25000" dirty="0" err="1" smtClean="0"/>
              <a:t>d</a:t>
            </a:r>
            <a:r>
              <a:rPr lang="es-ES" sz="2400" dirty="0" smtClean="0"/>
              <a:t>)</a:t>
            </a:r>
            <a:r>
              <a:rPr lang="es-ES" sz="2400" baseline="30000" dirty="0" smtClean="0"/>
              <a:t>T</a:t>
            </a:r>
            <a:r>
              <a:rPr lang="es-ES" sz="2400" dirty="0" smtClean="0"/>
              <a:t>  una d-dimensional función en el círculo y sea un vector en </a:t>
            </a:r>
            <a:r>
              <a:rPr lang="es-ES" sz="2400" dirty="0" err="1" smtClean="0"/>
              <a:t>R</a:t>
            </a:r>
            <a:r>
              <a:rPr lang="es-ES" sz="2400" baseline="30000" dirty="0" err="1" smtClean="0"/>
              <a:t>d</a:t>
            </a:r>
            <a:endParaRPr lang="es-ES" sz="2400" dirty="0" smtClean="0"/>
          </a:p>
          <a:p>
            <a:pPr marL="342900" lvl="1" indent="-342900">
              <a:buSzPct val="90000"/>
              <a:buFont typeface="Monotype Sorts" pitchFamily="2" charset="2"/>
              <a:buChar char="4"/>
            </a:pPr>
            <a:endParaRPr lang="es-ES" dirty="0" smtClean="0"/>
          </a:p>
          <a:p>
            <a:pPr marL="342900" lvl="1" indent="-342900">
              <a:buSzPct val="90000"/>
              <a:buNone/>
            </a:pPr>
            <a:endParaRPr lang="es-ES" sz="2000" dirty="0" smtClean="0"/>
          </a:p>
          <a:p>
            <a:endParaRPr lang="es-ES" dirty="0"/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3059832" y="2708920"/>
          <a:ext cx="2952328" cy="613916"/>
        </p:xfrm>
        <a:graphic>
          <a:graphicData uri="http://schemas.openxmlformats.org/presentationml/2006/ole">
            <p:oleObj spid="_x0000_s98309" name="Equation" r:id="rId5" imgW="1777680" imgH="469800" progId="Equation.DSMT4">
              <p:embed/>
            </p:oleObj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619672" y="4365104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PROBLEMA: Encontrar la distribución en el círculo para la cual la </a:t>
            </a:r>
            <a:r>
              <a:rPr lang="es-ES" dirty="0" err="1" smtClean="0"/>
              <a:t>entropia</a:t>
            </a:r>
            <a:r>
              <a:rPr lang="es-ES" dirty="0" smtClean="0"/>
              <a:t> es máxima sujeto a E[t(x)]=c</a:t>
            </a:r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476672"/>
            <a:ext cx="7772400" cy="5466928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es-ES" sz="2000" dirty="0" smtClean="0"/>
              <a:t>De </a:t>
            </a:r>
          </a:p>
          <a:p>
            <a:pPr lvl="2"/>
            <a:r>
              <a:rPr lang="es-ES" sz="2000" dirty="0" smtClean="0"/>
              <a:t>Desigualdad de Jensen</a:t>
            </a:r>
          </a:p>
          <a:p>
            <a:pPr lvl="2"/>
            <a:r>
              <a:rPr lang="es-ES" sz="2000" dirty="0" smtClean="0"/>
              <a:t>Convexidad de h(x)=</a:t>
            </a:r>
            <a:r>
              <a:rPr lang="es-ES" sz="2000" dirty="0" err="1" smtClean="0"/>
              <a:t>xlogx</a:t>
            </a:r>
            <a:endParaRPr lang="es-ES" sz="2000" dirty="0" smtClean="0"/>
          </a:p>
          <a:p>
            <a:pPr lvl="1"/>
            <a:r>
              <a:rPr lang="es-ES" sz="2000" dirty="0" smtClean="0"/>
              <a:t>Se obtiene que la distribución de máxima </a:t>
            </a:r>
            <a:r>
              <a:rPr lang="es-ES" sz="2000" dirty="0" err="1" smtClean="0"/>
              <a:t>entropia</a:t>
            </a:r>
            <a:r>
              <a:rPr lang="es-ES" sz="2000" dirty="0" smtClean="0"/>
              <a:t> es un miembro del modelo exponencial (</a:t>
            </a:r>
            <a:r>
              <a:rPr lang="es-ES" sz="2000" dirty="0" err="1" smtClean="0"/>
              <a:t>d,d</a:t>
            </a:r>
            <a:r>
              <a:rPr lang="es-ES" sz="2000" dirty="0" smtClean="0"/>
              <a:t>) con estadístico canónico t.</a:t>
            </a:r>
          </a:p>
          <a:p>
            <a:pPr lvl="1"/>
            <a:endParaRPr lang="es-ES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187624" y="3717032"/>
            <a:ext cx="7236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distribución de máxima entropía en el círculo con dirección media </a:t>
            </a:r>
            <a:r>
              <a:rPr lang="el-GR" dirty="0" smtClean="0"/>
              <a:t>μ</a:t>
            </a:r>
            <a:r>
              <a:rPr lang="es-ES" dirty="0" smtClean="0"/>
              <a:t> y longitud </a:t>
            </a:r>
            <a:r>
              <a:rPr lang="el-GR" dirty="0" smtClean="0"/>
              <a:t>ρ</a:t>
            </a:r>
            <a:r>
              <a:rPr lang="es-ES" dirty="0" smtClean="0"/>
              <a:t> es la distribución de Von Mises M(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 con A(</a:t>
            </a:r>
            <a:r>
              <a:rPr lang="el-GR" dirty="0" smtClean="0"/>
              <a:t>κ</a:t>
            </a:r>
            <a:r>
              <a:rPr lang="es-ES" dirty="0" smtClean="0"/>
              <a:t>)=</a:t>
            </a:r>
            <a:r>
              <a:rPr lang="el-GR" dirty="0" smtClean="0"/>
              <a:t>ρ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968552"/>
          </a:xfrm>
        </p:spPr>
        <p:txBody>
          <a:bodyPr/>
          <a:lstStyle/>
          <a:p>
            <a:pPr marL="342900" lvl="1" indent="-342900">
              <a:buSzPct val="90000"/>
              <a:buFont typeface="Monotype Sorts" pitchFamily="2" charset="2"/>
              <a:buChar char="4"/>
            </a:pPr>
            <a:r>
              <a:rPr lang="es-ES" sz="2400" dirty="0" smtClean="0"/>
              <a:t>Conexión con un proceso de difusión en un círculo</a:t>
            </a:r>
          </a:p>
          <a:p>
            <a:pPr marL="342900" lvl="1" indent="-342900">
              <a:buSzPct val="90000"/>
            </a:pPr>
            <a:r>
              <a:rPr lang="es-ES" dirty="0" smtClean="0"/>
              <a:t>Difusión en el círculo</a:t>
            </a:r>
          </a:p>
          <a:p>
            <a:pPr marL="742950" lvl="2" indent="-342900">
              <a:buSzPct val="90000"/>
            </a:pPr>
            <a:r>
              <a:rPr lang="es-ES" dirty="0" smtClean="0"/>
              <a:t>Varianza infinitesimal </a:t>
            </a:r>
            <a:r>
              <a:rPr lang="el-GR" dirty="0" smtClean="0"/>
              <a:t>σ</a:t>
            </a:r>
            <a:r>
              <a:rPr lang="es-ES" baseline="30000" dirty="0" smtClean="0"/>
              <a:t>2</a:t>
            </a:r>
          </a:p>
          <a:p>
            <a:pPr marL="742950" lvl="2" indent="-342900">
              <a:buSzPct val="90000"/>
            </a:pPr>
            <a:r>
              <a:rPr lang="es-ES" dirty="0" smtClean="0"/>
              <a:t>Deriva (</a:t>
            </a:r>
            <a:r>
              <a:rPr lang="es-ES" dirty="0" err="1" smtClean="0"/>
              <a:t>drift</a:t>
            </a:r>
            <a:r>
              <a:rPr lang="es-ES" dirty="0" smtClean="0"/>
              <a:t>)	-</a:t>
            </a:r>
            <a:r>
              <a:rPr lang="el-GR" dirty="0" smtClean="0"/>
              <a:t>λ</a:t>
            </a:r>
            <a:r>
              <a:rPr lang="es-ES" dirty="0" smtClean="0"/>
              <a:t>sin(</a:t>
            </a:r>
            <a:r>
              <a:rPr lang="el-GR" dirty="0" smtClean="0"/>
              <a:t>θ</a:t>
            </a:r>
            <a:r>
              <a:rPr lang="es-ES" dirty="0" smtClean="0"/>
              <a:t>-</a:t>
            </a:r>
            <a:r>
              <a:rPr lang="el-GR" dirty="0" smtClean="0"/>
              <a:t>μ</a:t>
            </a:r>
            <a:r>
              <a:rPr lang="es-ES" dirty="0" smtClean="0"/>
              <a:t>)</a:t>
            </a:r>
          </a:p>
          <a:p>
            <a:pPr marL="342900" lvl="1" indent="-342900">
              <a:buSzPct val="90000"/>
            </a:pPr>
            <a:r>
              <a:rPr lang="es-ES" dirty="0" smtClean="0"/>
              <a:t>Proceso de Von Mises M(</a:t>
            </a:r>
            <a:r>
              <a:rPr lang="el-GR" dirty="0" smtClean="0"/>
              <a:t>μ</a:t>
            </a:r>
            <a:r>
              <a:rPr lang="es-ES" dirty="0" smtClean="0"/>
              <a:t>,2</a:t>
            </a:r>
            <a:r>
              <a:rPr lang="el-GR" dirty="0" smtClean="0"/>
              <a:t>λσ</a:t>
            </a:r>
            <a:r>
              <a:rPr lang="es-ES" baseline="30000" dirty="0" smtClean="0"/>
              <a:t>-2</a:t>
            </a:r>
            <a:r>
              <a:rPr lang="es-ES" dirty="0" smtClean="0"/>
              <a:t>)</a:t>
            </a:r>
          </a:p>
          <a:p>
            <a:pPr marL="342900" lvl="1" indent="-342900">
              <a:buSzPct val="90000"/>
              <a:buNone/>
            </a:pPr>
            <a:r>
              <a:rPr lang="es-ES" dirty="0" smtClean="0"/>
              <a:t>	</a:t>
            </a:r>
            <a:endParaRPr lang="es-ES" sz="2000" dirty="0" smtClean="0"/>
          </a:p>
          <a:p>
            <a:pPr marL="742950" lvl="2" indent="-342900">
              <a:buSzPct val="90000"/>
              <a:buNone/>
            </a:pPr>
            <a:endParaRPr lang="es-ES" sz="8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386808"/>
          </a:xfrm>
        </p:spPr>
        <p:txBody>
          <a:bodyPr/>
          <a:lstStyle/>
          <a:p>
            <a:pPr marL="342900" lvl="1" indent="-342900">
              <a:buSzPct val="90000"/>
              <a:buFont typeface="Monotype Sorts" pitchFamily="2" charset="2"/>
              <a:buChar char="4"/>
            </a:pPr>
            <a:r>
              <a:rPr lang="es-ES" sz="2400" dirty="0" smtClean="0"/>
              <a:t>Conexión con un proceso de difusión en un plano</a:t>
            </a:r>
          </a:p>
          <a:p>
            <a:pPr marL="342900" lvl="1" indent="-342900">
              <a:buSzPct val="90000"/>
            </a:pPr>
            <a:r>
              <a:rPr lang="es-ES" sz="2000" dirty="0" smtClean="0"/>
              <a:t>Partículas que se mueven bajo un movimiento </a:t>
            </a:r>
            <a:r>
              <a:rPr lang="es-ES" sz="2000" dirty="0" err="1" smtClean="0"/>
              <a:t>Brownian</a:t>
            </a:r>
            <a:r>
              <a:rPr lang="es-ES" sz="2000" dirty="0" smtClean="0"/>
              <a:t> en el plano con una infinitesimal varianza I</a:t>
            </a:r>
            <a:r>
              <a:rPr lang="es-ES" sz="2000" baseline="-25000" dirty="0" smtClean="0"/>
              <a:t>2 </a:t>
            </a:r>
            <a:r>
              <a:rPr lang="es-ES" sz="2000" dirty="0" smtClean="0"/>
              <a:t>y deriva (</a:t>
            </a:r>
            <a:r>
              <a:rPr lang="es-ES" sz="2000" dirty="0" err="1" smtClean="0"/>
              <a:t>drift</a:t>
            </a:r>
            <a:r>
              <a:rPr lang="es-ES" sz="2000" dirty="0" smtClean="0"/>
              <a:t>)	 </a:t>
            </a:r>
            <a:r>
              <a:rPr lang="el-GR" sz="2000" dirty="0" smtClean="0"/>
              <a:t>κ</a:t>
            </a:r>
            <a:r>
              <a:rPr lang="es-ES" sz="2000" dirty="0" smtClean="0"/>
              <a:t>(</a:t>
            </a:r>
            <a:r>
              <a:rPr lang="es-ES" sz="2000" dirty="0" err="1" smtClean="0"/>
              <a:t>cos</a:t>
            </a:r>
            <a:r>
              <a:rPr lang="el-GR" sz="2000" dirty="0" smtClean="0"/>
              <a:t>μ</a:t>
            </a:r>
            <a:r>
              <a:rPr lang="es-ES" sz="2000" dirty="0" smtClean="0"/>
              <a:t>,</a:t>
            </a:r>
            <a:r>
              <a:rPr lang="es-ES" sz="2000" dirty="0" err="1" smtClean="0"/>
              <a:t>sen</a:t>
            </a:r>
            <a:r>
              <a:rPr lang="el-GR" sz="2000" dirty="0" smtClean="0"/>
              <a:t>μ</a:t>
            </a:r>
            <a:r>
              <a:rPr lang="es-ES" sz="2000" dirty="0" smtClean="0"/>
              <a:t>)</a:t>
            </a:r>
            <a:r>
              <a:rPr lang="es-ES" sz="2000" baseline="30000" dirty="0" smtClean="0"/>
              <a:t>T</a:t>
            </a:r>
          </a:p>
          <a:p>
            <a:pPr marL="342900" lvl="1" indent="-342900">
              <a:buSzPct val="90000"/>
            </a:pPr>
            <a:endParaRPr lang="es-ES" sz="2000" baseline="30000" dirty="0" smtClean="0"/>
          </a:p>
          <a:p>
            <a:pPr marL="342900" lvl="1" indent="-342900">
              <a:buSzPct val="90000"/>
            </a:pPr>
            <a:r>
              <a:rPr lang="es-ES" sz="2000" dirty="0" smtClean="0"/>
              <a:t>Si las partículas comienzan en el origen luego la distribución de los puntos en que empiezan a golpear la unidad de círculo es la distribución Von Mises  M(</a:t>
            </a:r>
            <a:r>
              <a:rPr lang="el-GR" sz="2000" dirty="0" smtClean="0"/>
              <a:t>μ</a:t>
            </a:r>
            <a:r>
              <a:rPr lang="es-ES" sz="2000" dirty="0" smtClean="0"/>
              <a:t>,</a:t>
            </a:r>
            <a:r>
              <a:rPr lang="el-GR" sz="2000" dirty="0" smtClean="0"/>
              <a:t> κ</a:t>
            </a:r>
            <a:r>
              <a:rPr lang="es-ES" sz="2000" dirty="0" smtClean="0"/>
              <a:t>)</a:t>
            </a:r>
          </a:p>
          <a:p>
            <a:pPr marL="342900" lvl="1" indent="-342900">
              <a:buSzPct val="90000"/>
              <a:buFont typeface="Monotype Sorts" pitchFamily="2" charset="2"/>
              <a:buChar char="4"/>
            </a:pPr>
            <a:endParaRPr lang="es-ES" sz="24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Medidas de localización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2492896"/>
            <a:ext cx="7772400" cy="3450704"/>
          </a:xfrm>
        </p:spPr>
        <p:txBody>
          <a:bodyPr/>
          <a:lstStyle/>
          <a:p>
            <a:r>
              <a:rPr lang="es-ES" dirty="0" smtClean="0"/>
              <a:t>La dirección media     es la dirección resultante de x</a:t>
            </a:r>
            <a:r>
              <a:rPr lang="es-ES" baseline="-25000" dirty="0" smtClean="0"/>
              <a:t>1</a:t>
            </a:r>
            <a:r>
              <a:rPr lang="es-ES" dirty="0" smtClean="0"/>
              <a:t>+…+ </a:t>
            </a:r>
            <a:r>
              <a:rPr lang="es-ES" dirty="0" err="1" smtClean="0"/>
              <a:t>x</a:t>
            </a:r>
            <a:r>
              <a:rPr lang="es-ES" baseline="-25000" dirty="0" err="1" smtClean="0"/>
              <a:t>n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Las coordenadas cartesianas del centro de masas son (C,S)</a:t>
            </a:r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043608" y="1700808"/>
          <a:ext cx="2414538" cy="661987"/>
        </p:xfrm>
        <a:graphic>
          <a:graphicData uri="http://schemas.openxmlformats.org/presentationml/2006/ole">
            <p:oleObj spid="_x0000_s2050" name="Equation" r:id="rId4" imgW="507960" imgH="4572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5652120" y="3140968"/>
          <a:ext cx="2088232" cy="648072"/>
        </p:xfrm>
        <a:graphic>
          <a:graphicData uri="http://schemas.openxmlformats.org/presentationml/2006/ole">
            <p:oleObj spid="_x0000_s2051" name="Equation" r:id="rId5" imgW="1168200" imgH="43164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979712" y="4653136"/>
          <a:ext cx="4392488" cy="876548"/>
        </p:xfrm>
        <a:graphic>
          <a:graphicData uri="http://schemas.openxmlformats.org/presentationml/2006/ole">
            <p:oleObj spid="_x0000_s2052" name="Equation" r:id="rId6" imgW="1904760" imgH="44424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4644008" y="2348880"/>
          <a:ext cx="432048" cy="647948"/>
        </p:xfrm>
        <a:graphic>
          <a:graphicData uri="http://schemas.openxmlformats.org/presentationml/2006/ole">
            <p:oleObj spid="_x0000_s2053" name="Equation" r:id="rId7" imgW="12672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896544"/>
          </a:xfrm>
        </p:spPr>
        <p:txBody>
          <a:bodyPr/>
          <a:lstStyle/>
          <a:p>
            <a:r>
              <a:rPr lang="es-ES" dirty="0" smtClean="0"/>
              <a:t>Simulación M(</a:t>
            </a:r>
            <a:r>
              <a:rPr lang="el-GR" dirty="0" smtClean="0"/>
              <a:t>μ</a:t>
            </a:r>
            <a:r>
              <a:rPr lang="es-ES" dirty="0" smtClean="0"/>
              <a:t>,</a:t>
            </a:r>
            <a:r>
              <a:rPr lang="el-GR" dirty="0" smtClean="0"/>
              <a:t>κ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Algoritmo de </a:t>
            </a:r>
            <a:r>
              <a:rPr lang="es-ES" dirty="0" err="1" smtClean="0"/>
              <a:t>Best</a:t>
            </a:r>
            <a:r>
              <a:rPr lang="es-ES" dirty="0" smtClean="0"/>
              <a:t> &amp; Fisher (1979), librería IMSL</a:t>
            </a:r>
          </a:p>
          <a:p>
            <a:pPr lvl="1"/>
            <a:endParaRPr lang="es-E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err="1" smtClean="0"/>
              <a:t>Convolución</a:t>
            </a:r>
            <a:r>
              <a:rPr lang="es-ES" sz="2800" dirty="0" smtClean="0"/>
              <a:t> de distribuciones de Von Mises</a:t>
            </a:r>
          </a:p>
          <a:p>
            <a:pPr lvl="1"/>
            <a:r>
              <a:rPr lang="el-GR" dirty="0" smtClean="0"/>
              <a:t>θ </a:t>
            </a:r>
            <a:r>
              <a:rPr lang="es-ES" dirty="0" smtClean="0"/>
              <a:t>=θ</a:t>
            </a:r>
            <a:r>
              <a:rPr lang="es-ES" baseline="-25000" dirty="0" smtClean="0"/>
              <a:t>1</a:t>
            </a:r>
            <a:r>
              <a:rPr lang="es-ES" dirty="0" smtClean="0"/>
              <a:t>+</a:t>
            </a:r>
            <a:r>
              <a:rPr lang="el-GR" dirty="0" smtClean="0"/>
              <a:t>θ</a:t>
            </a:r>
            <a:r>
              <a:rPr lang="es-ES" baseline="-25000" dirty="0" smtClean="0"/>
              <a:t>2</a:t>
            </a:r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419872" y="2348880"/>
          <a:ext cx="5256584" cy="647824"/>
        </p:xfrm>
        <a:graphic>
          <a:graphicData uri="http://schemas.openxmlformats.org/presentationml/2006/ole">
            <p:oleObj spid="_x0000_s100354" name="Equation" r:id="rId4" imgW="3936960" imgH="431640" progId="Equation.DSMT4">
              <p:embed/>
            </p:oleObj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91680" y="3284984"/>
            <a:ext cx="648072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La </a:t>
            </a:r>
            <a:r>
              <a:rPr lang="es-ES" dirty="0" err="1" smtClean="0"/>
              <a:t>convolución</a:t>
            </a:r>
            <a:r>
              <a:rPr lang="es-ES" dirty="0" smtClean="0"/>
              <a:t> de dos distribuciones Von Mises no es una distribución Von Mises.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691680" y="4077072"/>
            <a:ext cx="648072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M(</a:t>
            </a:r>
            <a:r>
              <a:rPr lang="el-GR" dirty="0" smtClean="0"/>
              <a:t>μ</a:t>
            </a:r>
            <a:r>
              <a:rPr lang="es-ES" baseline="-25000" dirty="0" smtClean="0"/>
              <a:t> 1 ,</a:t>
            </a:r>
            <a:r>
              <a:rPr lang="el-GR" dirty="0" smtClean="0"/>
              <a:t>κ</a:t>
            </a:r>
            <a:r>
              <a:rPr lang="es-ES" baseline="-25000" dirty="0" smtClean="0"/>
              <a:t>1</a:t>
            </a:r>
            <a:r>
              <a:rPr lang="es-ES" dirty="0" smtClean="0"/>
              <a:t>) y  M(</a:t>
            </a:r>
            <a:r>
              <a:rPr lang="el-GR" dirty="0" smtClean="0"/>
              <a:t>μ</a:t>
            </a:r>
            <a:r>
              <a:rPr lang="es-ES" baseline="-25000" dirty="0" smtClean="0"/>
              <a:t> 2 ,</a:t>
            </a:r>
            <a:r>
              <a:rPr lang="el-GR" dirty="0" smtClean="0"/>
              <a:t>κ</a:t>
            </a:r>
            <a:r>
              <a:rPr lang="es-ES" baseline="-25000" dirty="0" smtClean="0"/>
              <a:t>2</a:t>
            </a:r>
            <a:r>
              <a:rPr lang="es-ES" dirty="0" smtClean="0"/>
              <a:t>) pueden ser aproximadas por WN(</a:t>
            </a:r>
            <a:r>
              <a:rPr lang="el-GR" dirty="0" smtClean="0"/>
              <a:t>μ</a:t>
            </a:r>
            <a:r>
              <a:rPr lang="es-ES" baseline="-25000" dirty="0" smtClean="0"/>
              <a:t> 1 </a:t>
            </a:r>
            <a:r>
              <a:rPr lang="es-ES" dirty="0" smtClean="0"/>
              <a:t>,A(</a:t>
            </a:r>
            <a:r>
              <a:rPr lang="el-GR" dirty="0" smtClean="0"/>
              <a:t>κ</a:t>
            </a:r>
            <a:r>
              <a:rPr lang="es-ES" baseline="-25000" dirty="0" smtClean="0"/>
              <a:t>1 </a:t>
            </a:r>
            <a:r>
              <a:rPr lang="es-ES" dirty="0" smtClean="0"/>
              <a:t>)) y  WN(</a:t>
            </a:r>
            <a:r>
              <a:rPr lang="el-GR" dirty="0" smtClean="0"/>
              <a:t>μ</a:t>
            </a:r>
            <a:r>
              <a:rPr lang="es-ES" baseline="-25000" dirty="0" smtClean="0"/>
              <a:t> 2 ,</a:t>
            </a:r>
            <a:r>
              <a:rPr lang="es-ES" dirty="0" smtClean="0"/>
              <a:t>A(</a:t>
            </a:r>
            <a:r>
              <a:rPr lang="el-GR" dirty="0" smtClean="0"/>
              <a:t>κ</a:t>
            </a:r>
            <a:r>
              <a:rPr lang="es-ES" baseline="-25000" dirty="0" smtClean="0"/>
              <a:t>2</a:t>
            </a:r>
            <a:r>
              <a:rPr lang="es-ES" dirty="0" smtClean="0"/>
              <a:t>)) . Se sigue que WN(</a:t>
            </a:r>
            <a:r>
              <a:rPr lang="el-GR" dirty="0" smtClean="0"/>
              <a:t>μ</a:t>
            </a:r>
            <a:r>
              <a:rPr lang="es-ES" baseline="-25000" dirty="0" smtClean="0"/>
              <a:t> 1 </a:t>
            </a:r>
            <a:r>
              <a:rPr lang="es-ES" dirty="0" smtClean="0"/>
              <a:t>+</a:t>
            </a:r>
            <a:r>
              <a:rPr lang="el-GR" dirty="0" smtClean="0"/>
              <a:t>μ</a:t>
            </a:r>
            <a:r>
              <a:rPr lang="es-ES" baseline="-25000" dirty="0" smtClean="0"/>
              <a:t> 2 </a:t>
            </a:r>
            <a:r>
              <a:rPr lang="es-ES" dirty="0" smtClean="0"/>
              <a:t>,A(</a:t>
            </a:r>
            <a:r>
              <a:rPr lang="el-GR" dirty="0" smtClean="0"/>
              <a:t>κ</a:t>
            </a:r>
            <a:r>
              <a:rPr lang="es-ES" baseline="-25000" dirty="0" smtClean="0"/>
              <a:t>1 </a:t>
            </a:r>
            <a:r>
              <a:rPr lang="es-ES" dirty="0" smtClean="0"/>
              <a:t>)A(</a:t>
            </a:r>
            <a:r>
              <a:rPr lang="el-GR" dirty="0" smtClean="0"/>
              <a:t>κ</a:t>
            </a:r>
            <a:r>
              <a:rPr lang="es-ES" baseline="-25000" dirty="0" smtClean="0"/>
              <a:t>2</a:t>
            </a:r>
            <a:r>
              <a:rPr lang="es-ES" dirty="0" smtClean="0"/>
              <a:t>)), puede ser aproximado por  M(</a:t>
            </a:r>
            <a:r>
              <a:rPr lang="el-GR" dirty="0" smtClean="0"/>
              <a:t>μ</a:t>
            </a:r>
            <a:r>
              <a:rPr lang="es-ES" baseline="-25000" dirty="0" smtClean="0"/>
              <a:t> 1 </a:t>
            </a:r>
            <a:r>
              <a:rPr lang="es-ES" dirty="0" smtClean="0"/>
              <a:t>+</a:t>
            </a:r>
            <a:r>
              <a:rPr lang="el-GR" dirty="0" smtClean="0"/>
              <a:t>μ</a:t>
            </a:r>
            <a:r>
              <a:rPr lang="es-ES" baseline="-25000" dirty="0" smtClean="0"/>
              <a:t> 2 </a:t>
            </a:r>
            <a:r>
              <a:rPr lang="es-ES" dirty="0" smtClean="0"/>
              <a:t>,A </a:t>
            </a:r>
            <a:r>
              <a:rPr lang="es-ES" baseline="30000" dirty="0" smtClean="0"/>
              <a:t>-1</a:t>
            </a:r>
            <a:r>
              <a:rPr lang="es-ES" dirty="0" smtClean="0"/>
              <a:t>(A(</a:t>
            </a:r>
            <a:r>
              <a:rPr lang="el-GR" dirty="0" smtClean="0"/>
              <a:t>κ</a:t>
            </a:r>
            <a:r>
              <a:rPr lang="es-ES" baseline="-25000" dirty="0" smtClean="0"/>
              <a:t>1 </a:t>
            </a:r>
            <a:r>
              <a:rPr lang="es-ES" dirty="0" smtClean="0"/>
              <a:t>)A(</a:t>
            </a:r>
            <a:r>
              <a:rPr lang="el-GR" dirty="0" smtClean="0"/>
              <a:t>κ</a:t>
            </a:r>
            <a:r>
              <a:rPr lang="es-ES" baseline="-25000" dirty="0" smtClean="0"/>
              <a:t>2</a:t>
            </a:r>
            <a:r>
              <a:rPr lang="es-ES" dirty="0" smtClean="0"/>
              <a:t>)))</a:t>
            </a:r>
          </a:p>
          <a:p>
            <a:r>
              <a:rPr lang="es-ES" dirty="0" smtClean="0"/>
              <a:t> </a:t>
            </a:r>
            <a:endParaRPr lang="es-ES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691680" y="5517232"/>
          <a:ext cx="6552728" cy="720080"/>
        </p:xfrm>
        <a:graphic>
          <a:graphicData uri="http://schemas.openxmlformats.org/presentationml/2006/ole">
            <p:oleObj spid="_x0000_s100355" name="Equation" r:id="rId5" imgW="271764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Generalización de distribuciones de von Mises</a:t>
            </a:r>
          </a:p>
          <a:p>
            <a:pPr lvl="1"/>
            <a:r>
              <a:rPr lang="es-ES" dirty="0" smtClean="0"/>
              <a:t>Usando generalizaciones de distribuciones de Von Mises se obtiene extendiendo el estadístico del modelo exponencial de (</a:t>
            </a:r>
            <a:r>
              <a:rPr lang="es-ES" dirty="0" err="1" smtClean="0"/>
              <a:t>cos</a:t>
            </a:r>
            <a:r>
              <a:rPr lang="el-GR" dirty="0" smtClean="0"/>
              <a:t>θ</a:t>
            </a:r>
            <a:r>
              <a:rPr lang="es-ES" dirty="0" smtClean="0"/>
              <a:t>,sin</a:t>
            </a:r>
            <a:r>
              <a:rPr lang="el-GR" dirty="0" smtClean="0"/>
              <a:t>θ</a:t>
            </a:r>
            <a:r>
              <a:rPr lang="es-ES" dirty="0" smtClean="0"/>
              <a:t>) a (</a:t>
            </a:r>
            <a:r>
              <a:rPr lang="es-ES" dirty="0" err="1" smtClean="0"/>
              <a:t>cos</a:t>
            </a:r>
            <a:r>
              <a:rPr lang="el-GR" dirty="0" smtClean="0"/>
              <a:t>θ</a:t>
            </a:r>
            <a:r>
              <a:rPr lang="es-ES" dirty="0" smtClean="0"/>
              <a:t>,sin</a:t>
            </a:r>
            <a:r>
              <a:rPr lang="el-GR" dirty="0" smtClean="0"/>
              <a:t>θ</a:t>
            </a:r>
            <a:r>
              <a:rPr lang="es-ES" dirty="0" smtClean="0"/>
              <a:t>,cos2</a:t>
            </a:r>
            <a:r>
              <a:rPr lang="el-GR" dirty="0" smtClean="0"/>
              <a:t>θ</a:t>
            </a:r>
            <a:r>
              <a:rPr lang="es-ES" dirty="0" smtClean="0"/>
              <a:t>,…,</a:t>
            </a:r>
            <a:r>
              <a:rPr lang="es-ES" dirty="0" err="1" smtClean="0"/>
              <a:t>cosq</a:t>
            </a:r>
            <a:r>
              <a:rPr lang="el-GR" dirty="0" smtClean="0"/>
              <a:t>θ</a:t>
            </a:r>
            <a:r>
              <a:rPr lang="es-ES" dirty="0" smtClean="0"/>
              <a:t>,</a:t>
            </a:r>
            <a:r>
              <a:rPr lang="es-ES" dirty="0" err="1" smtClean="0"/>
              <a:t>sinq</a:t>
            </a:r>
            <a:r>
              <a:rPr lang="el-GR" dirty="0" smtClean="0"/>
              <a:t>θ</a:t>
            </a:r>
            <a:r>
              <a:rPr lang="es-ES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Distribución </a:t>
            </a:r>
            <a:r>
              <a:rPr lang="es-ES" dirty="0" err="1" smtClean="0"/>
              <a:t>Cardioid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/>
              <a:t>C(</a:t>
            </a:r>
            <a:r>
              <a:rPr lang="el-GR" sz="2000" dirty="0" smtClean="0"/>
              <a:t>μ</a:t>
            </a:r>
            <a:r>
              <a:rPr lang="es-ES" sz="2000" dirty="0" smtClean="0"/>
              <a:t>,</a:t>
            </a:r>
            <a:r>
              <a:rPr lang="el-GR" sz="2000" dirty="0" smtClean="0"/>
              <a:t>ρ</a:t>
            </a:r>
            <a:r>
              <a:rPr lang="es-ES" sz="2000" dirty="0" smtClean="0"/>
              <a:t>)</a:t>
            </a:r>
          </a:p>
          <a:p>
            <a:endParaRPr lang="es-ES" sz="2000" dirty="0" smtClean="0"/>
          </a:p>
          <a:p>
            <a:pPr lvl="1"/>
            <a:r>
              <a:rPr lang="es-ES" sz="2000" dirty="0" smtClean="0"/>
              <a:t>El nombre viene de que la curva está dada en coordenadas polares por r=f(</a:t>
            </a:r>
            <a:r>
              <a:rPr lang="el-GR" sz="2000" dirty="0" smtClean="0"/>
              <a:t>θ</a:t>
            </a:r>
            <a:r>
              <a:rPr lang="es-ES" sz="2000" dirty="0" smtClean="0"/>
              <a:t>)</a:t>
            </a:r>
          </a:p>
          <a:p>
            <a:pPr lvl="2"/>
            <a:r>
              <a:rPr lang="el-GR" sz="2000" dirty="0" smtClean="0"/>
              <a:t>ρ</a:t>
            </a:r>
            <a:r>
              <a:rPr lang="es-ES" sz="2000" dirty="0" smtClean="0"/>
              <a:t>  longitud de la media resultante</a:t>
            </a:r>
          </a:p>
          <a:p>
            <a:pPr lvl="2"/>
            <a:r>
              <a:rPr lang="el-GR" sz="2000" dirty="0" smtClean="0"/>
              <a:t>μ</a:t>
            </a:r>
            <a:r>
              <a:rPr lang="es-ES" sz="2000" dirty="0" smtClean="0"/>
              <a:t>  dirección media</a:t>
            </a:r>
          </a:p>
          <a:p>
            <a:pPr lvl="1"/>
            <a:r>
              <a:rPr lang="es-ES" sz="2000" dirty="0" err="1" smtClean="0"/>
              <a:t>Unimodal</a:t>
            </a:r>
            <a:r>
              <a:rPr lang="es-ES" sz="2000" dirty="0" smtClean="0"/>
              <a:t> con media </a:t>
            </a:r>
            <a:r>
              <a:rPr lang="el-GR" sz="2000" dirty="0" smtClean="0"/>
              <a:t>μ</a:t>
            </a:r>
            <a:endParaRPr lang="es-ES" sz="2000" dirty="0" smtClean="0"/>
          </a:p>
          <a:p>
            <a:pPr lvl="1"/>
            <a:r>
              <a:rPr lang="el-GR" sz="2000" dirty="0" smtClean="0"/>
              <a:t>ρ</a:t>
            </a:r>
            <a:r>
              <a:rPr lang="es-ES" sz="2000" dirty="0" smtClean="0"/>
              <a:t> =0 Distribución uniforme</a:t>
            </a:r>
          </a:p>
          <a:p>
            <a:pPr lvl="1"/>
            <a:r>
              <a:rPr lang="es-ES" sz="2000" dirty="0" smtClean="0"/>
              <a:t>Aproximación de pequeñas concentraciones de Von Mises</a:t>
            </a:r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131840" y="1988840"/>
          <a:ext cx="4248472" cy="720080"/>
        </p:xfrm>
        <a:graphic>
          <a:graphicData uri="http://schemas.openxmlformats.org/presentationml/2006/ole">
            <p:oleObj spid="_x0000_s110594" name="Equation" r:id="rId4" imgW="24001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386808"/>
          </a:xfrm>
        </p:spPr>
        <p:txBody>
          <a:bodyPr/>
          <a:lstStyle/>
          <a:p>
            <a:pPr lvl="1"/>
            <a:r>
              <a:rPr lang="es-ES" sz="2400" dirty="0" smtClean="0"/>
              <a:t>Si </a:t>
            </a:r>
            <a:r>
              <a:rPr lang="el-GR" sz="2400" dirty="0" smtClean="0"/>
              <a:t>θ~</a:t>
            </a:r>
            <a:r>
              <a:rPr lang="es-ES" sz="2400" dirty="0" smtClean="0"/>
              <a:t>C(</a:t>
            </a:r>
            <a:r>
              <a:rPr lang="el-GR" sz="2400" dirty="0" smtClean="0"/>
              <a:t>μ</a:t>
            </a:r>
            <a:r>
              <a:rPr lang="es-ES" sz="2400" dirty="0" smtClean="0"/>
              <a:t>,</a:t>
            </a:r>
            <a:r>
              <a:rPr lang="el-GR" sz="2400" dirty="0" smtClean="0"/>
              <a:t>ρ</a:t>
            </a:r>
            <a:r>
              <a:rPr lang="es-ES" sz="2400" dirty="0" smtClean="0"/>
              <a:t>). </a:t>
            </a:r>
            <a:r>
              <a:rPr lang="el-GR" sz="2400" dirty="0" smtClean="0"/>
              <a:t>Ψ</a:t>
            </a:r>
            <a:r>
              <a:rPr lang="es-ES" sz="2400" dirty="0" smtClean="0"/>
              <a:t> algún ángulo </a:t>
            </a:r>
            <a:r>
              <a:rPr lang="el-GR" sz="2400" dirty="0" smtClean="0"/>
              <a:t>θ</a:t>
            </a:r>
            <a:r>
              <a:rPr lang="es-ES" sz="2400" dirty="0" smtClean="0"/>
              <a:t>-</a:t>
            </a:r>
            <a:r>
              <a:rPr lang="el-GR" sz="2400" dirty="0" smtClean="0"/>
              <a:t>Ψ~</a:t>
            </a:r>
            <a:r>
              <a:rPr lang="es-ES" sz="2400" dirty="0" smtClean="0"/>
              <a:t>C(</a:t>
            </a:r>
            <a:r>
              <a:rPr lang="el-GR" sz="2400" dirty="0" smtClean="0"/>
              <a:t>μ</a:t>
            </a:r>
            <a:r>
              <a:rPr lang="es-ES" sz="2400" dirty="0" smtClean="0"/>
              <a:t>-</a:t>
            </a:r>
            <a:r>
              <a:rPr lang="el-GR" sz="2400" dirty="0" smtClean="0"/>
              <a:t>Ψ</a:t>
            </a:r>
            <a:r>
              <a:rPr lang="es-ES" sz="2400" dirty="0" smtClean="0"/>
              <a:t>,</a:t>
            </a:r>
            <a:r>
              <a:rPr lang="el-GR" sz="2400" dirty="0" smtClean="0"/>
              <a:t>ρ</a:t>
            </a:r>
            <a:r>
              <a:rPr lang="es-ES" sz="2400" dirty="0" smtClean="0"/>
              <a:t>)</a:t>
            </a:r>
          </a:p>
          <a:p>
            <a:pPr lvl="1"/>
            <a:r>
              <a:rPr lang="es-ES" sz="2400" dirty="0" smtClean="0"/>
              <a:t>Si </a:t>
            </a:r>
            <a:r>
              <a:rPr lang="el-GR" sz="2400" dirty="0" smtClean="0"/>
              <a:t>θ</a:t>
            </a:r>
            <a:r>
              <a:rPr lang="es-ES" sz="2400" baseline="-25000" dirty="0" smtClean="0"/>
              <a:t>1</a:t>
            </a:r>
            <a:r>
              <a:rPr lang="el-GR" sz="2400" dirty="0" smtClean="0"/>
              <a:t>~</a:t>
            </a:r>
            <a:r>
              <a:rPr lang="es-ES" sz="2400" dirty="0" smtClean="0"/>
              <a:t>C(</a:t>
            </a:r>
            <a:r>
              <a:rPr lang="el-GR" sz="2400" dirty="0" smtClean="0"/>
              <a:t>μ</a:t>
            </a:r>
            <a:r>
              <a:rPr lang="es-ES" sz="2400" baseline="-25000" dirty="0" smtClean="0"/>
              <a:t> 1</a:t>
            </a:r>
            <a:r>
              <a:rPr lang="es-ES" sz="2400" dirty="0" smtClean="0"/>
              <a:t>,</a:t>
            </a:r>
            <a:r>
              <a:rPr lang="el-GR" sz="2400" dirty="0" smtClean="0"/>
              <a:t>ρ</a:t>
            </a:r>
            <a:r>
              <a:rPr lang="es-ES" sz="2400" baseline="-25000" dirty="0" smtClean="0"/>
              <a:t> 1</a:t>
            </a:r>
            <a:r>
              <a:rPr lang="es-ES" sz="2400" dirty="0" smtClean="0"/>
              <a:t>) y </a:t>
            </a:r>
            <a:r>
              <a:rPr lang="el-GR" sz="2400" dirty="0" smtClean="0"/>
              <a:t>θ</a:t>
            </a:r>
            <a:r>
              <a:rPr lang="es-ES" sz="2400" baseline="-25000" dirty="0" smtClean="0"/>
              <a:t>2</a:t>
            </a:r>
            <a:r>
              <a:rPr lang="el-GR" sz="2400" dirty="0" smtClean="0"/>
              <a:t>~</a:t>
            </a:r>
            <a:r>
              <a:rPr lang="es-ES" sz="2400" dirty="0" smtClean="0"/>
              <a:t>C(</a:t>
            </a:r>
            <a:r>
              <a:rPr lang="el-GR" sz="2400" dirty="0" smtClean="0"/>
              <a:t>μ</a:t>
            </a:r>
            <a:r>
              <a:rPr lang="es-ES" sz="2400" baseline="-25000" dirty="0" smtClean="0"/>
              <a:t> 2</a:t>
            </a:r>
            <a:r>
              <a:rPr lang="es-ES" sz="2400" dirty="0" smtClean="0"/>
              <a:t>,</a:t>
            </a:r>
            <a:r>
              <a:rPr lang="el-GR" sz="2400" dirty="0" smtClean="0"/>
              <a:t>ρ</a:t>
            </a:r>
            <a:r>
              <a:rPr lang="es-ES" sz="2400" baseline="-25000" dirty="0" smtClean="0"/>
              <a:t> 2</a:t>
            </a:r>
            <a:r>
              <a:rPr lang="es-ES" sz="2400" dirty="0" smtClean="0"/>
              <a:t>), </a:t>
            </a:r>
          </a:p>
          <a:p>
            <a:pPr lvl="1">
              <a:buNone/>
            </a:pPr>
            <a:r>
              <a:rPr lang="es-ES" sz="2400" dirty="0" smtClean="0"/>
              <a:t>entonces </a:t>
            </a:r>
            <a:r>
              <a:rPr lang="el-GR" sz="2400" dirty="0" smtClean="0"/>
              <a:t>θ</a:t>
            </a:r>
            <a:r>
              <a:rPr lang="es-ES" sz="2400" baseline="-25000" dirty="0" smtClean="0"/>
              <a:t>1</a:t>
            </a:r>
            <a:r>
              <a:rPr lang="es-ES" sz="2400" dirty="0" smtClean="0"/>
              <a:t>+</a:t>
            </a:r>
            <a:r>
              <a:rPr lang="el-GR" sz="2400" dirty="0" smtClean="0"/>
              <a:t> θ</a:t>
            </a:r>
            <a:r>
              <a:rPr lang="es-ES" sz="2400" baseline="-25000" dirty="0" smtClean="0"/>
              <a:t>2 </a:t>
            </a:r>
            <a:r>
              <a:rPr lang="el-GR" sz="2400" dirty="0" smtClean="0"/>
              <a:t>~</a:t>
            </a:r>
            <a:r>
              <a:rPr lang="es-ES" sz="2400" dirty="0" smtClean="0"/>
              <a:t>C(</a:t>
            </a:r>
            <a:r>
              <a:rPr lang="el-GR" sz="2400" dirty="0" smtClean="0"/>
              <a:t>μ</a:t>
            </a:r>
            <a:r>
              <a:rPr lang="es-ES" sz="2400" baseline="-25000" dirty="0" smtClean="0"/>
              <a:t> 1 </a:t>
            </a:r>
            <a:r>
              <a:rPr lang="es-ES" sz="2400" dirty="0" smtClean="0"/>
              <a:t>+</a:t>
            </a:r>
            <a:r>
              <a:rPr lang="el-GR" sz="2400" dirty="0" smtClean="0"/>
              <a:t>μ</a:t>
            </a:r>
            <a:r>
              <a:rPr lang="es-ES" sz="2400" baseline="-25000" dirty="0" smtClean="0"/>
              <a:t>2</a:t>
            </a:r>
            <a:r>
              <a:rPr lang="es-ES" sz="2400" dirty="0" smtClean="0"/>
              <a:t>,</a:t>
            </a:r>
            <a:r>
              <a:rPr lang="el-GR" sz="2400" dirty="0" smtClean="0"/>
              <a:t>ρ</a:t>
            </a:r>
            <a:r>
              <a:rPr lang="es-ES" sz="2400" baseline="-25000" dirty="0" smtClean="0"/>
              <a:t> 1</a:t>
            </a:r>
            <a:r>
              <a:rPr lang="es-ES" sz="2400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Distribución proyección normal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824536"/>
          </a:xfrm>
        </p:spPr>
        <p:txBody>
          <a:bodyPr/>
          <a:lstStyle/>
          <a:p>
            <a:pPr lvl="1"/>
            <a:r>
              <a:rPr lang="es-ES" sz="2400" dirty="0" smtClean="0"/>
              <a:t>Obtenida mediante por proyección radial de distribuciones en el plano.</a:t>
            </a:r>
          </a:p>
          <a:p>
            <a:pPr lvl="2"/>
            <a:r>
              <a:rPr lang="es-ES" sz="2000" dirty="0" smtClean="0"/>
              <a:t>Sea x vector aleatorio (</a:t>
            </a:r>
            <a:r>
              <a:rPr lang="es-ES" sz="2000" dirty="0" err="1" smtClean="0"/>
              <a:t>dim</a:t>
            </a:r>
            <a:r>
              <a:rPr lang="es-ES" sz="2000" dirty="0" smtClean="0"/>
              <a:t> 2) Pr(x=0)=0</a:t>
            </a:r>
          </a:p>
          <a:p>
            <a:pPr lvl="2"/>
            <a:r>
              <a:rPr lang="es-ES" sz="2000" dirty="0" smtClean="0"/>
              <a:t>||x||</a:t>
            </a:r>
            <a:r>
              <a:rPr lang="es-ES" sz="2000" baseline="30000" dirty="0" smtClean="0"/>
              <a:t>-1</a:t>
            </a:r>
            <a:r>
              <a:rPr lang="es-ES" sz="2000" dirty="0" smtClean="0"/>
              <a:t>x punto aleatorio del círculo unidad.</a:t>
            </a:r>
          </a:p>
          <a:p>
            <a:pPr lvl="2">
              <a:buNone/>
            </a:pPr>
            <a:r>
              <a:rPr lang="es-ES" sz="2000" dirty="0" smtClean="0"/>
              <a:t> </a:t>
            </a:r>
            <a:endParaRPr lang="es-ES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059832" y="3212976"/>
          <a:ext cx="3600400" cy="567432"/>
        </p:xfrm>
        <a:graphic>
          <a:graphicData uri="http://schemas.openxmlformats.org/presentationml/2006/ole">
            <p:oleObj spid="_x0000_s114690" name="Equation" r:id="rId4" imgW="2184120" imgH="279360" progId="Equation.DSMT4">
              <p:embed/>
            </p:oleObj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691680" y="4077072"/>
            <a:ext cx="648072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La velocidad del viento es modelada por una distribución normal bidimensional, entonces la resultante  distribución marginal de la dirección del viento es la distribución normal proyectada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752528"/>
          </a:xfrm>
        </p:spPr>
        <p:txBody>
          <a:bodyPr/>
          <a:lstStyle/>
          <a:p>
            <a:r>
              <a:rPr lang="es-ES" sz="2800" dirty="0" smtClean="0"/>
              <a:t>PN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(</a:t>
            </a:r>
            <a:r>
              <a:rPr lang="el-GR" sz="2800" dirty="0" smtClean="0"/>
              <a:t>μ</a:t>
            </a:r>
            <a:r>
              <a:rPr lang="es-ES" sz="2800" dirty="0" smtClean="0"/>
              <a:t>,</a:t>
            </a:r>
            <a:r>
              <a:rPr lang="el-GR" sz="2800" dirty="0" smtClean="0"/>
              <a:t>Σ</a:t>
            </a:r>
            <a:r>
              <a:rPr lang="es-ES" sz="2800" dirty="0" smtClean="0"/>
              <a:t>)</a:t>
            </a:r>
          </a:p>
          <a:p>
            <a:endParaRPr lang="es-ES" sz="2800" dirty="0" smtClean="0"/>
          </a:p>
          <a:p>
            <a:pPr lvl="1"/>
            <a:endParaRPr lang="es-ES" sz="2400" dirty="0" smtClean="0"/>
          </a:p>
          <a:p>
            <a:pPr lvl="1"/>
            <a:r>
              <a:rPr lang="es-ES" sz="2400" dirty="0" smtClean="0"/>
              <a:t>ϕ( ; 0,</a:t>
            </a:r>
            <a:r>
              <a:rPr lang="el-GR" sz="2400" dirty="0" smtClean="0"/>
              <a:t>Σ</a:t>
            </a:r>
            <a:r>
              <a:rPr lang="es-ES" sz="2400" dirty="0" smtClean="0"/>
              <a:t>)  función de densidad de N</a:t>
            </a:r>
            <a:r>
              <a:rPr lang="es-ES" sz="2400" baseline="-25000" dirty="0" smtClean="0"/>
              <a:t>2</a:t>
            </a:r>
            <a:r>
              <a:rPr lang="es-ES" sz="2400" dirty="0" smtClean="0"/>
              <a:t>(</a:t>
            </a:r>
            <a:r>
              <a:rPr lang="el-GR" sz="2400" dirty="0" smtClean="0"/>
              <a:t>μ</a:t>
            </a:r>
            <a:r>
              <a:rPr lang="es-ES" sz="2400" dirty="0" smtClean="0"/>
              <a:t>,</a:t>
            </a:r>
            <a:r>
              <a:rPr lang="el-GR" sz="2400" dirty="0" smtClean="0"/>
              <a:t>Σ</a:t>
            </a:r>
            <a:r>
              <a:rPr lang="es-ES" sz="2400" dirty="0" smtClean="0"/>
              <a:t>)</a:t>
            </a:r>
            <a:endParaRPr lang="es-ES" sz="2800" dirty="0" smtClean="0"/>
          </a:p>
          <a:p>
            <a:pPr lvl="1"/>
            <a:r>
              <a:rPr lang="el-GR" sz="2400" dirty="0" smtClean="0"/>
              <a:t>ϕ</a:t>
            </a:r>
            <a:r>
              <a:rPr lang="es-ES" sz="2400" dirty="0" smtClean="0"/>
              <a:t>  y </a:t>
            </a:r>
            <a:r>
              <a:rPr lang="el-GR" sz="2400" dirty="0" smtClean="0"/>
              <a:t>Φ</a:t>
            </a:r>
            <a:r>
              <a:rPr lang="es-ES" sz="2400" dirty="0" smtClean="0"/>
              <a:t> función de densidad y de distribución de N(0,1)</a:t>
            </a:r>
          </a:p>
          <a:p>
            <a:pPr lvl="1"/>
            <a:r>
              <a:rPr lang="es-ES" sz="2400" dirty="0" smtClean="0"/>
              <a:t>x=(</a:t>
            </a:r>
            <a:r>
              <a:rPr lang="es-ES" sz="2400" dirty="0" err="1" smtClean="0"/>
              <a:t>cos</a:t>
            </a:r>
            <a:r>
              <a:rPr lang="el-GR" sz="2400" dirty="0" smtClean="0"/>
              <a:t>θ</a:t>
            </a:r>
            <a:r>
              <a:rPr lang="es-ES" sz="2400" dirty="0" smtClean="0"/>
              <a:t>,</a:t>
            </a:r>
            <a:r>
              <a:rPr lang="es-ES" sz="2400" dirty="0" err="1" smtClean="0"/>
              <a:t>sen</a:t>
            </a:r>
            <a:r>
              <a:rPr lang="el-GR" sz="2400" dirty="0" smtClean="0"/>
              <a:t>θ</a:t>
            </a:r>
            <a:r>
              <a:rPr lang="es-ES" sz="2400" dirty="0" smtClean="0"/>
              <a:t>)</a:t>
            </a:r>
            <a:r>
              <a:rPr lang="es-ES" sz="2400" baseline="30000" dirty="0" smtClean="0"/>
              <a:t>T</a:t>
            </a:r>
          </a:p>
          <a:p>
            <a:pPr lvl="1"/>
            <a:endParaRPr lang="es-ES" sz="2400" baseline="30000" dirty="0" smtClean="0"/>
          </a:p>
          <a:p>
            <a:pPr lvl="1"/>
            <a:endParaRPr lang="es-ES" sz="2400" baseline="30000" dirty="0" smtClean="0"/>
          </a:p>
          <a:p>
            <a:pPr lvl="1"/>
            <a:endParaRPr lang="es-ES" sz="2400" baseline="30000" dirty="0" smtClean="0"/>
          </a:p>
          <a:p>
            <a:pPr lvl="1"/>
            <a:r>
              <a:rPr lang="es-ES" sz="2400" baseline="30000" dirty="0" smtClean="0"/>
              <a:t>   </a:t>
            </a:r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endParaRPr lang="es-ES" sz="2800" dirty="0" smtClean="0"/>
          </a:p>
          <a:p>
            <a:endParaRPr lang="es-ES" sz="2800" dirty="0" smtClean="0"/>
          </a:p>
          <a:p>
            <a:pPr lvl="1"/>
            <a:endParaRPr lang="es-ES" sz="2400" dirty="0" smtClean="0"/>
          </a:p>
          <a:p>
            <a:endParaRPr lang="es-ES" sz="2800" dirty="0" smtClean="0"/>
          </a:p>
          <a:p>
            <a:endParaRPr lang="es-ES" sz="28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582738" y="2205038"/>
          <a:ext cx="6772275" cy="719137"/>
        </p:xfrm>
        <a:graphic>
          <a:graphicData uri="http://schemas.openxmlformats.org/presentationml/2006/ole">
            <p:oleObj spid="_x0000_s115714" name="Equation" r:id="rId4" imgW="4279680" imgH="4572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4514850" y="2041525"/>
          <a:ext cx="114300" cy="177800"/>
        </p:xfrm>
        <a:graphic>
          <a:graphicData uri="http://schemas.openxmlformats.org/presentationml/2006/ole">
            <p:oleObj spid="_x0000_s115716" name="Equation" r:id="rId5" imgW="914400" imgH="19872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979712" y="4437112"/>
          <a:ext cx="1944216" cy="792088"/>
        </p:xfrm>
        <a:graphic>
          <a:graphicData uri="http://schemas.openxmlformats.org/presentationml/2006/ole">
            <p:oleObj spid="_x0000_s115717" name="Equation" r:id="rId6" imgW="1193760" imgH="533160" progId="Equation.DSMT4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1835696" y="5229200"/>
          <a:ext cx="2232248" cy="360040"/>
        </p:xfrm>
        <a:graphic>
          <a:graphicData uri="http://schemas.openxmlformats.org/presentationml/2006/ole">
            <p:oleObj spid="_x0000_s115718" name="Equation" r:id="rId7" imgW="1600200" imgH="228600" progId="Equation.DSMT4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2339752" y="5589240"/>
          <a:ext cx="1080120" cy="432048"/>
        </p:xfrm>
        <a:graphic>
          <a:graphicData uri="http://schemas.openxmlformats.org/presentationml/2006/ole">
            <p:oleObj spid="_x0000_s115719" name="Equation" r:id="rId8" imgW="82548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386808"/>
          </a:xfrm>
        </p:spPr>
        <p:txBody>
          <a:bodyPr/>
          <a:lstStyle/>
          <a:p>
            <a:pPr algn="just"/>
            <a:r>
              <a:rPr lang="es-ES" sz="2800" dirty="0" smtClean="0"/>
              <a:t>Cada transformación lineal A proporciona una transformación invertible </a:t>
            </a:r>
            <a:r>
              <a:rPr lang="el-GR" sz="2800" dirty="0" smtClean="0"/>
              <a:t>φ</a:t>
            </a:r>
            <a:r>
              <a:rPr lang="es-ES" sz="2800" baseline="-25000" dirty="0" smtClean="0"/>
              <a:t>A</a:t>
            </a:r>
            <a:r>
              <a:rPr lang="es-ES" sz="2800" dirty="0" smtClean="0"/>
              <a:t> del circulo unidad.</a:t>
            </a:r>
          </a:p>
          <a:p>
            <a:pPr lvl="1" algn="just">
              <a:buNone/>
            </a:pP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699792" y="2708920"/>
          <a:ext cx="4248472" cy="936104"/>
        </p:xfrm>
        <a:graphic>
          <a:graphicData uri="http://schemas.openxmlformats.org/presentationml/2006/ole">
            <p:oleObj spid="_x0000_s116738" name="Equation" r:id="rId4" imgW="1028520" imgH="63468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115616" y="3717032"/>
          <a:ext cx="7200800" cy="792088"/>
        </p:xfrm>
        <a:graphic>
          <a:graphicData uri="http://schemas.openxmlformats.org/presentationml/2006/ole">
            <p:oleObj spid="_x0000_s116739" name="Equation" r:id="rId5" imgW="243828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3600" dirty="0" smtClean="0"/>
              <a:t>Distribución </a:t>
            </a:r>
            <a:r>
              <a:rPr lang="es-ES" sz="3600" dirty="0" err="1" smtClean="0"/>
              <a:t>Wrapped</a:t>
            </a:r>
            <a:r>
              <a:rPr lang="es-ES" sz="3600" dirty="0" smtClean="0"/>
              <a:t/>
            </a:r>
            <a:br>
              <a:rPr lang="es-ES" sz="3600" dirty="0" smtClean="0"/>
            </a:b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968552"/>
          </a:xfrm>
        </p:spPr>
        <p:txBody>
          <a:bodyPr/>
          <a:lstStyle/>
          <a:p>
            <a:pPr algn="just"/>
            <a:r>
              <a:rPr lang="es-ES" sz="2400" dirty="0" smtClean="0"/>
              <a:t>Da una distribución en la línea, podemos envolver cerca de la circunferencia del círculo de la unidad de radio.</a:t>
            </a:r>
          </a:p>
          <a:p>
            <a:pPr lvl="1" algn="just"/>
            <a:r>
              <a:rPr lang="es-ES" sz="2400" dirty="0" smtClean="0"/>
              <a:t>Si x es una variable aleatoria en la línea, la correspondiente variable de la distribución </a:t>
            </a:r>
            <a:r>
              <a:rPr lang="es-ES" sz="2400" dirty="0" err="1" smtClean="0"/>
              <a:t>wrapped</a:t>
            </a:r>
            <a:r>
              <a:rPr lang="es-ES" sz="2400" dirty="0" smtClean="0"/>
              <a:t>. </a:t>
            </a:r>
          </a:p>
          <a:p>
            <a:pPr lvl="1" algn="just">
              <a:buNone/>
            </a:pPr>
            <a:endParaRPr lang="es-ES" sz="2400" dirty="0" smtClean="0"/>
          </a:p>
          <a:p>
            <a:pPr lvl="1" algn="just"/>
            <a:r>
              <a:rPr lang="es-ES" sz="2400" dirty="0" smtClean="0"/>
              <a:t>Conjunto de números complejos con módulos unitarios x→e</a:t>
            </a:r>
            <a:r>
              <a:rPr lang="es-ES" sz="2400" baseline="30000" dirty="0" smtClean="0"/>
              <a:t>2</a:t>
            </a:r>
            <a:r>
              <a:rPr lang="el-GR" sz="2400" baseline="30000" dirty="0" smtClean="0"/>
              <a:t>Π</a:t>
            </a:r>
            <a:r>
              <a:rPr lang="es-ES" sz="2400" baseline="30000" dirty="0" err="1" smtClean="0"/>
              <a:t>ix</a:t>
            </a:r>
            <a:endParaRPr lang="es-ES" sz="2400" dirty="0" smtClean="0"/>
          </a:p>
          <a:p>
            <a:pPr lvl="1" algn="just"/>
            <a:r>
              <a:rPr lang="es-ES" sz="2400" dirty="0" smtClean="0"/>
              <a:t> </a:t>
            </a:r>
          </a:p>
          <a:p>
            <a:pPr lvl="1" algn="just"/>
            <a:endParaRPr lang="es-ES" sz="2400" dirty="0" smtClean="0"/>
          </a:p>
          <a:p>
            <a:pPr lvl="1" algn="just">
              <a:buNone/>
            </a:pPr>
            <a:r>
              <a:rPr lang="es-ES" sz="2400" dirty="0" smtClean="0"/>
              <a:t>   </a:t>
            </a:r>
          </a:p>
          <a:p>
            <a:pPr lvl="1" algn="just"/>
            <a:endParaRPr lang="es-ES" sz="2400" dirty="0" smtClean="0"/>
          </a:p>
          <a:p>
            <a:pPr lvl="1"/>
            <a:endParaRPr lang="es-ES" sz="1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131840" y="3140968"/>
          <a:ext cx="2736304" cy="504056"/>
        </p:xfrm>
        <a:graphic>
          <a:graphicData uri="http://schemas.openxmlformats.org/presentationml/2006/ole">
            <p:oleObj spid="_x0000_s123906" name="Equation" r:id="rId4" imgW="102852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835696" y="4437112"/>
          <a:ext cx="3168352" cy="432048"/>
        </p:xfrm>
        <a:graphic>
          <a:graphicData uri="http://schemas.openxmlformats.org/presentationml/2006/ole">
            <p:oleObj spid="_x0000_s123907" name="Equation" r:id="rId5" imgW="901440" imgH="2286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475656" y="4941168"/>
          <a:ext cx="3744416" cy="648072"/>
        </p:xfrm>
        <a:graphic>
          <a:graphicData uri="http://schemas.openxmlformats.org/presentationml/2006/ole">
            <p:oleObj spid="_x0000_s123908" name="Equation" r:id="rId6" imgW="2971800" imgH="431640" progId="Equation.DSMT4">
              <p:embed/>
            </p:oleObj>
          </a:graphicData>
        </a:graphic>
      </p:graphicFrame>
      <p:graphicFrame>
        <p:nvGraphicFramePr>
          <p:cNvPr id="123909" name="Object 5"/>
          <p:cNvGraphicFramePr>
            <a:graphicFrameLocks noChangeAspect="1"/>
          </p:cNvGraphicFramePr>
          <p:nvPr/>
        </p:nvGraphicFramePr>
        <p:xfrm>
          <a:off x="5370513" y="5732463"/>
          <a:ext cx="1855787" cy="647700"/>
        </p:xfrm>
        <a:graphic>
          <a:graphicData uri="http://schemas.openxmlformats.org/presentationml/2006/ole">
            <p:oleObj spid="_x0000_s123909" name="Equation" r:id="rId7" imgW="147312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896544"/>
          </a:xfrm>
        </p:spPr>
        <p:txBody>
          <a:bodyPr/>
          <a:lstStyle/>
          <a:p>
            <a:r>
              <a:rPr lang="es-ES" sz="2400" dirty="0" smtClean="0"/>
              <a:t>Propiedades</a:t>
            </a:r>
          </a:p>
          <a:p>
            <a:pPr lvl="1"/>
            <a:r>
              <a:rPr lang="es-ES" sz="2400" dirty="0" err="1" smtClean="0"/>
              <a:t>Wrapping</a:t>
            </a:r>
            <a:r>
              <a:rPr lang="es-ES" sz="2400" dirty="0" smtClean="0"/>
              <a:t> es un homeomorfismo de |R al círculo unidad.</a:t>
            </a:r>
          </a:p>
          <a:p>
            <a:pPr lvl="1"/>
            <a:r>
              <a:rPr lang="es-ES" sz="2400" dirty="0" smtClean="0"/>
              <a:t>                     </a:t>
            </a:r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843808" y="2420888"/>
          <a:ext cx="2304256" cy="432048"/>
        </p:xfrm>
        <a:graphic>
          <a:graphicData uri="http://schemas.openxmlformats.org/presentationml/2006/ole">
            <p:oleObj spid="_x0000_s124931" name="Equation" r:id="rId4" imgW="1117440" imgH="2286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835696" y="2852936"/>
          <a:ext cx="1512168" cy="423416"/>
        </p:xfrm>
        <a:graphic>
          <a:graphicData uri="http://schemas.openxmlformats.org/presentationml/2006/ole">
            <p:oleObj spid="_x0000_s124932" name="Equation" r:id="rId5" imgW="1079280" imgH="27936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1691680" y="3501008"/>
          <a:ext cx="6480720" cy="1296144"/>
        </p:xfrm>
        <a:graphic>
          <a:graphicData uri="http://schemas.openxmlformats.org/presentationml/2006/ole">
            <p:oleObj spid="_x0000_s124933" name="Equation" r:id="rId6" imgW="3682800" imgH="736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620688"/>
            <a:ext cx="7772400" cy="5322912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298891" y="1700808"/>
          <a:ext cx="5937405" cy="2591668"/>
        </p:xfrm>
        <a:graphic>
          <a:graphicData uri="http://schemas.openxmlformats.org/presentationml/2006/ole">
            <p:oleObj spid="_x0000_s21506" name="Equation" r:id="rId4" imgW="1752480" imgH="107928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779912" y="3212976"/>
          <a:ext cx="1393304" cy="198438"/>
        </p:xfrm>
        <a:graphic>
          <a:graphicData uri="http://schemas.openxmlformats.org/presentationml/2006/ole">
            <p:oleObj spid="_x0000_s21507" name="Equation" r:id="rId5" imgW="914400" imgH="19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314800"/>
          </a:xfrm>
        </p:spPr>
        <p:txBody>
          <a:bodyPr/>
          <a:lstStyle/>
          <a:p>
            <a:pPr marL="342900" lvl="1" indent="-342900">
              <a:buSzPct val="90000"/>
            </a:pPr>
            <a:r>
              <a:rPr lang="es-ES" sz="2400" dirty="0" smtClean="0"/>
              <a:t>ϕ es integrable x tiene función de densidad</a:t>
            </a:r>
          </a:p>
          <a:p>
            <a:pPr marL="342900" lvl="1" indent="-342900">
              <a:buSzPct val="90000"/>
            </a:pPr>
            <a:endParaRPr lang="es-ES" sz="2400" dirty="0" smtClean="0"/>
          </a:p>
          <a:p>
            <a:pPr marL="342900" lvl="1" indent="-342900">
              <a:buSzPct val="90000"/>
            </a:pPr>
            <a:endParaRPr lang="es-ES" sz="2400" dirty="0" smtClean="0"/>
          </a:p>
          <a:p>
            <a:pPr marL="342900" lvl="1" indent="-342900">
              <a:buSzPct val="90000"/>
            </a:pPr>
            <a:endParaRPr lang="es-ES" sz="2400" dirty="0" smtClean="0"/>
          </a:p>
          <a:p>
            <a:pPr marL="342900" lvl="1" indent="-342900">
              <a:buSzPct val="90000"/>
            </a:pPr>
            <a:r>
              <a:rPr lang="es-ES" sz="2400" dirty="0" smtClean="0"/>
              <a:t>Si x es infinitamente divisible, </a:t>
            </a:r>
            <a:r>
              <a:rPr lang="es-ES" sz="2400" dirty="0" err="1" smtClean="0"/>
              <a:t>x</a:t>
            </a:r>
            <a:r>
              <a:rPr lang="es-ES" sz="2400" baseline="-25000" dirty="0" err="1" smtClean="0"/>
              <a:t>w</a:t>
            </a:r>
            <a:r>
              <a:rPr lang="es-ES" sz="2400" dirty="0" smtClean="0"/>
              <a:t> también.</a:t>
            </a:r>
          </a:p>
          <a:p>
            <a:pPr marL="342900" lvl="1" indent="-342900">
              <a:buSzPct val="90000"/>
            </a:pPr>
            <a:r>
              <a:rPr lang="es-ES" sz="2400" dirty="0" smtClean="0"/>
              <a:t>Existen muchas distribuciones en la línea(f) que se puede llevar en cualquier distribución dada en el círculo(g).</a:t>
            </a:r>
          </a:p>
          <a:p>
            <a:pPr marL="342900" lvl="1" indent="-342900">
              <a:buSzPct val="90000"/>
              <a:buNone/>
            </a:pPr>
            <a:r>
              <a:rPr lang="es-ES" sz="2400" dirty="0" smtClean="0"/>
              <a:t> </a:t>
            </a:r>
          </a:p>
          <a:p>
            <a:pPr marL="342900" lvl="1" indent="-342900">
              <a:buSzPct val="90000"/>
            </a:pPr>
            <a:endParaRPr lang="es-ES" sz="2400" dirty="0" smtClean="0"/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19672" y="2132856"/>
          <a:ext cx="6552728" cy="1296144"/>
        </p:xfrm>
        <a:graphic>
          <a:graphicData uri="http://schemas.openxmlformats.org/presentationml/2006/ole">
            <p:oleObj spid="_x0000_s125954" name="Equation" r:id="rId4" imgW="3835080" imgH="9270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691680" y="4725144"/>
          <a:ext cx="6048672" cy="1728192"/>
        </p:xfrm>
        <a:graphic>
          <a:graphicData uri="http://schemas.openxmlformats.org/presentationml/2006/ole">
            <p:oleObj spid="_x0000_s125955" name="Equation" r:id="rId5" imgW="3187440" imgH="888840" progId="Equation.DSMT4">
              <p:embed/>
            </p:oleObj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788024" y="5733256"/>
            <a:ext cx="252028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err="1" smtClean="0"/>
              <a:t>p</a:t>
            </a:r>
            <a:r>
              <a:rPr lang="es-ES" baseline="-25000" dirty="0" err="1" smtClean="0"/>
              <a:t>r</a:t>
            </a:r>
            <a:r>
              <a:rPr lang="es-ES" dirty="0" smtClean="0"/>
              <a:t> números no negativos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08512"/>
          </a:xfrm>
        </p:spPr>
        <p:txBody>
          <a:bodyPr/>
          <a:lstStyle/>
          <a:p>
            <a:r>
              <a:rPr lang="es-ES" sz="2800" dirty="0" err="1" smtClean="0"/>
              <a:t>Wrapped</a:t>
            </a:r>
            <a:r>
              <a:rPr lang="es-ES" sz="2800" dirty="0" smtClean="0"/>
              <a:t> </a:t>
            </a:r>
            <a:r>
              <a:rPr lang="es-ES" sz="2800" dirty="0" err="1" smtClean="0"/>
              <a:t>Poisson</a:t>
            </a:r>
            <a:endParaRPr lang="es-ES" sz="2800" dirty="0" smtClean="0"/>
          </a:p>
          <a:p>
            <a:pPr lvl="1"/>
            <a:r>
              <a:rPr lang="es-ES" sz="2000" dirty="0" smtClean="0"/>
              <a:t>al igual que la reducción modulo 2</a:t>
            </a:r>
            <a:r>
              <a:rPr lang="el-GR" sz="2000" dirty="0" smtClean="0"/>
              <a:t>Π</a:t>
            </a:r>
            <a:r>
              <a:rPr lang="es-ES" sz="2000" dirty="0" smtClean="0"/>
              <a:t>  lleva la línea en el círculo, la reducción de módulo 2</a:t>
            </a:r>
            <a:r>
              <a:rPr lang="el-GR" sz="2000" dirty="0" smtClean="0"/>
              <a:t>Π</a:t>
            </a:r>
            <a:r>
              <a:rPr lang="es-ES" sz="2000" dirty="0" smtClean="0"/>
              <a:t>m lleva los enteros en el grupo de las m raíces de 1, considerado como un subgrupo del círculo.</a:t>
            </a:r>
          </a:p>
          <a:p>
            <a:pPr lvl="2"/>
            <a:r>
              <a:rPr lang="es-ES" sz="1600" dirty="0" smtClean="0"/>
              <a:t>X </a:t>
            </a:r>
            <a:r>
              <a:rPr lang="es-ES" sz="1600" dirty="0" err="1" smtClean="0"/>
              <a:t>v.a.</a:t>
            </a:r>
            <a:r>
              <a:rPr lang="es-ES" sz="1600" dirty="0" smtClean="0"/>
              <a:t> de enteros</a:t>
            </a:r>
          </a:p>
          <a:p>
            <a:pPr lvl="1"/>
            <a:endParaRPr lang="es-ES" sz="2000" dirty="0" smtClean="0"/>
          </a:p>
          <a:p>
            <a:pPr lvl="1"/>
            <a:r>
              <a:rPr lang="es-ES" sz="2000" dirty="0" smtClean="0"/>
              <a:t>Función de probabilidad de </a:t>
            </a:r>
            <a:r>
              <a:rPr lang="es-ES" sz="2000" dirty="0" err="1" smtClean="0"/>
              <a:t>x</a:t>
            </a:r>
            <a:r>
              <a:rPr lang="es-ES" sz="2000" baseline="-25000" dirty="0" err="1" smtClean="0"/>
              <a:t>w</a:t>
            </a:r>
            <a:endParaRPr lang="es-ES" sz="2000" baseline="-25000" dirty="0" smtClean="0"/>
          </a:p>
          <a:p>
            <a:pPr lvl="1"/>
            <a:endParaRPr lang="es-ES" sz="2000" baseline="-25000" dirty="0" smtClean="0"/>
          </a:p>
          <a:p>
            <a:pPr lvl="1"/>
            <a:endParaRPr lang="es-ES" sz="2000" dirty="0" smtClean="0"/>
          </a:p>
          <a:p>
            <a:pPr lvl="1"/>
            <a:endParaRPr lang="es-ES" sz="2000" dirty="0" smtClean="0"/>
          </a:p>
          <a:p>
            <a:pPr lvl="1"/>
            <a:r>
              <a:rPr lang="es-ES" sz="2000" dirty="0" err="1" smtClean="0"/>
              <a:t>x~Poisson</a:t>
            </a:r>
            <a:r>
              <a:rPr lang="es-ES" sz="2000" dirty="0" smtClean="0"/>
              <a:t>(1/</a:t>
            </a:r>
            <a:r>
              <a:rPr lang="el-GR" sz="2000" dirty="0" smtClean="0"/>
              <a:t>λ</a:t>
            </a:r>
            <a:r>
              <a:rPr lang="es-ES" sz="2000" dirty="0" smtClean="0"/>
              <a:t>)</a:t>
            </a:r>
            <a:endParaRPr lang="es-ES" sz="20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211960" y="3068960"/>
          <a:ext cx="2664296" cy="516632"/>
        </p:xfrm>
        <a:graphic>
          <a:graphicData uri="http://schemas.openxmlformats.org/presentationml/2006/ole">
            <p:oleObj spid="_x0000_s126978" name="Equation" r:id="rId4" imgW="128268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915816" y="4221088"/>
          <a:ext cx="3636888" cy="576064"/>
        </p:xfrm>
        <a:graphic>
          <a:graphicData uri="http://schemas.openxmlformats.org/presentationml/2006/ole">
            <p:oleObj spid="_x0000_s126979" name="Equation" r:id="rId5" imgW="2844720" imgH="43164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635896" y="5301208"/>
          <a:ext cx="5040560" cy="1008112"/>
        </p:xfrm>
        <a:graphic>
          <a:graphicData uri="http://schemas.openxmlformats.org/presentationml/2006/ole">
            <p:oleObj spid="_x0000_s126980" name="Equation" r:id="rId6" imgW="281916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08512"/>
          </a:xfrm>
        </p:spPr>
        <p:txBody>
          <a:bodyPr/>
          <a:lstStyle/>
          <a:p>
            <a:r>
              <a:rPr lang="es-ES" sz="2800" dirty="0" err="1" smtClean="0"/>
              <a:t>Wrapped</a:t>
            </a:r>
            <a:r>
              <a:rPr lang="es-ES" sz="2800" dirty="0" smtClean="0"/>
              <a:t> Normal</a:t>
            </a:r>
          </a:p>
          <a:p>
            <a:pPr lvl="1"/>
            <a:r>
              <a:rPr lang="es-ES" sz="2400" dirty="0" smtClean="0"/>
              <a:t>WN(</a:t>
            </a:r>
            <a:r>
              <a:rPr lang="el-GR" sz="2400" dirty="0" smtClean="0"/>
              <a:t>μ</a:t>
            </a:r>
            <a:r>
              <a:rPr lang="es-ES" sz="2400" dirty="0" smtClean="0"/>
              <a:t>,</a:t>
            </a:r>
            <a:r>
              <a:rPr lang="el-GR" sz="2400" dirty="0" smtClean="0"/>
              <a:t>ρ</a:t>
            </a:r>
            <a:r>
              <a:rPr lang="es-ES" sz="2400" dirty="0" smtClean="0"/>
              <a:t>) se obtiene llevando la distribución N(</a:t>
            </a:r>
            <a:r>
              <a:rPr lang="el-GR" sz="2400" dirty="0" smtClean="0"/>
              <a:t>μ</a:t>
            </a:r>
            <a:r>
              <a:rPr lang="es-ES" sz="2400" dirty="0" smtClean="0"/>
              <a:t>,</a:t>
            </a:r>
            <a:r>
              <a:rPr lang="el-GR" sz="2400" dirty="0" smtClean="0"/>
              <a:t>σ</a:t>
            </a:r>
            <a:r>
              <a:rPr lang="es-ES" sz="2400" baseline="30000" dirty="0" smtClean="0"/>
              <a:t>2</a:t>
            </a:r>
            <a:r>
              <a:rPr lang="es-ES" sz="2400" dirty="0" smtClean="0"/>
              <a:t>) en el círculo.</a:t>
            </a:r>
          </a:p>
          <a:p>
            <a:pPr lvl="2"/>
            <a:r>
              <a:rPr lang="es-ES" dirty="0" smtClean="0"/>
              <a:t> </a:t>
            </a:r>
          </a:p>
          <a:p>
            <a:pPr lvl="1"/>
            <a:r>
              <a:rPr lang="es-ES" sz="2400" dirty="0" smtClean="0"/>
              <a:t> Función de densidad</a:t>
            </a:r>
          </a:p>
          <a:p>
            <a:pPr lvl="1"/>
            <a:endParaRPr lang="es-ES" sz="2400" dirty="0" smtClean="0"/>
          </a:p>
          <a:p>
            <a:pPr lvl="1"/>
            <a:endParaRPr lang="es-ES" dirty="0" smtClean="0"/>
          </a:p>
          <a:p>
            <a:pPr lvl="2"/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411760" y="2852936"/>
          <a:ext cx="1440160" cy="432048"/>
        </p:xfrm>
        <a:graphic>
          <a:graphicData uri="http://schemas.openxmlformats.org/presentationml/2006/ole">
            <p:oleObj spid="_x0000_s128002" name="Equation" r:id="rId4" imgW="622080" imgH="2538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763688" y="4149080"/>
          <a:ext cx="4464496" cy="1080120"/>
        </p:xfrm>
        <a:graphic>
          <a:graphicData uri="http://schemas.openxmlformats.org/presentationml/2006/ole">
            <p:oleObj spid="_x0000_s128003" name="Equation" r:id="rId5" imgW="217152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08512"/>
          </a:xfrm>
        </p:spPr>
        <p:txBody>
          <a:bodyPr/>
          <a:lstStyle/>
          <a:p>
            <a:r>
              <a:rPr lang="es-ES" sz="2400" dirty="0" err="1" smtClean="0"/>
              <a:t>Wrapped</a:t>
            </a:r>
            <a:r>
              <a:rPr lang="es-ES" sz="2400" dirty="0" smtClean="0"/>
              <a:t> </a:t>
            </a:r>
            <a:r>
              <a:rPr lang="es-ES" sz="2400" dirty="0" err="1" smtClean="0"/>
              <a:t>Cauchy</a:t>
            </a:r>
            <a:endParaRPr lang="es-ES" sz="2400" dirty="0" smtClean="0"/>
          </a:p>
          <a:p>
            <a:pPr lvl="1"/>
            <a:r>
              <a:rPr lang="es-ES" sz="2400" dirty="0" smtClean="0"/>
              <a:t>Distribución de </a:t>
            </a:r>
            <a:r>
              <a:rPr lang="es-ES" sz="2400" dirty="0" err="1" smtClean="0"/>
              <a:t>Cauchy</a:t>
            </a:r>
            <a:r>
              <a:rPr lang="es-ES" sz="2400" dirty="0" smtClean="0"/>
              <a:t> </a:t>
            </a:r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r>
              <a:rPr lang="es-ES" sz="2400" dirty="0" err="1" smtClean="0"/>
              <a:t>Wrapped</a:t>
            </a:r>
            <a:r>
              <a:rPr lang="es-ES" sz="2400" dirty="0" smtClean="0"/>
              <a:t> </a:t>
            </a:r>
            <a:r>
              <a:rPr lang="es-ES" sz="2400" dirty="0" err="1" smtClean="0"/>
              <a:t>Cauchy</a:t>
            </a:r>
            <a:r>
              <a:rPr lang="es-ES" sz="2400" dirty="0" smtClean="0"/>
              <a:t> distribución</a:t>
            </a:r>
          </a:p>
          <a:p>
            <a:pPr lvl="1">
              <a:buNone/>
            </a:pPr>
            <a:endParaRPr lang="es-ES" sz="2400" dirty="0" smtClean="0"/>
          </a:p>
          <a:p>
            <a:pPr lvl="2"/>
            <a:endParaRPr lang="es-ES" sz="2000" dirty="0" smtClean="0"/>
          </a:p>
          <a:p>
            <a:pPr lvl="2"/>
            <a:endParaRPr lang="es-ES" sz="2000" dirty="0" smtClean="0"/>
          </a:p>
          <a:p>
            <a:pPr lvl="2"/>
            <a:r>
              <a:rPr lang="es-ES" sz="2000" dirty="0" smtClean="0"/>
              <a:t>ρ=e</a:t>
            </a:r>
            <a:r>
              <a:rPr lang="es-ES" sz="2000" baseline="30000" dirty="0" smtClean="0"/>
              <a:t>-a</a:t>
            </a:r>
          </a:p>
          <a:p>
            <a:pPr lvl="1"/>
            <a:r>
              <a:rPr lang="es-ES" dirty="0" smtClean="0"/>
              <a:t> </a:t>
            </a:r>
          </a:p>
          <a:p>
            <a:pPr lvl="1">
              <a:buNone/>
            </a:pPr>
            <a:r>
              <a:rPr lang="es-ES" dirty="0" smtClean="0"/>
              <a:t> </a:t>
            </a:r>
            <a:endParaRPr lang="es-ES" sz="28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339752" y="2564904"/>
          <a:ext cx="4320480" cy="648072"/>
        </p:xfrm>
        <a:graphic>
          <a:graphicData uri="http://schemas.openxmlformats.org/presentationml/2006/ole">
            <p:oleObj spid="_x0000_s129026" name="Equation" r:id="rId4" imgW="2933640" imgH="41904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411760" y="4149080"/>
          <a:ext cx="5040560" cy="648072"/>
        </p:xfrm>
        <a:graphic>
          <a:graphicData uri="http://schemas.openxmlformats.org/presentationml/2006/ole">
            <p:oleObj spid="_x0000_s129027" name="Equation" r:id="rId5" imgW="3873240" imgH="4824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2051720" y="5373216"/>
          <a:ext cx="3600400" cy="516632"/>
        </p:xfrm>
        <a:graphic>
          <a:graphicData uri="http://schemas.openxmlformats.org/presentationml/2006/ole">
            <p:oleObj spid="_x0000_s129028" name="Equation" r:id="rId6" imgW="20062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</a:t>
            </a:r>
            <a:r>
              <a:rPr lang="es-ES" dirty="0" err="1" smtClean="0"/>
              <a:t>Wrapped-Multiple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Envolver el círculo sobre sí mismo</a:t>
            </a:r>
          </a:p>
          <a:p>
            <a:pPr>
              <a:buNone/>
            </a:pPr>
            <a:r>
              <a:rPr lang="es-ES" dirty="0" err="1" smtClean="0"/>
              <a:t>Wrapping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cicle </a:t>
            </a:r>
            <a:r>
              <a:rPr lang="es-ES" dirty="0" err="1" smtClean="0"/>
              <a:t>onto</a:t>
            </a:r>
            <a:r>
              <a:rPr lang="es-ES" dirty="0" smtClean="0"/>
              <a:t> </a:t>
            </a:r>
            <a:r>
              <a:rPr lang="es-ES" dirty="0" err="1" smtClean="0"/>
              <a:t>itself</a:t>
            </a:r>
            <a:endParaRPr lang="es-ES" dirty="0" smtClean="0"/>
          </a:p>
          <a:p>
            <a:r>
              <a:rPr lang="es-ES" dirty="0" smtClean="0"/>
              <a:t>Mixtas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752528"/>
          </a:xfrm>
        </p:spPr>
        <p:txBody>
          <a:bodyPr/>
          <a:lstStyle/>
          <a:p>
            <a:r>
              <a:rPr lang="es-ES" sz="2800" dirty="0" smtClean="0"/>
              <a:t>Envolver el círculo sobre sí mismo</a:t>
            </a:r>
          </a:p>
          <a:p>
            <a:pPr lvl="1"/>
            <a:r>
              <a:rPr lang="es-ES" sz="2400" dirty="0" smtClean="0"/>
              <a:t>Distribuciones invariantes bajo</a:t>
            </a:r>
          </a:p>
          <a:p>
            <a:pPr lvl="1"/>
            <a:r>
              <a:rPr lang="es-ES" sz="2400" dirty="0" smtClean="0"/>
              <a:t>Para cualquier número entero positivo k, cualquier distribución en el círculo da lugar a la correspondiente distribución con k pliegues simetría rotacional "poner k copias de la original de distribución de extremo a extremo“</a:t>
            </a:r>
          </a:p>
          <a:p>
            <a:pPr lvl="1"/>
            <a:endParaRPr lang="es-ES" sz="2400" dirty="0" smtClean="0"/>
          </a:p>
          <a:p>
            <a:pPr lvl="1"/>
            <a:r>
              <a:rPr lang="es-ES" sz="2400" dirty="0" smtClean="0"/>
              <a:t>La construcción inversa consiste en envolver k veces del círculo sobre sí mismo </a:t>
            </a: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6012160" y="1988840"/>
          <a:ext cx="1440160" cy="537716"/>
        </p:xfrm>
        <a:graphic>
          <a:graphicData uri="http://schemas.openxmlformats.org/presentationml/2006/ole">
            <p:oleObj spid="_x0000_s130050" name="Equation" r:id="rId4" imgW="774360" imgH="39348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779912" y="4221088"/>
          <a:ext cx="2160240" cy="444624"/>
        </p:xfrm>
        <a:graphic>
          <a:graphicData uri="http://schemas.openxmlformats.org/presentationml/2006/ole">
            <p:oleObj spid="_x0000_s130051" name="Equation" r:id="rId5" imgW="939600" imgH="228600" progId="Equation.DSMT4">
              <p:embed/>
            </p:oleObj>
          </a:graphicData>
        </a:graphic>
      </p:graphicFrame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5683250" y="5305425"/>
          <a:ext cx="944563" cy="242888"/>
        </p:xfrm>
        <a:graphic>
          <a:graphicData uri="http://schemas.openxmlformats.org/presentationml/2006/ole">
            <p:oleObj spid="_x0000_s130053" name="Equation" r:id="rId6" imgW="507960" imgH="177480" progId="Equation.DSMT4">
              <p:embed/>
            </p:oleObj>
          </a:graphicData>
        </a:graphic>
      </p:graphicFrame>
      <p:graphicFrame>
        <p:nvGraphicFramePr>
          <p:cNvPr id="130054" name="Object 6"/>
          <p:cNvGraphicFramePr>
            <a:graphicFrameLocks noChangeAspect="1"/>
          </p:cNvGraphicFramePr>
          <p:nvPr/>
        </p:nvGraphicFramePr>
        <p:xfrm>
          <a:off x="2130425" y="5753100"/>
          <a:ext cx="3444875" cy="838200"/>
        </p:xfrm>
        <a:graphic>
          <a:graphicData uri="http://schemas.openxmlformats.org/presentationml/2006/ole">
            <p:oleObj spid="_x0000_s130054" name="Equation" r:id="rId7" imgW="149832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08512"/>
          </a:xfrm>
        </p:spPr>
        <p:txBody>
          <a:bodyPr/>
          <a:lstStyle/>
          <a:p>
            <a:r>
              <a:rPr lang="es-ES" dirty="0" smtClean="0"/>
              <a:t>Mixtas</a:t>
            </a:r>
          </a:p>
          <a:p>
            <a:pPr lvl="1"/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f función de densidad</a:t>
            </a:r>
          </a:p>
          <a:p>
            <a:pPr lvl="2"/>
            <a:r>
              <a:rPr lang="es-ES" dirty="0" smtClean="0"/>
              <a:t>0 ≤ </a:t>
            </a:r>
            <a:r>
              <a:rPr lang="el-GR" dirty="0" smtClean="0"/>
              <a:t>λ</a:t>
            </a:r>
            <a:r>
              <a:rPr lang="es-ES" dirty="0" smtClean="0"/>
              <a:t> ≤ 1</a:t>
            </a:r>
          </a:p>
          <a:p>
            <a:pPr lvl="2"/>
            <a:r>
              <a:rPr lang="es-ES" dirty="0" smtClean="0"/>
              <a:t>Si f es </a:t>
            </a:r>
            <a:r>
              <a:rPr lang="es-ES" dirty="0" err="1" smtClean="0"/>
              <a:t>unimodal</a:t>
            </a:r>
            <a:r>
              <a:rPr lang="es-ES" dirty="0" smtClean="0"/>
              <a:t> entonces g es </a:t>
            </a:r>
            <a:r>
              <a:rPr lang="es-ES" dirty="0" err="1" smtClean="0"/>
              <a:t>bimodal</a:t>
            </a:r>
            <a:r>
              <a:rPr lang="es-ES" dirty="0" smtClean="0"/>
              <a:t> con modas separadas </a:t>
            </a:r>
            <a:r>
              <a:rPr lang="el-GR" dirty="0" smtClean="0"/>
              <a:t>Π</a:t>
            </a:r>
            <a:r>
              <a:rPr lang="es-ES" dirty="0" smtClean="0"/>
              <a:t> radianes.</a:t>
            </a:r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763688" y="2204864"/>
          <a:ext cx="5616624" cy="491232"/>
        </p:xfrm>
        <a:graphic>
          <a:graphicData uri="http://schemas.openxmlformats.org/presentationml/2006/ole">
            <p:oleObj spid="_x0000_s131074" name="Equation" r:id="rId4" imgW="19303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sz="2400" dirty="0" smtClean="0"/>
              <a:t>f es la función de densidad de M(</a:t>
            </a:r>
            <a:r>
              <a:rPr lang="el-GR" sz="2400" dirty="0" smtClean="0"/>
              <a:t>μ</a:t>
            </a:r>
            <a:r>
              <a:rPr lang="es-ES" sz="2400" dirty="0" smtClean="0"/>
              <a:t>,</a:t>
            </a:r>
            <a:r>
              <a:rPr lang="el-GR" sz="2400" dirty="0" smtClean="0"/>
              <a:t>κ</a:t>
            </a:r>
            <a:r>
              <a:rPr lang="es-ES" sz="2400" dirty="0" smtClean="0"/>
              <a:t>) y </a:t>
            </a:r>
            <a:r>
              <a:rPr lang="el-GR" sz="2400" dirty="0" smtClean="0"/>
              <a:t>λ</a:t>
            </a:r>
            <a:r>
              <a:rPr lang="es-ES" sz="2400" dirty="0" smtClean="0"/>
              <a:t>=1/2</a:t>
            </a:r>
          </a:p>
          <a:p>
            <a:pPr lvl="1"/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059832" y="2348880"/>
          <a:ext cx="3672408" cy="719832"/>
        </p:xfrm>
        <a:graphic>
          <a:graphicData uri="http://schemas.openxmlformats.org/presentationml/2006/ole">
            <p:oleObj spid="_x0000_s132098" name="Equation" r:id="rId4" imgW="213336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Distribuciones en el toro y en el cilindro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Distribución en el toro</a:t>
            </a:r>
          </a:p>
          <a:p>
            <a:r>
              <a:rPr lang="es-ES" sz="2800" dirty="0" smtClean="0"/>
              <a:t>Distribución en el cilindro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80520"/>
          </a:xfrm>
        </p:spPr>
        <p:txBody>
          <a:bodyPr/>
          <a:lstStyle/>
          <a:p>
            <a:r>
              <a:rPr lang="es-ES" sz="2400" dirty="0" smtClean="0"/>
              <a:t>Distribución en el toro</a:t>
            </a:r>
          </a:p>
          <a:p>
            <a:pPr lvl="1"/>
            <a:r>
              <a:rPr lang="es-ES" sz="2000" dirty="0" smtClean="0"/>
              <a:t>(</a:t>
            </a:r>
            <a:r>
              <a:rPr lang="el-GR" sz="2000" dirty="0" smtClean="0"/>
              <a:t>θ</a:t>
            </a:r>
            <a:r>
              <a:rPr lang="es-ES" sz="2000" baseline="-25000" dirty="0" smtClean="0"/>
              <a:t> 1</a:t>
            </a:r>
            <a:r>
              <a:rPr lang="es-ES" sz="2000" dirty="0" smtClean="0"/>
              <a:t>,</a:t>
            </a:r>
            <a:r>
              <a:rPr lang="el-GR" sz="2000" dirty="0" smtClean="0"/>
              <a:t>θ</a:t>
            </a:r>
            <a:r>
              <a:rPr lang="es-ES" sz="2000" baseline="-25000" dirty="0" smtClean="0"/>
              <a:t>2</a:t>
            </a:r>
            <a:r>
              <a:rPr lang="es-ES" sz="2000" dirty="0" smtClean="0"/>
              <a:t>) toman valores en el toro unidad.</a:t>
            </a:r>
          </a:p>
          <a:p>
            <a:pPr lvl="1"/>
            <a:r>
              <a:rPr lang="es-ES" sz="2000" dirty="0" smtClean="0"/>
              <a:t>En la distribución uniforme en el toro, </a:t>
            </a:r>
            <a:r>
              <a:rPr lang="el-GR" sz="2000" dirty="0" smtClean="0"/>
              <a:t>θ</a:t>
            </a:r>
            <a:r>
              <a:rPr lang="es-ES" sz="2000" baseline="-25000" dirty="0" smtClean="0"/>
              <a:t> 1</a:t>
            </a:r>
            <a:r>
              <a:rPr lang="es-ES" sz="2000" dirty="0" smtClean="0"/>
              <a:t> y </a:t>
            </a:r>
            <a:r>
              <a:rPr lang="el-GR" sz="2000" dirty="0" smtClean="0"/>
              <a:t>θ</a:t>
            </a:r>
            <a:r>
              <a:rPr lang="es-ES" sz="2000" baseline="-25000" dirty="0" smtClean="0"/>
              <a:t>2</a:t>
            </a:r>
            <a:r>
              <a:rPr lang="es-ES" sz="2000" dirty="0" smtClean="0"/>
              <a:t> son independientes y uniformemente distribuidas.</a:t>
            </a:r>
          </a:p>
          <a:p>
            <a:pPr lvl="1"/>
            <a:r>
              <a:rPr lang="es-ES" sz="2000" dirty="0" smtClean="0"/>
              <a:t>Problema de la aguja de </a:t>
            </a:r>
            <a:r>
              <a:rPr lang="es-ES" sz="2000" dirty="0" err="1" smtClean="0"/>
              <a:t>Buffon</a:t>
            </a:r>
            <a:endParaRPr lang="es-ES" sz="20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2" algn="just"/>
            <a:r>
              <a:rPr lang="es-ES" sz="1800" dirty="0" smtClean="0"/>
              <a:t>Sea 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1</a:t>
            </a:r>
            <a:r>
              <a:rPr lang="es-ES" sz="1800" dirty="0" smtClean="0"/>
              <a:t> y 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2</a:t>
            </a:r>
            <a:r>
              <a:rPr lang="es-ES" sz="1800" dirty="0" smtClean="0"/>
              <a:t> denota respectivamente la dirección de la aguja y 2</a:t>
            </a:r>
            <a:r>
              <a:rPr lang="el-GR" sz="1800" dirty="0" smtClean="0"/>
              <a:t>Π</a:t>
            </a:r>
            <a:r>
              <a:rPr lang="es-ES" sz="1800" dirty="0" smtClean="0"/>
              <a:t> veces parte fraccionaria de la posición del centro de la aguja de el borde de cualquier franja especializada. </a:t>
            </a:r>
          </a:p>
          <a:p>
            <a:pPr lvl="2" algn="just"/>
            <a:r>
              <a:rPr lang="es-ES" sz="1800" dirty="0" smtClean="0"/>
              <a:t>(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 1</a:t>
            </a:r>
            <a:r>
              <a:rPr lang="es-ES" sz="1800" dirty="0" smtClean="0"/>
              <a:t>,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2</a:t>
            </a:r>
            <a:r>
              <a:rPr lang="es-ES" sz="1800" dirty="0" smtClean="0"/>
              <a:t>) uniformemente distribuidas en el toro.</a:t>
            </a:r>
          </a:p>
          <a:p>
            <a:pPr lvl="2" algn="just"/>
            <a:endParaRPr lang="es-ES" sz="1800" dirty="0" smtClean="0"/>
          </a:p>
          <a:p>
            <a:pPr lvl="2"/>
            <a:endParaRPr lang="es-ES" sz="2000" dirty="0" smtClean="0"/>
          </a:p>
          <a:p>
            <a:pPr lvl="1"/>
            <a:endParaRPr lang="es-ES" sz="2400" dirty="0" smtClean="0"/>
          </a:p>
        </p:txBody>
      </p:sp>
      <p:sp>
        <p:nvSpPr>
          <p:cNvPr id="4" name="3 CuadroTexto"/>
          <p:cNvSpPr txBox="1"/>
          <p:nvPr/>
        </p:nvSpPr>
        <p:spPr>
          <a:xfrm flipH="1">
            <a:off x="1619671" y="3573016"/>
            <a:ext cx="655272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Una aguja de longitud unidad se produce en un plano dividido en franjas paralelas de anchura unidad y la cantidad de interés es la probabilidad de que la aguja no se encuentre totalmente dentro de una franja.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Distribuciones notables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08512"/>
          </a:xfrm>
        </p:spPr>
        <p:txBody>
          <a:bodyPr/>
          <a:lstStyle/>
          <a:p>
            <a:pPr lvl="1" algn="just"/>
            <a:r>
              <a:rPr lang="es-ES" dirty="0" smtClean="0"/>
              <a:t> </a:t>
            </a:r>
            <a:r>
              <a:rPr lang="es-ES" sz="2400" dirty="0" smtClean="0"/>
              <a:t>Distribuciones útiles en el toro: Von Mises bidimensional.</a:t>
            </a:r>
          </a:p>
          <a:p>
            <a:pPr lvl="2" algn="just"/>
            <a:r>
              <a:rPr lang="es-ES" sz="2000" dirty="0" smtClean="0"/>
              <a:t>Es proporcional a</a:t>
            </a:r>
          </a:p>
          <a:p>
            <a:pPr lvl="2" algn="just"/>
            <a:endParaRPr lang="es-ES" sz="2000" dirty="0" smtClean="0"/>
          </a:p>
          <a:p>
            <a:pPr lvl="2" algn="just"/>
            <a:endParaRPr lang="es-ES" sz="2000" dirty="0" smtClean="0"/>
          </a:p>
          <a:p>
            <a:pPr lvl="3" algn="just"/>
            <a:r>
              <a:rPr lang="es-ES" sz="1800" dirty="0" smtClean="0"/>
              <a:t>A es un </a:t>
            </a:r>
            <a:r>
              <a:rPr lang="es-ES" sz="1800" dirty="0" err="1" smtClean="0"/>
              <a:t>amatriz</a:t>
            </a:r>
            <a:r>
              <a:rPr lang="es-ES" sz="1800" dirty="0" smtClean="0"/>
              <a:t> 2x2</a:t>
            </a:r>
          </a:p>
          <a:p>
            <a:pPr lvl="3" algn="just"/>
            <a:r>
              <a:rPr lang="es-ES" sz="1800" dirty="0" smtClean="0"/>
              <a:t>La distribución marginal de 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1</a:t>
            </a:r>
            <a:r>
              <a:rPr lang="es-ES" sz="1800" dirty="0" smtClean="0"/>
              <a:t> y 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2</a:t>
            </a:r>
            <a:r>
              <a:rPr lang="es-ES" sz="1800" dirty="0" smtClean="0"/>
              <a:t> son Von Mises si y solo si cualquiera A=0  (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1</a:t>
            </a:r>
            <a:r>
              <a:rPr lang="es-ES" sz="1800" dirty="0" smtClean="0"/>
              <a:t> y 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2</a:t>
            </a:r>
            <a:r>
              <a:rPr lang="es-ES" sz="1800" dirty="0" smtClean="0"/>
              <a:t> son independientes) o </a:t>
            </a:r>
            <a:r>
              <a:rPr lang="el-GR" sz="1800" dirty="0" smtClean="0"/>
              <a:t>κ</a:t>
            </a:r>
            <a:r>
              <a:rPr lang="es-ES" sz="1800" dirty="0" smtClean="0"/>
              <a:t> </a:t>
            </a:r>
            <a:r>
              <a:rPr lang="es-ES" sz="1800" baseline="-25000" dirty="0" smtClean="0"/>
              <a:t>1</a:t>
            </a:r>
            <a:r>
              <a:rPr lang="el-GR" sz="1800" dirty="0" smtClean="0"/>
              <a:t> </a:t>
            </a:r>
            <a:r>
              <a:rPr lang="es-ES" sz="1800" dirty="0" smtClean="0"/>
              <a:t>=</a:t>
            </a:r>
            <a:r>
              <a:rPr lang="el-GR" sz="1800" dirty="0" smtClean="0"/>
              <a:t>κ</a:t>
            </a:r>
            <a:r>
              <a:rPr lang="es-ES" sz="1800" dirty="0" smtClean="0"/>
              <a:t> </a:t>
            </a:r>
            <a:r>
              <a:rPr lang="es-ES" sz="1800" baseline="-25000" dirty="0" smtClean="0"/>
              <a:t>2</a:t>
            </a:r>
            <a:r>
              <a:rPr lang="es-ES" sz="1800" dirty="0" smtClean="0"/>
              <a:t>=0 y A es múltiplo de una matriz ortogonal (</a:t>
            </a:r>
            <a:r>
              <a:rPr lang="el-GR" sz="1800" dirty="0" smtClean="0"/>
              <a:t> θ</a:t>
            </a:r>
            <a:r>
              <a:rPr lang="es-ES" sz="1800" baseline="-25000" dirty="0" smtClean="0"/>
              <a:t>1</a:t>
            </a:r>
            <a:r>
              <a:rPr lang="es-ES" sz="1800" dirty="0" smtClean="0"/>
              <a:t> y </a:t>
            </a:r>
            <a:r>
              <a:rPr lang="el-GR" sz="1800" dirty="0" smtClean="0"/>
              <a:t>θ</a:t>
            </a:r>
            <a:r>
              <a:rPr lang="es-ES" sz="1800" baseline="-25000" dirty="0" smtClean="0"/>
              <a:t>2</a:t>
            </a:r>
            <a:r>
              <a:rPr lang="es-ES" sz="1800" dirty="0" smtClean="0"/>
              <a:t> son idénticamente distribuidas ) </a:t>
            </a:r>
          </a:p>
          <a:p>
            <a:pPr lvl="2" algn="just">
              <a:buNone/>
            </a:pPr>
            <a:r>
              <a:rPr lang="es-ES" sz="1800" dirty="0" smtClean="0"/>
              <a:t>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91680" y="2924944"/>
          <a:ext cx="6480720" cy="474216"/>
        </p:xfrm>
        <a:graphic>
          <a:graphicData uri="http://schemas.openxmlformats.org/presentationml/2006/ole">
            <p:oleObj spid="_x0000_s144386" name="Equation" r:id="rId4" imgW="438120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752528"/>
          </a:xfrm>
        </p:spPr>
        <p:txBody>
          <a:bodyPr/>
          <a:lstStyle/>
          <a:p>
            <a:r>
              <a:rPr lang="es-ES" sz="2400" dirty="0" smtClean="0"/>
              <a:t>Distribución en el cilindro</a:t>
            </a:r>
          </a:p>
          <a:p>
            <a:pPr lvl="1"/>
            <a:r>
              <a:rPr lang="es-ES" sz="2400" dirty="0" smtClean="0"/>
              <a:t>Variable linear x</a:t>
            </a:r>
          </a:p>
          <a:p>
            <a:pPr lvl="1"/>
            <a:r>
              <a:rPr lang="es-ES" sz="2400" dirty="0" smtClean="0"/>
              <a:t>Variable circular </a:t>
            </a:r>
            <a:r>
              <a:rPr lang="el-GR" sz="2400" dirty="0" smtClean="0"/>
              <a:t>θ</a:t>
            </a:r>
            <a:endParaRPr lang="es-ES" sz="2400" dirty="0" smtClean="0"/>
          </a:p>
          <a:p>
            <a:pPr lvl="1"/>
            <a:r>
              <a:rPr lang="es-ES" sz="2400" dirty="0" smtClean="0"/>
              <a:t>Modelo </a:t>
            </a:r>
            <a:r>
              <a:rPr lang="es-ES" sz="2400" dirty="0" err="1" smtClean="0"/>
              <a:t>Mardia</a:t>
            </a:r>
            <a:r>
              <a:rPr lang="es-ES" sz="2400" dirty="0" smtClean="0"/>
              <a:t> &amp; Sutton (1978)</a:t>
            </a:r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1"/>
            <a:endParaRPr lang="es-ES" sz="2400" dirty="0" smtClean="0"/>
          </a:p>
          <a:p>
            <a:pPr lvl="2"/>
            <a:r>
              <a:rPr lang="es-ES" sz="2000" dirty="0" smtClean="0"/>
              <a:t>μ</a:t>
            </a:r>
            <a:r>
              <a:rPr lang="es-ES" sz="2000" baseline="-25000" dirty="0" smtClean="0"/>
              <a:t>0 </a:t>
            </a:r>
            <a:r>
              <a:rPr lang="es-ES" sz="2000" dirty="0" smtClean="0"/>
              <a:t>y </a:t>
            </a:r>
            <a:r>
              <a:rPr lang="el-GR" sz="2000" dirty="0" smtClean="0"/>
              <a:t>υ</a:t>
            </a:r>
            <a:r>
              <a:rPr lang="es-ES" sz="2000" dirty="0" smtClean="0"/>
              <a:t> son ángulos</a:t>
            </a:r>
          </a:p>
          <a:p>
            <a:pPr lvl="2"/>
            <a:r>
              <a:rPr lang="es-ES" sz="2000" dirty="0" smtClean="0"/>
              <a:t>μ es un número real.</a:t>
            </a:r>
          </a:p>
          <a:p>
            <a:pPr lvl="2"/>
            <a:r>
              <a:rPr lang="es-ES" sz="2000" dirty="0" smtClean="0"/>
              <a:t>κ  ≥ 0 , 0 ≤ </a:t>
            </a:r>
            <a:r>
              <a:rPr lang="el-GR" sz="2000" dirty="0" smtClean="0"/>
              <a:t>ρ</a:t>
            </a:r>
            <a:r>
              <a:rPr lang="es-ES" sz="2000" dirty="0" smtClean="0"/>
              <a:t> &lt; 1</a:t>
            </a:r>
          </a:p>
          <a:p>
            <a:pPr lvl="1"/>
            <a:endParaRPr lang="es-ES" sz="2400" dirty="0" smtClean="0"/>
          </a:p>
          <a:p>
            <a:pPr lvl="1">
              <a:buNone/>
            </a:pP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5436096" y="2060848"/>
          <a:ext cx="2160240" cy="792088"/>
        </p:xfrm>
        <a:graphic>
          <a:graphicData uri="http://schemas.openxmlformats.org/presentationml/2006/ole">
            <p:oleObj spid="_x0000_s145410" name="Equation" r:id="rId4" imgW="876240" imgH="2538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411760" y="3501008"/>
          <a:ext cx="4320480" cy="1440160"/>
        </p:xfrm>
        <a:graphic>
          <a:graphicData uri="http://schemas.openxmlformats.org/presentationml/2006/ole">
            <p:oleObj spid="_x0000_s145411" name="Equation" r:id="rId5" imgW="181584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824536"/>
          </a:xfrm>
        </p:spPr>
        <p:txBody>
          <a:bodyPr/>
          <a:lstStyle/>
          <a:p>
            <a:pPr lvl="1"/>
            <a:r>
              <a:rPr lang="es-ES" sz="2400" dirty="0" smtClean="0"/>
              <a:t>La densidad conjunta de (x,</a:t>
            </a:r>
            <a:r>
              <a:rPr lang="el-GR" sz="2400" dirty="0" smtClean="0"/>
              <a:t>θ</a:t>
            </a:r>
            <a:r>
              <a:rPr lang="es-ES" sz="2400" dirty="0" smtClean="0"/>
              <a:t>) es</a:t>
            </a:r>
          </a:p>
          <a:p>
            <a:pPr lvl="1"/>
            <a:endParaRPr lang="es-ES" sz="2400" dirty="0" smtClean="0"/>
          </a:p>
          <a:p>
            <a:pPr lvl="1">
              <a:buNone/>
            </a:pPr>
            <a:r>
              <a:rPr lang="es-ES" sz="2400" dirty="0" smtClean="0"/>
              <a:t> </a:t>
            </a: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91680" y="2204864"/>
          <a:ext cx="6480720" cy="1016248"/>
        </p:xfrm>
        <a:graphic>
          <a:graphicData uri="http://schemas.openxmlformats.org/presentationml/2006/ole">
            <p:oleObj spid="_x0000_s146434" name="Equation" r:id="rId4" imgW="4216320" imgH="583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Métodos no paramétricos 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Test de simetría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80520"/>
          </a:xfrm>
        </p:spPr>
        <p:txBody>
          <a:bodyPr/>
          <a:lstStyle/>
          <a:p>
            <a:r>
              <a:rPr lang="es-ES" sz="2400" dirty="0" smtClean="0"/>
              <a:t>Prueba de simetría respecto al eje dado</a:t>
            </a:r>
          </a:p>
          <a:p>
            <a:pPr lvl="1"/>
            <a:r>
              <a:rPr lang="es-ES" sz="2400" dirty="0" smtClean="0"/>
              <a:t>H</a:t>
            </a:r>
            <a:r>
              <a:rPr lang="es-ES" sz="2400" baseline="-25000" dirty="0" smtClean="0"/>
              <a:t>0</a:t>
            </a:r>
            <a:r>
              <a:rPr lang="es-ES" sz="2400" dirty="0" smtClean="0"/>
              <a:t>: </a:t>
            </a:r>
            <a:r>
              <a:rPr lang="el-GR" sz="2400" dirty="0" smtClean="0"/>
              <a:t>μ</a:t>
            </a:r>
            <a:r>
              <a:rPr lang="es-ES" sz="2400" baseline="-25000" dirty="0" smtClean="0"/>
              <a:t>0</a:t>
            </a:r>
            <a:r>
              <a:rPr lang="es-ES" sz="2400" dirty="0" smtClean="0"/>
              <a:t> es un eje de simetría</a:t>
            </a:r>
          </a:p>
          <a:p>
            <a:pPr lvl="1">
              <a:buNone/>
            </a:pPr>
            <a:r>
              <a:rPr lang="es-ES" sz="2400" dirty="0" smtClean="0"/>
              <a:t>	H</a:t>
            </a:r>
            <a:r>
              <a:rPr lang="es-ES" sz="2400" baseline="-25000" dirty="0" smtClean="0"/>
              <a:t>1</a:t>
            </a:r>
            <a:r>
              <a:rPr lang="es-ES" sz="2400" dirty="0" smtClean="0"/>
              <a:t>: </a:t>
            </a:r>
            <a:r>
              <a:rPr lang="el-GR" sz="2400" dirty="0" smtClean="0"/>
              <a:t>μ</a:t>
            </a:r>
            <a:r>
              <a:rPr lang="es-ES" sz="2400" baseline="-25000" dirty="0" smtClean="0"/>
              <a:t>0</a:t>
            </a:r>
            <a:r>
              <a:rPr lang="es-ES" sz="2400" dirty="0" smtClean="0"/>
              <a:t> NO es un eje de simetría</a:t>
            </a:r>
          </a:p>
          <a:p>
            <a:pPr lvl="2"/>
            <a:r>
              <a:rPr lang="es-ES" sz="2000" dirty="0" smtClean="0"/>
              <a:t>Después de una adecuada rotación en el círculo , se puede asumir </a:t>
            </a:r>
            <a:r>
              <a:rPr lang="el-GR" sz="2000" dirty="0" smtClean="0"/>
              <a:t>μ</a:t>
            </a:r>
            <a:r>
              <a:rPr lang="es-ES" sz="2000" baseline="-25000" dirty="0" smtClean="0"/>
              <a:t>0</a:t>
            </a:r>
            <a:r>
              <a:rPr lang="es-ES" sz="2000" dirty="0" smtClean="0"/>
              <a:t> =0.</a:t>
            </a:r>
          </a:p>
          <a:p>
            <a:pPr lvl="1"/>
            <a:r>
              <a:rPr lang="es-ES" sz="2400" dirty="0" smtClean="0"/>
              <a:t>Dos procedimientos estándar para el caso circular.</a:t>
            </a:r>
          </a:p>
          <a:p>
            <a:pPr lvl="2"/>
            <a:r>
              <a:rPr lang="es-ES" sz="2000" dirty="0" smtClean="0"/>
              <a:t>El test de los signos rechaza la hipótesis nula si el número de observaciones en el círculo superior es demasiado grande o demasiado pequeño.</a:t>
            </a:r>
          </a:p>
          <a:p>
            <a:pPr lvl="2"/>
            <a:r>
              <a:rPr lang="es-ES" sz="2000" dirty="0" smtClean="0"/>
              <a:t>Se puede usar una muestra </a:t>
            </a:r>
            <a:r>
              <a:rPr lang="es-ES" sz="2000" dirty="0" err="1" smtClean="0"/>
              <a:t>Wilcoxon</a:t>
            </a:r>
            <a:r>
              <a:rPr lang="es-ES" sz="2000" dirty="0" smtClean="0"/>
              <a:t> de la siguiente manera:</a:t>
            </a:r>
          </a:p>
          <a:p>
            <a:pPr lvl="2"/>
            <a:endParaRPr lang="es-ES" sz="2000" dirty="0" smtClean="0"/>
          </a:p>
          <a:p>
            <a:pPr lvl="1">
              <a:buNone/>
            </a:pPr>
            <a:r>
              <a:rPr lang="es-ES" sz="2000" dirty="0" smtClean="0"/>
              <a:t>     </a:t>
            </a:r>
          </a:p>
          <a:p>
            <a:pPr lvl="1">
              <a:buNone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386808"/>
          </a:xfrm>
        </p:spPr>
        <p:txBody>
          <a:bodyPr/>
          <a:lstStyle/>
          <a:p>
            <a:pPr marL="342900" lvl="2" indent="-342900">
              <a:buSzPct val="90000"/>
            </a:pPr>
            <a:r>
              <a:rPr lang="es-ES" dirty="0" smtClean="0"/>
              <a:t>Se puede usar una muestra </a:t>
            </a:r>
            <a:r>
              <a:rPr lang="es-ES" dirty="0" err="1" smtClean="0"/>
              <a:t>Wilcoxon</a:t>
            </a:r>
            <a:r>
              <a:rPr lang="es-ES" dirty="0" smtClean="0"/>
              <a:t> de la siguiente manera:</a:t>
            </a:r>
          </a:p>
          <a:p>
            <a:pPr marL="800100" lvl="3" indent="-342900">
              <a:buSzPct val="90000"/>
              <a:buNone/>
            </a:pPr>
            <a:endParaRPr lang="es-ES" dirty="0" smtClean="0"/>
          </a:p>
          <a:p>
            <a:pPr marL="800100" lvl="3" indent="-342900">
              <a:buSzPct val="90000"/>
            </a:pPr>
            <a:r>
              <a:rPr lang="es-ES" dirty="0" smtClean="0"/>
              <a:t>Suponemos que se encuentran </a:t>
            </a:r>
            <a:r>
              <a:rPr lang="es-ES" b="1" dirty="0" smtClean="0"/>
              <a:t>s</a:t>
            </a:r>
            <a:r>
              <a:rPr lang="es-ES" dirty="0" smtClean="0"/>
              <a:t> de estas observaciones en el semicírculo superior.</a:t>
            </a:r>
          </a:p>
          <a:p>
            <a:pPr marL="800100" lvl="3" indent="-342900">
              <a:buSzPct val="90000"/>
            </a:pPr>
            <a:endParaRPr lang="es-ES" dirty="0" smtClean="0"/>
          </a:p>
          <a:p>
            <a:pPr marL="800100" lvl="3" indent="-342900">
              <a:buSzPct val="90000"/>
            </a:pPr>
            <a:endParaRPr lang="es-ES" dirty="0" smtClean="0"/>
          </a:p>
          <a:p>
            <a:pPr marL="800100" lvl="3" indent="-342900">
              <a:buSzPct val="90000"/>
            </a:pPr>
            <a:r>
              <a:rPr lang="es-ES" dirty="0" smtClean="0"/>
              <a:t>Sea                    los rangos de estas s observaciones en la secuencia                                            . La hipótesis nula es rechazada si </a:t>
            </a:r>
          </a:p>
          <a:p>
            <a:pPr marL="800100" lvl="3" indent="-342900">
              <a:buSzPct val="90000"/>
            </a:pPr>
            <a:endParaRPr lang="es-ES" dirty="0" smtClean="0"/>
          </a:p>
          <a:p>
            <a:pPr marL="800100" lvl="3" indent="-342900">
              <a:buSzPct val="90000"/>
            </a:pPr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699792" y="1988840"/>
          <a:ext cx="1440160" cy="504056"/>
        </p:xfrm>
        <a:graphic>
          <a:graphicData uri="http://schemas.openxmlformats.org/presentationml/2006/ole">
            <p:oleObj spid="_x0000_s147458" name="Equation" r:id="rId4" imgW="761760" imgH="30456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771800" y="3501008"/>
          <a:ext cx="2304256" cy="482724"/>
        </p:xfrm>
        <a:graphic>
          <a:graphicData uri="http://schemas.openxmlformats.org/presentationml/2006/ole">
            <p:oleObj spid="_x0000_s147459" name="Equation" r:id="rId5" imgW="1587240" imgH="266400" progId="Equation.DSMT4">
              <p:embed/>
            </p:oleObj>
          </a:graphicData>
        </a:graphic>
      </p:graphicFrame>
      <p:graphicFrame>
        <p:nvGraphicFramePr>
          <p:cNvPr id="147462" name="Object 6"/>
          <p:cNvGraphicFramePr>
            <a:graphicFrameLocks noChangeAspect="1"/>
          </p:cNvGraphicFramePr>
          <p:nvPr/>
        </p:nvGraphicFramePr>
        <p:xfrm>
          <a:off x="2411761" y="4110964"/>
          <a:ext cx="1068040" cy="478499"/>
        </p:xfrm>
        <a:graphic>
          <a:graphicData uri="http://schemas.openxmlformats.org/presentationml/2006/ole">
            <p:oleObj spid="_x0000_s147462" name="Equation" r:id="rId6" imgW="444240" imgH="228600" progId="Equation.DSMT4">
              <p:embed/>
            </p:oleObj>
          </a:graphicData>
        </a:graphic>
      </p:graphicFrame>
      <p:graphicFrame>
        <p:nvGraphicFramePr>
          <p:cNvPr id="147464" name="Object 8"/>
          <p:cNvGraphicFramePr>
            <a:graphicFrameLocks noChangeAspect="1"/>
          </p:cNvGraphicFramePr>
          <p:nvPr/>
        </p:nvGraphicFramePr>
        <p:xfrm>
          <a:off x="3059832" y="4437112"/>
          <a:ext cx="2616200" cy="503237"/>
        </p:xfrm>
        <a:graphic>
          <a:graphicData uri="http://schemas.openxmlformats.org/presentationml/2006/ole">
            <p:oleObj spid="_x0000_s147464" name="Equation" r:id="rId7" imgW="1384200" imgH="304560" progId="Equation.DSMT4">
              <p:embed/>
            </p:oleObj>
          </a:graphicData>
        </a:graphic>
      </p:graphicFrame>
      <p:graphicFrame>
        <p:nvGraphicFramePr>
          <p:cNvPr id="147465" name="Object 9"/>
          <p:cNvGraphicFramePr>
            <a:graphicFrameLocks noChangeAspect="1"/>
          </p:cNvGraphicFramePr>
          <p:nvPr/>
        </p:nvGraphicFramePr>
        <p:xfrm>
          <a:off x="1691680" y="5301208"/>
          <a:ext cx="6480720" cy="850900"/>
        </p:xfrm>
        <a:graphic>
          <a:graphicData uri="http://schemas.openxmlformats.org/presentationml/2006/ole">
            <p:oleObj spid="_x0000_s147465" name="Equation" r:id="rId8" imgW="327636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80520"/>
          </a:xfrm>
        </p:spPr>
        <p:txBody>
          <a:bodyPr/>
          <a:lstStyle/>
          <a:p>
            <a:pPr algn="just"/>
            <a:r>
              <a:rPr lang="es-ES" sz="2800" dirty="0" smtClean="0"/>
              <a:t>Prueba de dos pliegues de simetría</a:t>
            </a:r>
          </a:p>
          <a:p>
            <a:pPr lvl="1" algn="just"/>
            <a:r>
              <a:rPr lang="es-ES" sz="2400" dirty="0" smtClean="0"/>
              <a:t>La distribución tiene f-pliegues de simetría.</a:t>
            </a:r>
          </a:p>
          <a:p>
            <a:pPr lvl="1" algn="just">
              <a:buNone/>
            </a:pPr>
            <a:endParaRPr lang="es-ES" sz="2400" dirty="0" smtClean="0"/>
          </a:p>
          <a:p>
            <a:pPr lvl="2" algn="just"/>
            <a:r>
              <a:rPr lang="es-ES" sz="2000" dirty="0" smtClean="0"/>
              <a:t>F es invariante bajo rotaciones 2</a:t>
            </a:r>
            <a:r>
              <a:rPr lang="el-GR" sz="2000" dirty="0" smtClean="0"/>
              <a:t>Π</a:t>
            </a:r>
            <a:r>
              <a:rPr lang="es-ES" sz="2000" dirty="0" smtClean="0"/>
              <a:t>/l.</a:t>
            </a:r>
            <a:endParaRPr lang="es-ES" sz="2400" dirty="0" smtClean="0"/>
          </a:p>
          <a:p>
            <a:pPr lvl="1" algn="just"/>
            <a:r>
              <a:rPr lang="es-ES" sz="2400" dirty="0" smtClean="0"/>
              <a:t>Si l=2, luego esta hipótesis es el de la antípoda (o central) simetría, es decir, f (x+</a:t>
            </a:r>
            <a:r>
              <a:rPr lang="el-GR" sz="2400" dirty="0" smtClean="0"/>
              <a:t>Π</a:t>
            </a:r>
            <a:r>
              <a:rPr lang="es-ES" sz="2400" dirty="0" smtClean="0"/>
              <a:t>) = f (x).</a:t>
            </a:r>
          </a:p>
          <a:p>
            <a:pPr lvl="1" algn="just"/>
            <a:endParaRPr lang="es-ES" sz="2400" dirty="0" smtClean="0"/>
          </a:p>
          <a:p>
            <a:pPr lvl="1" algn="just"/>
            <a:endParaRPr lang="es-ES" sz="2400" dirty="0" smtClean="0"/>
          </a:p>
          <a:p>
            <a:pPr lvl="1" algn="just"/>
            <a:endParaRPr lang="es-ES" sz="2400" dirty="0" smtClean="0"/>
          </a:p>
          <a:p>
            <a:pPr lvl="1" algn="just"/>
            <a:endParaRPr lang="es-ES" sz="2400" dirty="0" smtClean="0"/>
          </a:p>
          <a:p>
            <a:pPr lvl="1" algn="just">
              <a:buNone/>
            </a:pP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339752" y="2564904"/>
          <a:ext cx="5112568" cy="504056"/>
        </p:xfrm>
        <a:graphic>
          <a:graphicData uri="http://schemas.openxmlformats.org/presentationml/2006/ole">
            <p:oleObj spid="_x0000_s183298" name="Equation" r:id="rId4" imgW="2971800" imgH="43164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411760" y="4149080"/>
          <a:ext cx="4320480" cy="792088"/>
        </p:xfrm>
        <a:graphic>
          <a:graphicData uri="http://schemas.openxmlformats.org/presentationml/2006/ole">
            <p:oleObj spid="_x0000_s183299" name="Equation" r:id="rId5" imgW="18414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Test dos muestras</a:t>
            </a:r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91680" y="1988840"/>
          <a:ext cx="2880320" cy="1368152"/>
        </p:xfrm>
        <a:graphic>
          <a:graphicData uri="http://schemas.openxmlformats.org/presentationml/2006/ole">
            <p:oleObj spid="_x0000_s163841" name="Equation" r:id="rId4" imgW="7365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80520"/>
          </a:xfrm>
        </p:spPr>
        <p:txBody>
          <a:bodyPr/>
          <a:lstStyle/>
          <a:p>
            <a:r>
              <a:rPr lang="es-ES" dirty="0" smtClean="0"/>
              <a:t>Test </a:t>
            </a:r>
            <a:r>
              <a:rPr lang="es-ES" dirty="0" err="1" smtClean="0"/>
              <a:t>Uniform</a:t>
            </a:r>
            <a:r>
              <a:rPr lang="es-ES" dirty="0" smtClean="0"/>
              <a:t>-Scores</a:t>
            </a:r>
          </a:p>
          <a:p>
            <a:pPr lvl="1"/>
            <a:endParaRPr lang="es-ES" dirty="0" smtClean="0"/>
          </a:p>
          <a:p>
            <a:pPr lvl="2"/>
            <a:r>
              <a:rPr lang="es-ES" dirty="0" smtClean="0"/>
              <a:t>Se reemplazan las observaciones angulares en la muestra combinada por resultados uniformes 2</a:t>
            </a:r>
            <a:r>
              <a:rPr lang="el-GR" dirty="0" smtClean="0"/>
              <a:t>Π</a:t>
            </a:r>
            <a:r>
              <a:rPr lang="es-ES" dirty="0" smtClean="0"/>
              <a:t>k/n, k=1,...,n en el círculo.</a:t>
            </a:r>
          </a:p>
          <a:p>
            <a:pPr lvl="2"/>
            <a:endParaRPr lang="es-ES" dirty="0" smtClean="0"/>
          </a:p>
          <a:p>
            <a:pPr lvl="2"/>
            <a:endParaRPr lang="es-ES" dirty="0" smtClean="0"/>
          </a:p>
          <a:p>
            <a:pPr lvl="3"/>
            <a:r>
              <a:rPr lang="es-ES" dirty="0" smtClean="0"/>
              <a:t> r</a:t>
            </a:r>
            <a:r>
              <a:rPr lang="es-ES" baseline="-25000" dirty="0" smtClean="0"/>
              <a:t>1</a:t>
            </a:r>
            <a:r>
              <a:rPr lang="es-ES" dirty="0" smtClean="0"/>
              <a:t>,…,r</a:t>
            </a:r>
            <a:r>
              <a:rPr lang="es-ES" baseline="-25000" dirty="0" smtClean="0"/>
              <a:t>n1 </a:t>
            </a:r>
            <a:r>
              <a:rPr lang="es-ES" dirty="0" smtClean="0"/>
              <a:t>denota los rangos lineales</a:t>
            </a:r>
          </a:p>
          <a:p>
            <a:pPr lvl="3"/>
            <a:endParaRPr lang="es-ES" baseline="-25000" dirty="0" smtClean="0"/>
          </a:p>
          <a:p>
            <a:pPr lvl="3"/>
            <a:endParaRPr lang="es-ES" baseline="-25000" dirty="0" smtClean="0"/>
          </a:p>
          <a:p>
            <a:pPr lvl="3"/>
            <a:endParaRPr lang="es-ES" baseline="-25000" dirty="0" smtClean="0"/>
          </a:p>
          <a:p>
            <a:pPr lvl="3"/>
            <a:endParaRPr lang="es-ES" dirty="0" smtClean="0"/>
          </a:p>
          <a:p>
            <a:pPr lvl="2"/>
            <a:endParaRPr lang="es-ES" dirty="0" smtClean="0"/>
          </a:p>
          <a:p>
            <a:pPr lvl="2"/>
            <a:endParaRPr lang="es-ES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339752" y="2204864"/>
          <a:ext cx="2952328" cy="432048"/>
        </p:xfrm>
        <a:graphic>
          <a:graphicData uri="http://schemas.openxmlformats.org/presentationml/2006/ole">
            <p:oleObj spid="_x0000_s184322" name="Equation" r:id="rId4" imgW="1269720" imgH="2412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131840" y="3933056"/>
          <a:ext cx="2376264" cy="576064"/>
        </p:xfrm>
        <a:graphic>
          <a:graphicData uri="http://schemas.openxmlformats.org/presentationml/2006/ole">
            <p:oleObj spid="_x0000_s184323" name="Equation" r:id="rId5" imgW="1295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80520"/>
          </a:xfrm>
        </p:spPr>
        <p:txBody>
          <a:bodyPr/>
          <a:lstStyle/>
          <a:p>
            <a:pPr lvl="1"/>
            <a:r>
              <a:rPr lang="es-ES" dirty="0" smtClean="0"/>
              <a:t>Bajo H</a:t>
            </a:r>
            <a:r>
              <a:rPr lang="es-ES" baseline="-25000" dirty="0" smtClean="0"/>
              <a:t>0</a:t>
            </a:r>
          </a:p>
          <a:p>
            <a:pPr lvl="2"/>
            <a:r>
              <a:rPr lang="es-ES" dirty="0" smtClean="0"/>
              <a:t>                     muestra aleatoria de distribución uniforme en 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Bajo H</a:t>
            </a:r>
            <a:r>
              <a:rPr lang="es-ES" baseline="-25000" dirty="0" smtClean="0"/>
              <a:t>1</a:t>
            </a:r>
          </a:p>
          <a:p>
            <a:pPr lvl="2"/>
            <a:r>
              <a:rPr lang="es-ES" dirty="0" smtClean="0"/>
              <a:t>          tenderá a concentrarse en algunos subconjunto propio de            </a:t>
            </a:r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411760" y="2204864"/>
          <a:ext cx="1440160" cy="372616"/>
        </p:xfrm>
        <a:graphic>
          <a:graphicData uri="http://schemas.openxmlformats.org/presentationml/2006/ole">
            <p:oleObj spid="_x0000_s185346" name="Equation" r:id="rId4" imgW="54576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995936" y="2924944"/>
          <a:ext cx="1728192" cy="431800"/>
        </p:xfrm>
        <a:graphic>
          <a:graphicData uri="http://schemas.openxmlformats.org/presentationml/2006/ole">
            <p:oleObj spid="_x0000_s185347" name="Equation" r:id="rId5" imgW="1143000" imgH="431640" progId="Equation.DSMT4">
              <p:embed/>
            </p:oleObj>
          </a:graphicData>
        </a:graphic>
      </p:graphicFrame>
      <p:graphicFrame>
        <p:nvGraphicFramePr>
          <p:cNvPr id="185349" name="Object 5"/>
          <p:cNvGraphicFramePr>
            <a:graphicFrameLocks noChangeAspect="1"/>
          </p:cNvGraphicFramePr>
          <p:nvPr/>
        </p:nvGraphicFramePr>
        <p:xfrm>
          <a:off x="2195736" y="4064050"/>
          <a:ext cx="648072" cy="373062"/>
        </p:xfrm>
        <a:graphic>
          <a:graphicData uri="http://schemas.openxmlformats.org/presentationml/2006/ole">
            <p:oleObj spid="_x0000_s185349" name="Equation" r:id="rId6" imgW="164880" imgH="228600" progId="Equation.DSMT4">
              <p:embed/>
            </p:oleObj>
          </a:graphicData>
        </a:graphic>
      </p:graphicFrame>
      <p:graphicFrame>
        <p:nvGraphicFramePr>
          <p:cNvPr id="185351" name="Object 7"/>
          <p:cNvGraphicFramePr>
            <a:graphicFrameLocks noChangeAspect="1"/>
          </p:cNvGraphicFramePr>
          <p:nvPr/>
        </p:nvGraphicFramePr>
        <p:xfrm>
          <a:off x="4139356" y="5013424"/>
          <a:ext cx="1728788" cy="431800"/>
        </p:xfrm>
        <a:graphic>
          <a:graphicData uri="http://schemas.openxmlformats.org/presentationml/2006/ole">
            <p:oleObj spid="_x0000_s185351" name="Equation" r:id="rId7" imgW="11430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Función de distribución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distribución puede considerarse como la de un ángulo al azar </a:t>
            </a:r>
            <a:r>
              <a:rPr lang="el-GR" dirty="0" smtClean="0"/>
              <a:t>θ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763688" y="2996952"/>
          <a:ext cx="2808312" cy="804416"/>
        </p:xfrm>
        <a:graphic>
          <a:graphicData uri="http://schemas.openxmlformats.org/presentationml/2006/ole">
            <p:oleObj spid="_x0000_s36865" name="Equation" r:id="rId4" imgW="2019240" imgH="660240" progId="Equation.DSMT4">
              <p:embed/>
            </p:oleObj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691680" y="4149080"/>
            <a:ext cx="676875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Cualquier arco de longitud 2</a:t>
            </a:r>
            <a:r>
              <a:rPr lang="el-GR" dirty="0" smtClean="0"/>
              <a:t>Π</a:t>
            </a:r>
            <a:r>
              <a:rPr lang="es-ES" dirty="0" smtClean="0"/>
              <a:t> en el círculo unidad tiene probabilidad 1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80520"/>
          </a:xfrm>
        </p:spPr>
        <p:txBody>
          <a:bodyPr/>
          <a:lstStyle/>
          <a:p>
            <a:r>
              <a:rPr lang="es-ES" sz="2800" dirty="0" smtClean="0"/>
              <a:t>Rechazamos para grandes valores de </a:t>
            </a:r>
            <a:r>
              <a:rPr lang="es-ES" sz="2800" dirty="0" smtClean="0"/>
              <a:t>R</a:t>
            </a:r>
            <a:r>
              <a:rPr lang="es-ES" sz="2800" baseline="-25000" dirty="0" smtClean="0"/>
              <a:t>1</a:t>
            </a:r>
          </a:p>
          <a:p>
            <a:endParaRPr lang="es-ES" baseline="-25000" dirty="0" smtClean="0"/>
          </a:p>
          <a:p>
            <a:endParaRPr lang="es-ES" baseline="-25000" dirty="0" smtClean="0"/>
          </a:p>
          <a:p>
            <a:r>
              <a:rPr lang="es-ES" sz="2800" dirty="0" smtClean="0"/>
              <a:t>Distribución nula y potencia</a:t>
            </a:r>
          </a:p>
          <a:p>
            <a:pPr lvl="1"/>
            <a:r>
              <a:rPr lang="es-ES" sz="2400" dirty="0" smtClean="0"/>
              <a:t>n&gt;20, bajo </a:t>
            </a:r>
            <a:r>
              <a:rPr lang="es-ES" sz="2400" dirty="0" smtClean="0"/>
              <a:t>H</a:t>
            </a:r>
            <a:r>
              <a:rPr lang="es-ES" sz="2400" baseline="-25000" dirty="0" smtClean="0"/>
              <a:t>0</a:t>
            </a:r>
            <a:r>
              <a:rPr lang="es-ES" sz="2400" dirty="0" smtClean="0"/>
              <a:t> con muestras grandes,</a:t>
            </a:r>
          </a:p>
          <a:p>
            <a:pPr lvl="1"/>
            <a:endParaRPr lang="es-ES" dirty="0" smtClean="0"/>
          </a:p>
          <a:p>
            <a:endParaRPr lang="es-ES" baseline="-25000" dirty="0" smtClean="0"/>
          </a:p>
          <a:p>
            <a:pPr marL="1771650" lvl="3" indent="-514350"/>
            <a:r>
              <a:rPr lang="es-ES" dirty="0" smtClean="0"/>
              <a:t>Asintóticamente</a:t>
            </a:r>
            <a:r>
              <a:rPr lang="es-ES" baseline="-25000" dirty="0" smtClean="0"/>
              <a:t>			</a:t>
            </a:r>
            <a:endParaRPr lang="es-ES" baseline="-25000" dirty="0" smtClean="0"/>
          </a:p>
          <a:p>
            <a:endParaRPr lang="es-ES" baseline="-25000" dirty="0" smtClean="0"/>
          </a:p>
          <a:p>
            <a:endParaRPr lang="es-ES" baseline="-25000" dirty="0" smtClean="0"/>
          </a:p>
          <a:p>
            <a:pPr>
              <a:buNone/>
            </a:pPr>
            <a:r>
              <a:rPr lang="es-ES" baseline="-25000" dirty="0" smtClean="0"/>
              <a:t>   </a:t>
            </a:r>
            <a:endParaRPr lang="es-ES" baseline="-25000" dirty="0" smtClean="0"/>
          </a:p>
          <a:p>
            <a:endParaRPr lang="es-ES" baseline="-25000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2483768" y="2204864"/>
          <a:ext cx="3528392" cy="792088"/>
        </p:xfrm>
        <a:graphic>
          <a:graphicData uri="http://schemas.openxmlformats.org/presentationml/2006/ole">
            <p:oleObj spid="_x0000_s186370" name="Equation" r:id="rId4" imgW="1968480" imgH="50796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6372200" y="3356992"/>
          <a:ext cx="2376264" cy="576064"/>
        </p:xfrm>
        <a:graphic>
          <a:graphicData uri="http://schemas.openxmlformats.org/presentationml/2006/ole">
            <p:oleObj spid="_x0000_s186371" name="Equation" r:id="rId5" imgW="1841400" imgH="39348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923928" y="4149080"/>
          <a:ext cx="2088232" cy="720080"/>
        </p:xfrm>
        <a:graphic>
          <a:graphicData uri="http://schemas.openxmlformats.org/presentationml/2006/ole">
            <p:oleObj spid="_x0000_s186372" name="Equation" r:id="rId6" imgW="13078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386808"/>
          </a:xfrm>
        </p:spPr>
        <p:txBody>
          <a:bodyPr/>
          <a:lstStyle/>
          <a:p>
            <a:r>
              <a:rPr lang="es-ES" sz="2400" dirty="0" smtClean="0"/>
              <a:t>Para </a:t>
            </a:r>
            <a:r>
              <a:rPr lang="el-GR" sz="2400" dirty="0" smtClean="0"/>
              <a:t>α</a:t>
            </a:r>
            <a:r>
              <a:rPr lang="es-ES" sz="2400" dirty="0" smtClean="0"/>
              <a:t>&lt;0.025 (Asintóticamente)</a:t>
            </a:r>
          </a:p>
          <a:p>
            <a:endParaRPr lang="es-ES" sz="2400" baseline="-25000" dirty="0" smtClean="0"/>
          </a:p>
          <a:p>
            <a:endParaRPr lang="es-ES" sz="2400" baseline="-25000" dirty="0" smtClean="0"/>
          </a:p>
          <a:p>
            <a:endParaRPr lang="es-ES" sz="2400" baseline="-25000" dirty="0" smtClean="0"/>
          </a:p>
          <a:p>
            <a:endParaRPr lang="es-ES" sz="2400" baseline="-25000" dirty="0" smtClean="0"/>
          </a:p>
          <a:p>
            <a:endParaRPr lang="es-ES" sz="2400" baseline="-25000" dirty="0" smtClean="0"/>
          </a:p>
          <a:p>
            <a:pPr lvl="2"/>
            <a:endParaRPr lang="es-ES" sz="1600" dirty="0" smtClean="0"/>
          </a:p>
          <a:p>
            <a:pPr lvl="2"/>
            <a:r>
              <a:rPr lang="es-ES" sz="1600" dirty="0" smtClean="0"/>
              <a:t>La </a:t>
            </a:r>
            <a:r>
              <a:rPr lang="es-ES" sz="1600" dirty="0" smtClean="0"/>
              <a:t>aproximación se obtiene mediante el ajuste de una distribución beta a la distribución nula </a:t>
            </a:r>
            <a:r>
              <a:rPr lang="es-ES" sz="1600" dirty="0" smtClean="0"/>
              <a:t>de       con la ayuda de los primeros momentos.</a:t>
            </a:r>
          </a:p>
          <a:p>
            <a:pPr lvl="1"/>
            <a:r>
              <a:rPr lang="es-ES" sz="2000" dirty="0" smtClean="0"/>
              <a:t>La prueba es coherente contra esas </a:t>
            </a:r>
            <a:r>
              <a:rPr lang="es-ES" sz="2000" dirty="0" smtClean="0"/>
              <a:t>alternativas (F</a:t>
            </a:r>
            <a:r>
              <a:rPr lang="es-ES" sz="2000" baseline="-25000" dirty="0" smtClean="0"/>
              <a:t>1</a:t>
            </a:r>
            <a:r>
              <a:rPr lang="es-ES" sz="2000" dirty="0" smtClean="0"/>
              <a:t>,</a:t>
            </a:r>
            <a:r>
              <a:rPr lang="es-ES" sz="2000" dirty="0" smtClean="0"/>
              <a:t> </a:t>
            </a:r>
            <a:r>
              <a:rPr lang="es-ES" sz="2000" dirty="0" smtClean="0"/>
              <a:t>F</a:t>
            </a:r>
            <a:r>
              <a:rPr lang="es-ES" sz="2000" baseline="-25000" dirty="0" smtClean="0"/>
              <a:t>2</a:t>
            </a:r>
            <a:r>
              <a:rPr lang="es-ES" sz="2000" dirty="0" smtClean="0"/>
              <a:t>) donde F</a:t>
            </a:r>
            <a:r>
              <a:rPr lang="es-ES" sz="2000" baseline="-25000" dirty="0" smtClean="0"/>
              <a:t>1</a:t>
            </a:r>
            <a:r>
              <a:rPr lang="es-ES" sz="2000" dirty="0" smtClean="0"/>
              <a:t> y F</a:t>
            </a:r>
            <a:r>
              <a:rPr lang="es-ES" sz="2000" baseline="-25000" dirty="0" smtClean="0"/>
              <a:t>2 </a:t>
            </a:r>
            <a:r>
              <a:rPr lang="es-ES" sz="2000" dirty="0" smtClean="0"/>
              <a:t>son </a:t>
            </a:r>
            <a:r>
              <a:rPr lang="es-ES" sz="2000" dirty="0" err="1" smtClean="0"/>
              <a:t>unimodales</a:t>
            </a:r>
            <a:r>
              <a:rPr lang="es-ES" sz="2000" dirty="0" smtClean="0"/>
              <a:t> y simétricas sobre sus medias direccionales.</a:t>
            </a:r>
          </a:p>
          <a:p>
            <a:pPr lvl="1"/>
            <a:r>
              <a:rPr lang="es-ES" sz="2000" dirty="0" smtClean="0"/>
              <a:t>La </a:t>
            </a:r>
            <a:r>
              <a:rPr lang="es-ES" sz="2000" dirty="0" smtClean="0"/>
              <a:t>eficiencia asintótica relativa de esta prueba en relación con su competidor local más poderoso tiende a 1 cuando la población subyacente es Von Mises y k tiende a cero</a:t>
            </a:r>
            <a:r>
              <a:rPr lang="es-ES" sz="2000" baseline="-25000" dirty="0" smtClean="0"/>
              <a:t> </a:t>
            </a:r>
            <a:endParaRPr lang="es-ES" dirty="0" smtClean="0"/>
          </a:p>
          <a:p>
            <a:pPr lvl="2">
              <a:buNone/>
            </a:pPr>
            <a:endParaRPr lang="es-ES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347864" y="1988840"/>
          <a:ext cx="2736304" cy="707132"/>
        </p:xfrm>
        <a:graphic>
          <a:graphicData uri="http://schemas.openxmlformats.org/presentationml/2006/ole">
            <p:oleObj spid="_x0000_s192514" name="Equation" r:id="rId4" imgW="1218960" imgH="41904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483768" y="2924944"/>
          <a:ext cx="2808312" cy="504056"/>
        </p:xfrm>
        <a:graphic>
          <a:graphicData uri="http://schemas.openxmlformats.org/presentationml/2006/ole">
            <p:oleObj spid="_x0000_s192515" name="Equation" r:id="rId5" imgW="1409400" imgH="43164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923928" y="4005064"/>
          <a:ext cx="203200" cy="241300"/>
        </p:xfrm>
        <a:graphic>
          <a:graphicData uri="http://schemas.openxmlformats.org/presentationml/2006/ole">
            <p:oleObj spid="_x0000_s192516" name="Equation" r:id="rId6" imgW="20304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628800"/>
            <a:ext cx="7772400" cy="4680520"/>
          </a:xfrm>
        </p:spPr>
        <p:txBody>
          <a:bodyPr/>
          <a:lstStyle/>
          <a:p>
            <a:r>
              <a:rPr lang="es-ES" dirty="0" smtClean="0"/>
              <a:t>Test </a:t>
            </a:r>
            <a:r>
              <a:rPr lang="es-ES" dirty="0" err="1" smtClean="0"/>
              <a:t>Kuiper</a:t>
            </a:r>
            <a:r>
              <a:rPr lang="es-ES" dirty="0" smtClean="0"/>
              <a:t> de dos muestras.</a:t>
            </a:r>
          </a:p>
          <a:p>
            <a:pPr lvl="1"/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 </a:t>
            </a:r>
          </a:p>
          <a:p>
            <a:pPr lvl="1"/>
            <a:r>
              <a:rPr lang="es-ES" sz="2400" dirty="0" smtClean="0"/>
              <a:t>Se rechaza cuando         están lejos.</a:t>
            </a:r>
          </a:p>
          <a:p>
            <a:pPr lvl="1"/>
            <a:r>
              <a:rPr lang="es-ES" sz="2400" dirty="0" smtClean="0"/>
              <a:t> </a:t>
            </a: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907704" y="2348880"/>
          <a:ext cx="3096344" cy="360040"/>
        </p:xfrm>
        <a:graphic>
          <a:graphicData uri="http://schemas.openxmlformats.org/presentationml/2006/ole">
            <p:oleObj spid="_x0000_s193538" name="Equation" r:id="rId4" imgW="196848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907704" y="2780928"/>
          <a:ext cx="2376264" cy="372616"/>
        </p:xfrm>
        <a:graphic>
          <a:graphicData uri="http://schemas.openxmlformats.org/presentationml/2006/ole">
            <p:oleObj spid="_x0000_s193539" name="Equation" r:id="rId5" imgW="1206360" imgH="228600" progId="Equation.DSMT4">
              <p:embed/>
            </p:oleObj>
          </a:graphicData>
        </a:graphic>
      </p:graphicFrame>
      <p:graphicFrame>
        <p:nvGraphicFramePr>
          <p:cNvPr id="193540" name="Object 4"/>
          <p:cNvGraphicFramePr>
            <a:graphicFrameLocks noChangeAspect="1"/>
          </p:cNvGraphicFramePr>
          <p:nvPr/>
        </p:nvGraphicFramePr>
        <p:xfrm>
          <a:off x="4211960" y="3284984"/>
          <a:ext cx="504056" cy="372616"/>
        </p:xfrm>
        <a:graphic>
          <a:graphicData uri="http://schemas.openxmlformats.org/presentationml/2006/ole">
            <p:oleObj spid="_x0000_s193540" name="Equation" r:id="rId6" imgW="355320" imgH="22860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2123728" y="3717032"/>
          <a:ext cx="3861296" cy="389508"/>
        </p:xfrm>
        <a:graphic>
          <a:graphicData uri="http://schemas.openxmlformats.org/presentationml/2006/ole">
            <p:oleObj spid="_x0000_s193541" name="Equation" r:id="rId7" imgW="2997000" imgH="317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1556792"/>
            <a:ext cx="7772400" cy="4386808"/>
          </a:xfrm>
        </p:spPr>
        <p:txBody>
          <a:bodyPr/>
          <a:lstStyle/>
          <a:p>
            <a:r>
              <a:rPr lang="es-ES" dirty="0" smtClean="0"/>
              <a:t>Test de Watson 2 muestras U</a:t>
            </a:r>
            <a:r>
              <a:rPr lang="es-ES" baseline="30000" dirty="0" smtClean="0"/>
              <a:t>2</a:t>
            </a:r>
            <a:r>
              <a:rPr lang="es-ES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Test múltiples muestras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620688"/>
            <a:ext cx="7772400" cy="5322912"/>
          </a:xfrm>
        </p:spPr>
        <p:txBody>
          <a:bodyPr/>
          <a:lstStyle/>
          <a:p>
            <a:r>
              <a:rPr lang="es-ES" dirty="0" smtClean="0"/>
              <a:t>La función de distribución es una función continúa por la derecha.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algn="just"/>
            <a:r>
              <a:rPr lang="es-ES" sz="2800" dirty="0" smtClean="0"/>
              <a:t>Una f es una función de densidad de una distribución absolutamente continua si.</a:t>
            </a:r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19672" y="1988840"/>
          <a:ext cx="4248472" cy="1368152"/>
        </p:xfrm>
        <a:graphic>
          <a:graphicData uri="http://schemas.openxmlformats.org/presentationml/2006/ole">
            <p:oleObj spid="_x0000_s44034" name="Equation" r:id="rId4" imgW="1879560" imgH="9522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547664" y="4581128"/>
          <a:ext cx="5256584" cy="1490464"/>
        </p:xfrm>
        <a:graphic>
          <a:graphicData uri="http://schemas.openxmlformats.org/presentationml/2006/ole">
            <p:oleObj spid="_x0000_s44035" name="Equation" r:id="rId5" imgW="25524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Función característica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/>
              <a:t>Una herramienta útil para el manejo de la distribución de un ángulo al azar sería la función</a:t>
            </a:r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5580112" y="2276872"/>
          <a:ext cx="1944216" cy="444624"/>
        </p:xfrm>
        <a:graphic>
          <a:graphicData uri="http://schemas.openxmlformats.org/presentationml/2006/ole">
            <p:oleObj spid="_x0000_s45058" name="Equation" r:id="rId4" imgW="69840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1691680" y="2852936"/>
          <a:ext cx="4680520" cy="2232248"/>
        </p:xfrm>
        <a:graphic>
          <a:graphicData uri="http://schemas.openxmlformats.org/presentationml/2006/ole">
            <p:oleObj spid="_x0000_s45059" name="Equation" r:id="rId5" imgW="2590560" imgH="1549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Cuaderno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Cuadern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aderno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aderno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adern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aderno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aderno 1">
    <a:dk1>
      <a:srgbClr val="402000"/>
    </a:dk1>
    <a:lt1>
      <a:srgbClr val="FBFAE2"/>
    </a:lt1>
    <a:dk2>
      <a:srgbClr val="996633"/>
    </a:dk2>
    <a:lt2>
      <a:srgbClr val="A08366"/>
    </a:lt2>
    <a:accent1>
      <a:srgbClr val="CE9964"/>
    </a:accent1>
    <a:accent2>
      <a:srgbClr val="CD3333"/>
    </a:accent2>
    <a:accent3>
      <a:srgbClr val="FDFCEE"/>
    </a:accent3>
    <a:accent4>
      <a:srgbClr val="351A00"/>
    </a:accent4>
    <a:accent5>
      <a:srgbClr val="E3CAB8"/>
    </a:accent5>
    <a:accent6>
      <a:srgbClr val="BA2D2D"/>
    </a:accent6>
    <a:hlink>
      <a:srgbClr val="9A7F32"/>
    </a:hlink>
    <a:folHlink>
      <a:srgbClr val="ECA07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2366</Words>
  <Application>Microsoft Office PowerPoint</Application>
  <PresentationFormat>Presentación en pantalla (4:3)</PresentationFormat>
  <Paragraphs>486</Paragraphs>
  <Slides>74</Slides>
  <Notes>74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74</vt:i4>
      </vt:variant>
    </vt:vector>
  </HeadingPairs>
  <TitlesOfParts>
    <vt:vector size="77" baseType="lpstr">
      <vt:lpstr>Tema1</vt:lpstr>
      <vt:lpstr>Equation</vt:lpstr>
      <vt:lpstr>MathType 6.0 Equation</vt:lpstr>
      <vt:lpstr>Datos direccionales</vt:lpstr>
      <vt:lpstr>introdución</vt:lpstr>
      <vt:lpstr>Idea</vt:lpstr>
      <vt:lpstr>Medidas de localización</vt:lpstr>
      <vt:lpstr>Diapositiva 5</vt:lpstr>
      <vt:lpstr>Distribuciones notables </vt:lpstr>
      <vt:lpstr>Función de distribución </vt:lpstr>
      <vt:lpstr>Diapositiva 8</vt:lpstr>
      <vt:lpstr>Función característica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Momentos trigonométricos</vt:lpstr>
      <vt:lpstr>Momentos y medidas de localización y dispersión</vt:lpstr>
      <vt:lpstr>Modelos circulares</vt:lpstr>
      <vt:lpstr>Distribución Lattice</vt:lpstr>
      <vt:lpstr>Distribución Uniforme</vt:lpstr>
      <vt:lpstr> Distribución Von Mises 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 Distribución Cardioid </vt:lpstr>
      <vt:lpstr>Diapositiva 44</vt:lpstr>
      <vt:lpstr>Distribución proyección normal</vt:lpstr>
      <vt:lpstr>Diapositiva 46</vt:lpstr>
      <vt:lpstr>Diapositiva 47</vt:lpstr>
      <vt:lpstr> Distribución Wrapped </vt:lpstr>
      <vt:lpstr>Diapositiva 49</vt:lpstr>
      <vt:lpstr>Diapositiva 50</vt:lpstr>
      <vt:lpstr>Diapositiva 51</vt:lpstr>
      <vt:lpstr>Diapositiva 52</vt:lpstr>
      <vt:lpstr>Diapositiva 53</vt:lpstr>
      <vt:lpstr>Distribución Wrapped-Multiple</vt:lpstr>
      <vt:lpstr>Diapositiva 55</vt:lpstr>
      <vt:lpstr>Diapositiva 56</vt:lpstr>
      <vt:lpstr>Diapositiva 57</vt:lpstr>
      <vt:lpstr>Distribuciones en el toro y en el cilindro</vt:lpstr>
      <vt:lpstr>Diapositiva 59</vt:lpstr>
      <vt:lpstr>Diapositiva 60</vt:lpstr>
      <vt:lpstr>Diapositiva 61</vt:lpstr>
      <vt:lpstr>Diapositiva 62</vt:lpstr>
      <vt:lpstr>Métodos no paramétricos </vt:lpstr>
      <vt:lpstr>Test de simetría</vt:lpstr>
      <vt:lpstr>Diapositiva 65</vt:lpstr>
      <vt:lpstr>Diapositiva 66</vt:lpstr>
      <vt:lpstr>Test dos muestras</vt:lpstr>
      <vt:lpstr>Diapositiva 68</vt:lpstr>
      <vt:lpstr>Diapositiva 69</vt:lpstr>
      <vt:lpstr>Diapositiva 70</vt:lpstr>
      <vt:lpstr>Diapositiva 71</vt:lpstr>
      <vt:lpstr>Diapositiva 72</vt:lpstr>
      <vt:lpstr>Diapositiva 73</vt:lpstr>
      <vt:lpstr>Test múltiples muestras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Datos direccionales</dc:title>
  <dc:creator>leyenda</dc:creator>
  <cp:lastModifiedBy>leyenda</cp:lastModifiedBy>
  <cp:revision>273</cp:revision>
  <dcterms:created xsi:type="dcterms:W3CDTF">2010-06-24T18:23:41Z</dcterms:created>
  <dcterms:modified xsi:type="dcterms:W3CDTF">2010-07-19T14:23:29Z</dcterms:modified>
</cp:coreProperties>
</file>