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  <p:sldId id="263" r:id="rId9"/>
    <p:sldId id="270" r:id="rId10"/>
    <p:sldId id="273" r:id="rId11"/>
    <p:sldId id="264" r:id="rId12"/>
    <p:sldId id="265" r:id="rId13"/>
    <p:sldId id="271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E8D77-B564-4A1B-8FC0-50E26BD74A6D}" type="datetimeFigureOut">
              <a:rPr lang="es-ES" smtClean="0"/>
              <a:pPr/>
              <a:t>13/04/2010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7C9F5-8312-45B9-9FFE-838661586FE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pPr/>
              <a:t>13/04/2010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1C80FA9-F25F-443D-B497-F906A0582F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pPr/>
              <a:t>13/04/2010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0FA9-F25F-443D-B497-F906A0582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pPr/>
              <a:t>13/04/2010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0FA9-F25F-443D-B497-F906A0582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pPr/>
              <a:t>13/04/2010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0FA9-F25F-443D-B497-F906A0582F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pPr/>
              <a:t>13/04/2010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C80FA9-F25F-443D-B497-F906A0582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pPr/>
              <a:t>13/04/2010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0FA9-F25F-443D-B497-F906A0582F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pPr/>
              <a:t>13/04/2010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0FA9-F25F-443D-B497-F906A0582F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pPr/>
              <a:t>13/04/2010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0FA9-F25F-443D-B497-F906A0582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pPr/>
              <a:t>13/04/2010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0FA9-F25F-443D-B497-F906A0582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pPr/>
              <a:t>13/04/2010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0FA9-F25F-443D-B497-F906A0582F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pPr/>
              <a:t>13/04/2010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C80FA9-F25F-443D-B497-F906A0582F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07B31B5-1405-4747-9867-02B22E92D7D3}" type="datetimeFigureOut">
              <a:rPr lang="es-ES" smtClean="0"/>
              <a:pPr/>
              <a:t>13/04/2010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1C80FA9-F25F-443D-B497-F906A0582F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María Leyenda Rodríguez</a:t>
            </a:r>
          </a:p>
          <a:p>
            <a:r>
              <a:rPr lang="es-ES" dirty="0" smtClean="0"/>
              <a:t>Silvia Suarez Crespo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sz="3200" dirty="0" smtClean="0"/>
              <a:t>Selección del parámetro suavizado en estimación no paramétrica de la densidad y de la regresión.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571480"/>
            <a:ext cx="7772400" cy="5715040"/>
          </a:xfrm>
        </p:spPr>
        <p:txBody>
          <a:bodyPr/>
          <a:lstStyle/>
          <a:p>
            <a:r>
              <a:rPr lang="es-ES" dirty="0" smtClean="0"/>
              <a:t>Los métodos de selección de ventana son aquellos que utilizan la información proporcionada por la </a:t>
            </a:r>
            <a:r>
              <a:rPr lang="es-ES" dirty="0" err="1" smtClean="0"/>
              <a:t>m.a.s.</a:t>
            </a:r>
            <a:r>
              <a:rPr lang="es-ES" dirty="0" smtClean="0"/>
              <a:t> para la construcción de una ventana aproximada.</a:t>
            </a:r>
          </a:p>
          <a:p>
            <a:pPr lvl="1"/>
            <a:r>
              <a:rPr lang="es-ES" dirty="0" smtClean="0"/>
              <a:t>Selectores de ventana simples:</a:t>
            </a:r>
          </a:p>
          <a:p>
            <a:pPr lvl="2"/>
            <a:r>
              <a:rPr lang="es-ES" dirty="0" smtClean="0"/>
              <a:t>Obtener estimaciones núcleo de la densidad de una forma rápida.</a:t>
            </a:r>
          </a:p>
          <a:p>
            <a:pPr lvl="2"/>
            <a:r>
              <a:rPr lang="es-ES" b="1" dirty="0" smtClean="0"/>
              <a:t>Ventana Normal</a:t>
            </a:r>
          </a:p>
          <a:p>
            <a:pPr lvl="2"/>
            <a:endParaRPr lang="es-ES" b="1" dirty="0" smtClean="0"/>
          </a:p>
          <a:p>
            <a:pPr lvl="2">
              <a:buNone/>
            </a:pPr>
            <a:endParaRPr lang="es-ES" dirty="0" smtClean="0"/>
          </a:p>
          <a:p>
            <a:pPr lvl="2">
              <a:buNone/>
            </a:pPr>
            <a:endParaRPr lang="es-ES" dirty="0" smtClean="0"/>
          </a:p>
          <a:p>
            <a:pPr lvl="1"/>
            <a:r>
              <a:rPr lang="es-ES" dirty="0" smtClean="0"/>
              <a:t>Selectores de ventana automatizados</a:t>
            </a:r>
          </a:p>
          <a:p>
            <a:pPr lvl="2"/>
            <a:r>
              <a:rPr lang="es-ES" dirty="0" smtClean="0"/>
              <a:t>Están basados en argumentos matemáticos y requieren mayor esfuerzo  computacional a cambio de proporcionar mejores estimaciones.</a:t>
            </a:r>
          </a:p>
          <a:p>
            <a:pPr lvl="2"/>
            <a:r>
              <a:rPr lang="es-ES" b="1" dirty="0" smtClean="0"/>
              <a:t>Ventana de validación cruzada</a:t>
            </a:r>
          </a:p>
          <a:p>
            <a:pPr lvl="2"/>
            <a:endParaRPr lang="es-ES" b="1" dirty="0" smtClean="0"/>
          </a:p>
          <a:p>
            <a:pPr lvl="2"/>
            <a:endParaRPr lang="es-ES" dirty="0" smtClean="0"/>
          </a:p>
          <a:p>
            <a:pPr lvl="2"/>
            <a:endParaRPr lang="es-ES" dirty="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1887538" y="3009900"/>
          <a:ext cx="5970610" cy="776290"/>
        </p:xfrm>
        <a:graphic>
          <a:graphicData uri="http://schemas.openxmlformats.org/presentationml/2006/ole">
            <p:oleObj spid="_x0000_s43010" name="Equation" r:id="rId4" imgW="2755800" imgH="419040" progId="Equation.DSMT4">
              <p:embed/>
            </p:oleObj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1785918" y="5572140"/>
          <a:ext cx="6429420" cy="742952"/>
        </p:xfrm>
        <a:graphic>
          <a:graphicData uri="http://schemas.openxmlformats.org/presentationml/2006/ole">
            <p:oleObj spid="_x0000_s43011" name="Equation" r:id="rId5" imgW="397476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2.3. Simulación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Se observará el comportamiento que tiene tanto la ventana de validación cruzada como la ventana Normal, para luego compararlas .</a:t>
            </a:r>
          </a:p>
          <a:p>
            <a:pPr lvl="1"/>
            <a:r>
              <a:rPr lang="es-ES" dirty="0" smtClean="0"/>
              <a:t>Objetivo: </a:t>
            </a:r>
            <a:r>
              <a:rPr lang="es-ES" dirty="0" err="1" smtClean="0"/>
              <a:t>Concluír</a:t>
            </a:r>
            <a:r>
              <a:rPr lang="es-ES" dirty="0" smtClean="0"/>
              <a:t> que tipo de procedimiento </a:t>
            </a:r>
            <a:r>
              <a:rPr lang="es-ES" dirty="0" err="1" smtClean="0"/>
              <a:t>unciona</a:t>
            </a:r>
            <a:r>
              <a:rPr lang="es-ES" dirty="0" smtClean="0"/>
              <a:t> mejor en según qué casos.</a:t>
            </a:r>
          </a:p>
          <a:p>
            <a:pPr lvl="3">
              <a:buNone/>
            </a:pP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2.3.1. Algoritmos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Esquema del algoritmo principal en el que se basará la </a:t>
            </a:r>
            <a:r>
              <a:rPr lang="es-ES" dirty="0" err="1" smtClean="0"/>
              <a:t>implentación</a:t>
            </a:r>
            <a:r>
              <a:rPr lang="es-ES" dirty="0" smtClean="0"/>
              <a:t>:</a:t>
            </a:r>
          </a:p>
          <a:p>
            <a:r>
              <a:rPr lang="es-ES" b="1" dirty="0" smtClean="0"/>
              <a:t>Algoritmo principal</a:t>
            </a:r>
            <a:r>
              <a:rPr lang="es-ES" dirty="0" smtClean="0"/>
              <a:t>: Dada una </a:t>
            </a:r>
            <a:r>
              <a:rPr lang="es-ES" dirty="0" err="1" smtClean="0"/>
              <a:t>m.a.s.</a:t>
            </a:r>
            <a:r>
              <a:rPr lang="es-ES" dirty="0" smtClean="0"/>
              <a:t> M</a:t>
            </a:r>
          </a:p>
          <a:p>
            <a:pPr lvl="1">
              <a:buNone/>
            </a:pPr>
            <a:r>
              <a:rPr lang="es-ES" dirty="0" smtClean="0"/>
              <a:t>	1.- Cálculo de </a:t>
            </a:r>
          </a:p>
          <a:p>
            <a:pPr lvl="1">
              <a:buNone/>
            </a:pPr>
            <a:r>
              <a:rPr lang="es-ES" dirty="0" smtClean="0"/>
              <a:t>	2- Cálculo de </a:t>
            </a:r>
          </a:p>
          <a:p>
            <a:pPr lvl="1">
              <a:buNone/>
            </a:pPr>
            <a:r>
              <a:rPr lang="es-ES" dirty="0" smtClean="0"/>
              <a:t>	3.-Cálculo de  </a:t>
            </a:r>
          </a:p>
          <a:p>
            <a:pPr lvl="1">
              <a:buNone/>
            </a:pPr>
            <a:r>
              <a:rPr lang="es-ES" dirty="0" smtClean="0"/>
              <a:t>	4.- Cálculo de </a:t>
            </a:r>
          </a:p>
          <a:p>
            <a:pPr lvl="1">
              <a:buNone/>
            </a:pPr>
            <a:endParaRPr lang="es-ES" dirty="0" smtClean="0"/>
          </a:p>
          <a:p>
            <a:pPr lvl="1">
              <a:buNone/>
            </a:pPr>
            <a:r>
              <a:rPr lang="es-ES" dirty="0" smtClean="0"/>
              <a:t>En el paso 1. será necesaria la minimización de la expresión LCV en un determinado intervalo.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3259138" y="2901950"/>
          <a:ext cx="241300" cy="228600"/>
        </p:xfrm>
        <a:graphic>
          <a:graphicData uri="http://schemas.openxmlformats.org/presentationml/2006/ole">
            <p:oleObj spid="_x0000_s3074" name="Equation" r:id="rId4" imgW="241200" imgH="2286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3271830" y="3271838"/>
          <a:ext cx="228600" cy="228600"/>
        </p:xfrm>
        <a:graphic>
          <a:graphicData uri="http://schemas.openxmlformats.org/presentationml/2006/ole">
            <p:oleObj spid="_x0000_s3075" name="Equation" r:id="rId5" imgW="228600" imgH="22860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4114800" y="2032000"/>
          <a:ext cx="914400" cy="198438"/>
        </p:xfrm>
        <a:graphic>
          <a:graphicData uri="http://schemas.openxmlformats.org/presentationml/2006/ole">
            <p:oleObj spid="_x0000_s3076" name="Equation" r:id="rId6" imgW="914400" imgH="198720" progId="Equation.DSMT4">
              <p:embed/>
            </p:oleObj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3530600" y="3649666"/>
          <a:ext cx="2082800" cy="279400"/>
        </p:xfrm>
        <a:graphic>
          <a:graphicData uri="http://schemas.openxmlformats.org/presentationml/2006/ole">
            <p:oleObj spid="_x0000_s3077" name="Equation" r:id="rId7" imgW="2082600" imgH="279360" progId="Equation.DSMT4">
              <p:embed/>
            </p:oleObj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3549650" y="4078288"/>
          <a:ext cx="2044700" cy="279400"/>
        </p:xfrm>
        <a:graphic>
          <a:graphicData uri="http://schemas.openxmlformats.org/presentationml/2006/ole">
            <p:oleObj spid="_x0000_s3078" name="Equation" r:id="rId8" imgW="204444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57224" y="857232"/>
            <a:ext cx="7772400" cy="5305444"/>
          </a:xfrm>
        </p:spPr>
        <p:txBody>
          <a:bodyPr/>
          <a:lstStyle/>
          <a:p>
            <a:r>
              <a:rPr lang="es-ES" dirty="0" smtClean="0"/>
              <a:t>Debido al problema que puedan existir varios mínimos locales, podríamos pensar en el al menos dos posibilidades: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Algoritmo de </a:t>
            </a:r>
            <a:r>
              <a:rPr lang="es-ES" dirty="0" err="1" smtClean="0"/>
              <a:t>minización</a:t>
            </a:r>
            <a:r>
              <a:rPr lang="es-ES" dirty="0" smtClean="0"/>
              <a:t> de LCV – (1): Dado un intervalo I,</a:t>
            </a:r>
          </a:p>
          <a:p>
            <a:pPr lvl="2">
              <a:buNone/>
            </a:pPr>
            <a:r>
              <a:rPr lang="es-ES" dirty="0" smtClean="0"/>
              <a:t>1.- Dividir el intervalo I en m </a:t>
            </a:r>
            <a:r>
              <a:rPr lang="es-ES" dirty="0" err="1" smtClean="0"/>
              <a:t>subintervalos</a:t>
            </a:r>
            <a:r>
              <a:rPr lang="es-ES" dirty="0" smtClean="0"/>
              <a:t>  más pequeños</a:t>
            </a:r>
          </a:p>
          <a:p>
            <a:pPr lvl="2">
              <a:buNone/>
            </a:pPr>
            <a:r>
              <a:rPr lang="es-ES" dirty="0" smtClean="0"/>
              <a:t>2.- Efectuar la minimización de la expresión LCV en cada uno de los </a:t>
            </a:r>
            <a:r>
              <a:rPr lang="es-ES" dirty="0" err="1" smtClean="0"/>
              <a:t>subíntervalos</a:t>
            </a:r>
            <a:r>
              <a:rPr lang="es-ES" dirty="0" smtClean="0"/>
              <a:t> elaborados en el paso1. y escoger el mínimo.</a:t>
            </a:r>
          </a:p>
          <a:p>
            <a:pPr lvl="2">
              <a:buNone/>
            </a:pPr>
            <a:endParaRPr lang="es-ES" dirty="0" smtClean="0"/>
          </a:p>
          <a:p>
            <a:pPr lvl="1"/>
            <a:r>
              <a:rPr lang="es-ES" dirty="0" smtClean="0"/>
              <a:t>Algoritmo de minimización de LCV-(2): Dado un intervalo I,</a:t>
            </a:r>
          </a:p>
          <a:p>
            <a:pPr lvl="1">
              <a:buNone/>
            </a:pPr>
            <a:r>
              <a:rPr lang="es-ES" dirty="0" smtClean="0"/>
              <a:t>	1.- Construir una rejilla “suficiente fina” que cubra el intervalo I y evaluar la expresión LCV en cada uno de los puntos de la rejilla.</a:t>
            </a:r>
          </a:p>
          <a:p>
            <a:pPr lvl="1">
              <a:buNone/>
            </a:pPr>
            <a:r>
              <a:rPr lang="es-ES" dirty="0" smtClean="0"/>
              <a:t>	2.- Escoger el mínimo de los valores  obtenidos en el apartado1. 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7097734" y="2500306"/>
          <a:ext cx="903290" cy="428628"/>
        </p:xfrm>
        <a:graphic>
          <a:graphicData uri="http://schemas.openxmlformats.org/presentationml/2006/ole">
            <p:oleObj spid="_x0000_s4098" name="Equation" r:id="rId4" imgW="5457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smtClean="0"/>
              <a:t>Ventajas y desventajas computacionales: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Algoritmo principal:</a:t>
            </a:r>
          </a:p>
          <a:p>
            <a:pPr lvl="1"/>
            <a:r>
              <a:rPr lang="es-ES" dirty="0" smtClean="0"/>
              <a:t>Pasos 3-4:</a:t>
            </a:r>
          </a:p>
          <a:p>
            <a:pPr lvl="2"/>
            <a:r>
              <a:rPr lang="es-ES" dirty="0" smtClean="0"/>
              <a:t> Consisten en el cálculo de integrales de una resta de funciones en un intervalo al que podemos denotar por J=[</a:t>
            </a:r>
            <a:r>
              <a:rPr lang="es-ES" dirty="0" err="1" smtClean="0"/>
              <a:t>a,b</a:t>
            </a:r>
            <a:r>
              <a:rPr lang="es-ES" dirty="0" smtClean="0"/>
              <a:t>]. </a:t>
            </a:r>
          </a:p>
          <a:p>
            <a:pPr lvl="2"/>
            <a:r>
              <a:rPr lang="es-ES" dirty="0" smtClean="0"/>
              <a:t>Lo resolveremos mediante la REGLA DE TRAPECIO COMPUESTA, que consiste en dividir el intervalo [</a:t>
            </a:r>
            <a:r>
              <a:rPr lang="es-ES" dirty="0" err="1" smtClean="0"/>
              <a:t>a,b</a:t>
            </a:r>
            <a:r>
              <a:rPr lang="es-ES" dirty="0" smtClean="0"/>
              <a:t>] en s </a:t>
            </a:r>
            <a:r>
              <a:rPr lang="es-ES" dirty="0" err="1" smtClean="0"/>
              <a:t>subintervalos</a:t>
            </a:r>
            <a:r>
              <a:rPr lang="es-ES" dirty="0" smtClean="0"/>
              <a:t>, dentro de los cuales se realiza la aproximación usando la REGLA DEL TRAPECIO SIMPLE, y sumando finalmente todos los intervalos.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Por tanto, los pasos a seguir para realizar los paso 3.-4 del algoritmo principal </a:t>
            </a:r>
          </a:p>
          <a:p>
            <a:pPr lvl="1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000100" y="642918"/>
            <a:ext cx="7772400" cy="5376882"/>
          </a:xfrm>
        </p:spPr>
        <p:txBody>
          <a:bodyPr/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s-ES" dirty="0" smtClean="0"/>
              <a:t>Por tanto, los pasos a seguir para realizar los paso 3.-4 del algoritmo principal.</a:t>
            </a:r>
          </a:p>
          <a:p>
            <a:pPr marL="822960" lvl="3" indent="-274320">
              <a:spcBef>
                <a:spcPts val="580"/>
              </a:spcBef>
              <a:buClr>
                <a:schemeClr val="accent1"/>
              </a:buClr>
            </a:pPr>
            <a:r>
              <a:rPr lang="es-ES" dirty="0" smtClean="0"/>
              <a:t>El paso 4. sería análogo sustituyendo la ventana        por 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s-ES" dirty="0" smtClean="0"/>
              <a:t>Algoritmo para la construcción del ISE (       ) : Dado un intervalo J=[a , b] </a:t>
            </a:r>
          </a:p>
          <a:p>
            <a:pPr lvl="2">
              <a:buNone/>
            </a:pPr>
            <a:r>
              <a:rPr lang="es-ES" dirty="0" smtClean="0"/>
              <a:t>1.- Dividir el intervalo J en s </a:t>
            </a:r>
            <a:r>
              <a:rPr lang="es-ES" dirty="0" err="1" smtClean="0"/>
              <a:t>subíntervalos</a:t>
            </a:r>
            <a:endParaRPr lang="es-ES" dirty="0" smtClean="0"/>
          </a:p>
          <a:p>
            <a:pPr lvl="2">
              <a:buNone/>
            </a:pPr>
            <a:endParaRPr lang="es-ES" dirty="0" smtClean="0"/>
          </a:p>
          <a:p>
            <a:pPr lvl="2">
              <a:buNone/>
            </a:pPr>
            <a:endParaRPr lang="es-ES" dirty="0" smtClean="0"/>
          </a:p>
          <a:p>
            <a:pPr lvl="2">
              <a:buNone/>
            </a:pPr>
            <a:r>
              <a:rPr lang="es-ES" dirty="0" smtClean="0"/>
              <a:t>2.- Evaluar las funciones </a:t>
            </a:r>
          </a:p>
          <a:p>
            <a:pPr lvl="2">
              <a:buNone/>
            </a:pPr>
            <a:r>
              <a:rPr lang="es-ES" dirty="0" smtClean="0"/>
              <a:t>En los extremos de los intervalos obtenidos en el paso1.</a:t>
            </a:r>
          </a:p>
          <a:p>
            <a:pPr lvl="2">
              <a:buNone/>
            </a:pPr>
            <a:endParaRPr lang="es-ES" dirty="0" smtClean="0"/>
          </a:p>
          <a:p>
            <a:pPr lvl="2">
              <a:buNone/>
            </a:pPr>
            <a:r>
              <a:rPr lang="es-ES" dirty="0" smtClean="0"/>
              <a:t>3.- Calcular los valores </a:t>
            </a:r>
          </a:p>
          <a:p>
            <a:pPr lvl="2">
              <a:buNone/>
            </a:pPr>
            <a:r>
              <a:rPr lang="es-ES" dirty="0" smtClean="0"/>
              <a:t>Para</a:t>
            </a:r>
          </a:p>
          <a:p>
            <a:pPr lvl="2">
              <a:buNone/>
            </a:pPr>
            <a:r>
              <a:rPr lang="es-ES" dirty="0" smtClean="0"/>
              <a:t>4.- </a:t>
            </a:r>
            <a:r>
              <a:rPr lang="es-ES" dirty="0" err="1" smtClean="0"/>
              <a:t>Realiazar</a:t>
            </a:r>
            <a:r>
              <a:rPr lang="es-ES" dirty="0" smtClean="0"/>
              <a:t> la aproximación mediante la regla del trapecio </a:t>
            </a:r>
            <a:r>
              <a:rPr lang="es-ES" dirty="0" err="1" smtClean="0"/>
              <a:t>multiple</a:t>
            </a:r>
            <a:r>
              <a:rPr lang="es-ES" dirty="0" smtClean="0"/>
              <a:t> con los valores obtenidos en el paso 3. 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6143636" y="1500174"/>
          <a:ext cx="428628" cy="371476"/>
        </p:xfrm>
        <a:graphic>
          <a:graphicData uri="http://schemas.openxmlformats.org/presentationml/2006/ole">
            <p:oleObj spid="_x0000_s5122" name="Equation" r:id="rId4" imgW="241200" imgH="22860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7000892" y="1500174"/>
          <a:ext cx="500066" cy="357190"/>
        </p:xfrm>
        <a:graphic>
          <a:graphicData uri="http://schemas.openxmlformats.org/presentationml/2006/ole">
            <p:oleObj spid="_x0000_s5123" name="Equation" r:id="rId5" imgW="228600" imgH="22860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5286380" y="1928802"/>
          <a:ext cx="304800" cy="254000"/>
        </p:xfrm>
        <a:graphic>
          <a:graphicData uri="http://schemas.openxmlformats.org/presentationml/2006/ole">
            <p:oleObj spid="_x0000_s5124" name="Equation" r:id="rId6" imgW="304560" imgH="253800" progId="Equation.DSMT4">
              <p:embed/>
            </p:oleObj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3079750" y="2771772"/>
          <a:ext cx="2984500" cy="228600"/>
        </p:xfrm>
        <a:graphic>
          <a:graphicData uri="http://schemas.openxmlformats.org/presentationml/2006/ole">
            <p:oleObj spid="_x0000_s5125" name="Equation" r:id="rId7" imgW="2984400" imgH="228600" progId="Equation.DSMT4">
              <p:embed/>
            </p:oleObj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4268788" y="3071813"/>
          <a:ext cx="1677987" cy="571500"/>
        </p:xfrm>
        <a:graphic>
          <a:graphicData uri="http://schemas.openxmlformats.org/presentationml/2006/ole">
            <p:oleObj spid="_x0000_s5126" name="Equation" r:id="rId8" imgW="850680" imgH="253800" progId="Equation.DSMT4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3938588" y="4214813"/>
          <a:ext cx="1801812" cy="571500"/>
        </p:xfrm>
        <a:graphic>
          <a:graphicData uri="http://schemas.openxmlformats.org/presentationml/2006/ole">
            <p:oleObj spid="_x0000_s5128" name="Equation" r:id="rId9" imgW="914400" imgH="253800" progId="Equation.DSMT4">
              <p:embed/>
            </p:oleObj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2214546" y="4786322"/>
          <a:ext cx="1785950" cy="357190"/>
        </p:xfrm>
        <a:graphic>
          <a:graphicData uri="http://schemas.openxmlformats.org/presentationml/2006/ole">
            <p:oleObj spid="_x0000_s5129" name="Equation" r:id="rId10" imgW="9144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2.3.2. Proceso de simulación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Se generan B=500 muestras de tamaño n=100 de cada una de las 15 densidades que aparecen en [</a:t>
            </a:r>
            <a:r>
              <a:rPr lang="es-ES" dirty="0" err="1" smtClean="0"/>
              <a:t>Marron</a:t>
            </a:r>
            <a:r>
              <a:rPr lang="es-ES" dirty="0" smtClean="0"/>
              <a:t> and </a:t>
            </a:r>
            <a:r>
              <a:rPr lang="es-ES" dirty="0" err="1" smtClean="0"/>
              <a:t>Wand</a:t>
            </a:r>
            <a:r>
              <a:rPr lang="es-ES" dirty="0" smtClean="0"/>
              <a:t>, 1992].</a:t>
            </a:r>
          </a:p>
          <a:p>
            <a:pPr lvl="1"/>
            <a:r>
              <a:rPr lang="es-ES" dirty="0" smtClean="0"/>
              <a:t>Para cada muestra se estima la ventana h, y se evalúa el error cometido. </a:t>
            </a:r>
          </a:p>
          <a:p>
            <a:pPr lvl="2"/>
            <a:r>
              <a:rPr lang="es-ES" dirty="0" smtClean="0"/>
              <a:t>Para cada densidad se obtendrán dos series de B números que se corresponden con las ventanas de validación cruzada y normal, obtenidas para cada simulación.</a:t>
            </a:r>
          </a:p>
          <a:p>
            <a:pPr lvl="2"/>
            <a:r>
              <a:rPr lang="es-ES" dirty="0" smtClean="0"/>
              <a:t>Además de otras dos series de B números que representan el error cometido por cada uno de los métodos.</a:t>
            </a:r>
          </a:p>
          <a:p>
            <a:pPr lvl="3"/>
            <a:r>
              <a:rPr lang="es-ES" dirty="0" smtClean="0"/>
              <a:t>Notemos que en la implementación de la simulación se fijará la semilla </a:t>
            </a:r>
            <a:r>
              <a:rPr lang="es-ES" dirty="0" err="1" smtClean="0"/>
              <a:t>set.seed</a:t>
            </a:r>
            <a:r>
              <a:rPr lang="es-ES" dirty="0" smtClean="0"/>
              <a:t>(0); de forma que en este resultados que aportamos se obtienen </a:t>
            </a:r>
            <a:r>
              <a:rPr lang="es-ES" dirty="0" err="1" smtClean="0"/>
              <a:t>automaticamente</a:t>
            </a:r>
            <a:r>
              <a:rPr lang="es-ES" dirty="0" smtClean="0"/>
              <a:t> utilizando el código que presentaremos a continuación.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Los selectores de ventana de escala Normal, proporcionan una primera aproximación fácil y rápida. Se esperan buenos resultados cuando la muestra sigue un comportamiento cercano a la distribución Normal.</a:t>
            </a:r>
          </a:p>
          <a:p>
            <a:r>
              <a:rPr lang="es-ES" dirty="0" smtClean="0"/>
              <a:t>Investigando la sensibilidad del ancho de ventana óptima ante </a:t>
            </a:r>
            <a:r>
              <a:rPr lang="es-ES" dirty="0" err="1" smtClean="0"/>
              <a:t>asimétria</a:t>
            </a:r>
            <a:r>
              <a:rPr lang="es-ES" dirty="0" smtClean="0"/>
              <a:t> y </a:t>
            </a:r>
            <a:r>
              <a:rPr lang="es-ES" dirty="0" err="1" smtClean="0"/>
              <a:t>curtosis</a:t>
            </a:r>
            <a:r>
              <a:rPr lang="es-ES" dirty="0" smtClean="0"/>
              <a:t> en distribuciones </a:t>
            </a:r>
            <a:r>
              <a:rPr lang="es-ES" dirty="0" err="1" smtClean="0"/>
              <a:t>unimodales</a:t>
            </a:r>
            <a:r>
              <a:rPr lang="es-ES" dirty="0" smtClean="0"/>
              <a:t>  utilizando como estimador de la desviación típica teórica el valor de la cuasi desviación típica </a:t>
            </a:r>
            <a:r>
              <a:rPr lang="es-ES" dirty="0" err="1" smtClean="0"/>
              <a:t>muestral</a:t>
            </a:r>
            <a:r>
              <a:rPr lang="es-ES" dirty="0" smtClean="0"/>
              <a:t>, puede verse que para datos fuertemente asimétricos 2.12 </a:t>
            </a:r>
            <a:r>
              <a:rPr lang="es-ES" dirty="0" err="1" smtClean="0"/>
              <a:t>sobresuaviza</a:t>
            </a:r>
            <a:r>
              <a:rPr lang="es-ES" dirty="0" smtClean="0"/>
              <a:t> pero es insensible a la </a:t>
            </a:r>
            <a:r>
              <a:rPr lang="es-ES" dirty="0" err="1" smtClean="0"/>
              <a:t>curtosis</a:t>
            </a:r>
            <a:r>
              <a:rPr lang="es-ES" dirty="0" smtClean="0"/>
              <a:t> 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 general: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738318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s-ES" dirty="0" smtClean="0"/>
              <a:t>Introducción</a:t>
            </a:r>
          </a:p>
          <a:p>
            <a:pPr marL="457200" indent="-457200">
              <a:buAutoNum type="arabicPeriod"/>
            </a:pPr>
            <a:r>
              <a:rPr lang="es-ES" dirty="0" smtClean="0"/>
              <a:t>Estimación no paramétrica de la densidad</a:t>
            </a:r>
          </a:p>
          <a:p>
            <a:pPr marL="457200" indent="-457200">
              <a:buAutoNum type="arabicPeriod"/>
            </a:pPr>
            <a:r>
              <a:rPr lang="es-ES" dirty="0" smtClean="0"/>
              <a:t>Estimación no paramétrica de la regresión</a:t>
            </a:r>
          </a:p>
          <a:p>
            <a:pPr marL="457200" indent="-457200">
              <a:buAutoNum type="arabicPeriod"/>
            </a:pPr>
            <a:r>
              <a:rPr lang="es-ES" dirty="0" smtClean="0"/>
              <a:t>Anexos</a:t>
            </a:r>
          </a:p>
          <a:p>
            <a:pPr marL="457200" indent="-457200">
              <a:buAutoNum type="arabicPeriod"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1. Introducción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En este trabajo nos enfrentamos a la:</a:t>
            </a:r>
          </a:p>
          <a:p>
            <a:endParaRPr lang="es-ES" dirty="0" smtClean="0"/>
          </a:p>
          <a:p>
            <a:pPr lvl="1"/>
            <a:r>
              <a:rPr lang="es-ES" dirty="0" smtClean="0"/>
              <a:t>Estimación </a:t>
            </a:r>
            <a:r>
              <a:rPr lang="es-ES" dirty="0" err="1" smtClean="0"/>
              <a:t>noparamétrica</a:t>
            </a:r>
            <a:r>
              <a:rPr lang="es-ES" dirty="0" smtClean="0"/>
              <a:t> de la densidad .</a:t>
            </a:r>
          </a:p>
          <a:p>
            <a:pPr lvl="1">
              <a:buNone/>
            </a:pPr>
            <a:endParaRPr lang="es-ES" dirty="0" smtClean="0"/>
          </a:p>
          <a:p>
            <a:pPr lvl="1"/>
            <a:r>
              <a:rPr lang="es-ES" dirty="0" smtClean="0"/>
              <a:t>Estimación no paramétrica de la regresión.</a:t>
            </a:r>
          </a:p>
          <a:p>
            <a:pPr lvl="1"/>
            <a:endParaRPr lang="es-ES" dirty="0" smtClean="0"/>
          </a:p>
          <a:p>
            <a:pPr lvl="2"/>
            <a:r>
              <a:rPr lang="es-ES" dirty="0" smtClean="0"/>
              <a:t>Realizando sobre cada uno de ellos un estudio centrado en la selección de parámetro de suavizado.</a:t>
            </a:r>
          </a:p>
          <a:p>
            <a:pPr lvl="2"/>
            <a:endParaRPr lang="es-ES" dirty="0" smtClean="0"/>
          </a:p>
          <a:p>
            <a:r>
              <a:rPr lang="es-ES" dirty="0" smtClean="0"/>
              <a:t>OBJETIVO: Comprobar el funcionamiento de los métodos de selección del parámetro suavizado tanto para el estimador tipo núcleo de la densidad como para el estimador local de la regresión.</a:t>
            </a:r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		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571480"/>
            <a:ext cx="7772400" cy="5448320"/>
          </a:xfrm>
        </p:spPr>
        <p:txBody>
          <a:bodyPr/>
          <a:lstStyle/>
          <a:p>
            <a:r>
              <a:rPr lang="es-ES" dirty="0" smtClean="0"/>
              <a:t>Cada capítulo tendrá una estructura similar:</a:t>
            </a:r>
          </a:p>
          <a:p>
            <a:endParaRPr lang="es-ES" dirty="0" smtClean="0"/>
          </a:p>
          <a:p>
            <a:pPr lvl="1"/>
            <a:r>
              <a:rPr lang="es-ES" dirty="0" smtClean="0"/>
              <a:t>Planteamiento de los objetivos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Descripción de:</a:t>
            </a:r>
          </a:p>
          <a:p>
            <a:pPr lvl="2"/>
            <a:r>
              <a:rPr lang="es-ES" dirty="0" smtClean="0"/>
              <a:t>Los conceptos teóricos necesarios para el estudio.</a:t>
            </a:r>
          </a:p>
          <a:p>
            <a:pPr lvl="2"/>
            <a:r>
              <a:rPr lang="es-ES" dirty="0" smtClean="0"/>
              <a:t>Los correspondientes algoritmos.</a:t>
            </a:r>
          </a:p>
          <a:p>
            <a:pPr lvl="2"/>
            <a:endParaRPr lang="es-ES" dirty="0" smtClean="0"/>
          </a:p>
          <a:p>
            <a:pPr lvl="1"/>
            <a:r>
              <a:rPr lang="es-ES" dirty="0" smtClean="0"/>
              <a:t>El estudio de simulación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Presentación de resultados y análisis de los mismos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2. </a:t>
            </a:r>
            <a:r>
              <a:rPr lang="es-ES" b="1" dirty="0" smtClean="0"/>
              <a:t>Estimación </a:t>
            </a:r>
            <a:r>
              <a:rPr lang="es-ES" b="1" dirty="0" err="1" smtClean="0"/>
              <a:t>noparamétrica</a:t>
            </a:r>
            <a:r>
              <a:rPr lang="es-ES" b="1" dirty="0" smtClean="0"/>
              <a:t> de la densidad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881194"/>
          </a:xfrm>
        </p:spPr>
        <p:txBody>
          <a:bodyPr>
            <a:normAutofit/>
          </a:bodyPr>
          <a:lstStyle/>
          <a:p>
            <a:r>
              <a:rPr lang="es-ES" dirty="0" smtClean="0"/>
              <a:t>2.1. Objetivos</a:t>
            </a:r>
          </a:p>
          <a:p>
            <a:r>
              <a:rPr lang="es-ES" dirty="0" smtClean="0"/>
              <a:t>2.2. Marco teórico</a:t>
            </a:r>
          </a:p>
          <a:p>
            <a:r>
              <a:rPr lang="es-ES" dirty="0" smtClean="0"/>
              <a:t>2.3. Simulación</a:t>
            </a:r>
          </a:p>
          <a:p>
            <a:r>
              <a:rPr lang="es-ES" dirty="0" smtClean="0"/>
              <a:t>2.4. Resultados y conclusiones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2.1. Objetivos </a:t>
            </a:r>
            <a:endParaRPr lang="es-ES" sz="31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Comprobar el funcionamiento de la selección del parámetro de suavizado utilizando el método de validación </a:t>
            </a:r>
            <a:r>
              <a:rPr lang="es-ES" dirty="0" err="1" smtClean="0"/>
              <a:t>cruzada.Se</a:t>
            </a:r>
            <a:r>
              <a:rPr lang="es-ES" dirty="0" smtClean="0"/>
              <a:t> realizará un estudio de simulación para el cuál se utilizará el núcleo </a:t>
            </a:r>
            <a:r>
              <a:rPr lang="es-ES" dirty="0" err="1" smtClean="0"/>
              <a:t>gausiano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1.- Implementación de la ventana de validación cruzada.</a:t>
            </a:r>
          </a:p>
          <a:p>
            <a:pPr lvl="1"/>
            <a:r>
              <a:rPr lang="es-ES" dirty="0" smtClean="0"/>
              <a:t>2.- Como competidor del método analizado se considera la ventana normal.</a:t>
            </a:r>
          </a:p>
          <a:p>
            <a:pPr lvl="1"/>
            <a:r>
              <a:rPr lang="es-ES" dirty="0" smtClean="0"/>
              <a:t>3.- Como criterio de error : ISE</a:t>
            </a:r>
          </a:p>
          <a:p>
            <a:pPr lvl="1"/>
            <a:r>
              <a:rPr lang="es-ES" dirty="0" smtClean="0"/>
              <a:t>4.- Como modelos de prueba se considerarán las 15 densidades descritas en [</a:t>
            </a:r>
            <a:r>
              <a:rPr lang="es-ES" dirty="0" err="1" smtClean="0"/>
              <a:t>Marron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Wand</a:t>
            </a:r>
            <a:r>
              <a:rPr lang="es-ES" dirty="0" smtClean="0"/>
              <a:t>, 1992].</a:t>
            </a:r>
          </a:p>
          <a:p>
            <a:pPr lvl="1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2.2. Marco teórico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 smtClean="0"/>
              <a:t>En esta sección introduciremos los conceptos teóricos necesarios para la realización del estudio, comenzando con la definición tipo núcleo de la densidad y finalizando con la obtención de los criterios de selección de ventana.</a:t>
            </a:r>
          </a:p>
          <a:p>
            <a:pPr algn="just"/>
            <a:r>
              <a:rPr lang="es-ES" dirty="0" smtClean="0"/>
              <a:t>La expresión del estimador núcleo de la densidad </a:t>
            </a:r>
            <a:r>
              <a:rPr lang="es-ES" dirty="0" err="1" smtClean="0"/>
              <a:t>univariante</a:t>
            </a:r>
            <a:r>
              <a:rPr lang="es-ES" dirty="0" smtClean="0"/>
              <a:t> f() viene dada por:</a:t>
            </a:r>
          </a:p>
          <a:p>
            <a:pPr algn="just"/>
            <a:endParaRPr lang="es-ES" dirty="0" smtClean="0"/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Dónde                           se denomina núcleo </a:t>
            </a:r>
            <a:r>
              <a:rPr lang="es-ES" dirty="0" err="1" smtClean="0"/>
              <a:t>reescalado</a:t>
            </a:r>
            <a:endParaRPr lang="es-ES" dirty="0" smtClean="0"/>
          </a:p>
          <a:p>
            <a:pPr algn="just"/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428728" y="3714752"/>
          <a:ext cx="76200" cy="101600"/>
        </p:xfrm>
        <a:graphic>
          <a:graphicData uri="http://schemas.openxmlformats.org/presentationml/2006/ole">
            <p:oleObj spid="_x0000_s1026" name="Equation" r:id="rId4" imgW="75960" imgH="101520" progId="Equation.DSMT4">
              <p:embed/>
            </p:oleObj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/>
        </p:nvGraphicFramePr>
        <p:xfrm>
          <a:off x="2071670" y="4000504"/>
          <a:ext cx="5226076" cy="857256"/>
        </p:xfrm>
        <a:graphic>
          <a:graphicData uri="http://schemas.openxmlformats.org/presentationml/2006/ole">
            <p:oleObj spid="_x0000_s1027" name="Equation" r:id="rId5" imgW="3022560" imgH="431640" progId="Equation.DSMT4">
              <p:embed/>
            </p:oleObj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/>
        </p:nvGraphicFramePr>
        <p:xfrm>
          <a:off x="4114800" y="2032000"/>
          <a:ext cx="914400" cy="198438"/>
        </p:xfrm>
        <a:graphic>
          <a:graphicData uri="http://schemas.openxmlformats.org/presentationml/2006/ole">
            <p:oleObj spid="_x0000_s1028" name="Equation" r:id="rId6" imgW="914400" imgH="198720" progId="Equation.DSMT4">
              <p:embed/>
            </p:oleObj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4114800" y="2032000"/>
          <a:ext cx="914400" cy="198438"/>
        </p:xfrm>
        <a:graphic>
          <a:graphicData uri="http://schemas.openxmlformats.org/presentationml/2006/ole">
            <p:oleObj spid="_x0000_s1029" name="Equation" r:id="rId7" imgW="914400" imgH="198720" progId="Equation.DSMT4">
              <p:embed/>
            </p:oleObj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/>
        </p:nvGraphicFramePr>
        <p:xfrm>
          <a:off x="2071670" y="5000636"/>
          <a:ext cx="2025238" cy="312738"/>
        </p:xfrm>
        <a:graphic>
          <a:graphicData uri="http://schemas.openxmlformats.org/presentationml/2006/ole">
            <p:oleObj spid="_x0000_s1031" name="Equation" r:id="rId8" imgW="123156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928670"/>
            <a:ext cx="7772400" cy="5091130"/>
          </a:xfrm>
        </p:spPr>
        <p:txBody>
          <a:bodyPr/>
          <a:lstStyle/>
          <a:p>
            <a:r>
              <a:rPr lang="es-ES" dirty="0" smtClean="0"/>
              <a:t>Núcleo </a:t>
            </a:r>
            <a:r>
              <a:rPr lang="es-ES" dirty="0" err="1" smtClean="0"/>
              <a:t>gausiano</a:t>
            </a:r>
            <a:r>
              <a:rPr lang="es-ES" dirty="0" smtClean="0"/>
              <a:t>:</a:t>
            </a:r>
          </a:p>
          <a:p>
            <a:r>
              <a:rPr lang="es-ES" dirty="0" smtClean="0"/>
              <a:t>La elección de suavizado es, sin embargo, de crucial importancia en la estimación de la densidad.</a:t>
            </a:r>
          </a:p>
          <a:p>
            <a:r>
              <a:rPr lang="es-ES" dirty="0" smtClean="0"/>
              <a:t>El cálculo de las ventanas óptimas (teóricas ) se basa en la minimización de distintos criterios de error:</a:t>
            </a:r>
          </a:p>
          <a:p>
            <a:pPr lvl="1"/>
            <a:r>
              <a:rPr lang="es-ES" dirty="0" smtClean="0"/>
              <a:t>MSE  (Mean </a:t>
            </a:r>
            <a:r>
              <a:rPr lang="es-ES" dirty="0" err="1" smtClean="0"/>
              <a:t>Squared</a:t>
            </a:r>
            <a:r>
              <a:rPr lang="es-ES" dirty="0" smtClean="0"/>
              <a:t> Error):</a:t>
            </a:r>
          </a:p>
          <a:p>
            <a:pPr lvl="2"/>
            <a:r>
              <a:rPr lang="es-ES" dirty="0" smtClean="0"/>
              <a:t>Criterio local</a:t>
            </a:r>
          </a:p>
          <a:p>
            <a:pPr lvl="2"/>
            <a:r>
              <a:rPr lang="es-ES" dirty="0" smtClean="0"/>
              <a:t>En la práctica, para el cálculo de ventanas óptimas se minimiza la expresión asintótica ,AMSE</a:t>
            </a:r>
          </a:p>
          <a:p>
            <a:pPr lvl="1"/>
            <a:r>
              <a:rPr lang="es-ES" dirty="0" smtClean="0"/>
              <a:t>MISE (Mean </a:t>
            </a:r>
            <a:r>
              <a:rPr lang="es-ES" dirty="0" err="1" smtClean="0"/>
              <a:t>Integrated</a:t>
            </a:r>
            <a:r>
              <a:rPr lang="es-ES" dirty="0" smtClean="0"/>
              <a:t> </a:t>
            </a:r>
            <a:r>
              <a:rPr lang="es-ES" dirty="0" err="1" smtClean="0"/>
              <a:t>Squared</a:t>
            </a:r>
            <a:r>
              <a:rPr lang="es-ES" dirty="0" smtClean="0"/>
              <a:t> Error)</a:t>
            </a:r>
          </a:p>
          <a:p>
            <a:pPr lvl="2"/>
            <a:r>
              <a:rPr lang="es-ES" dirty="0" smtClean="0"/>
              <a:t>Criterio global</a:t>
            </a:r>
          </a:p>
          <a:p>
            <a:pPr lvl="2"/>
            <a:r>
              <a:rPr lang="es-ES" dirty="0" smtClean="0"/>
              <a:t>En la práctica, para el cálculo de ventanas óptimas se minimiza la expresión asintótica ,AMISE</a:t>
            </a:r>
          </a:p>
          <a:p>
            <a:pPr lvl="2"/>
            <a:endParaRPr lang="es-ES" dirty="0" smtClean="0"/>
          </a:p>
          <a:p>
            <a:pPr lvl="1"/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3790950" y="1000108"/>
          <a:ext cx="1562100" cy="444500"/>
        </p:xfrm>
        <a:graphic>
          <a:graphicData uri="http://schemas.openxmlformats.org/presentationml/2006/ole">
            <p:oleObj spid="_x0000_s2050" name="Equation" r:id="rId4" imgW="156204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387</TotalTime>
  <Words>1035</Words>
  <Application>Microsoft Office PowerPoint</Application>
  <PresentationFormat>Presentación en pantalla (4:3)</PresentationFormat>
  <Paragraphs>137</Paragraphs>
  <Slides>17</Slides>
  <Notes>17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9" baseType="lpstr">
      <vt:lpstr>Equidad</vt:lpstr>
      <vt:lpstr>Equation</vt:lpstr>
      <vt:lpstr>Selección del parámetro suavizado en estimación no paramétrica de la densidad y de la regresión.</vt:lpstr>
      <vt:lpstr>Índice general:</vt:lpstr>
      <vt:lpstr>1. Introducción</vt:lpstr>
      <vt:lpstr>Diapositiva 4</vt:lpstr>
      <vt:lpstr>Diapositiva 5</vt:lpstr>
      <vt:lpstr>2. Estimación noparamétrica de la densidad</vt:lpstr>
      <vt:lpstr>2.1. Objetivos </vt:lpstr>
      <vt:lpstr>2.2. Marco teórico</vt:lpstr>
      <vt:lpstr>Diapositiva 9</vt:lpstr>
      <vt:lpstr>Diapositiva 10</vt:lpstr>
      <vt:lpstr>2.3. Simulación</vt:lpstr>
      <vt:lpstr>2.3.1. Algoritmos</vt:lpstr>
      <vt:lpstr>Diapositiva 13</vt:lpstr>
      <vt:lpstr>Ventajas y desventajas computacionales:</vt:lpstr>
      <vt:lpstr>Diapositiva 15</vt:lpstr>
      <vt:lpstr>2.3.2. Proceso de simulación</vt:lpstr>
      <vt:lpstr>Diapositiva 17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Selección del parámetro suavizado en estimación no paramétrica de la densidad y de la regresión.</dc:title>
  <dc:creator>leyenda</dc:creator>
  <cp:lastModifiedBy>leyenda</cp:lastModifiedBy>
  <cp:revision>34</cp:revision>
  <dcterms:created xsi:type="dcterms:W3CDTF">2010-04-10T09:27:52Z</dcterms:created>
  <dcterms:modified xsi:type="dcterms:W3CDTF">2010-04-13T15:44:46Z</dcterms:modified>
</cp:coreProperties>
</file>