
<file path=[Content_Types].xml><?xml version="1.0" encoding="utf-8"?>
<Types xmlns="http://schemas.openxmlformats.org/package/2006/content-types">
  <Override PartName="/ppt/drawings/drawing1.xml" ContentType="application/vnd.openxmlformats-officedocument.drawingml.chartshapes+xml"/>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Default Extension="rels" ContentType="application/vnd.openxmlformats-package.relationships+xml"/>
  <Override PartName="/ppt/slides/slide5.xml" ContentType="application/vnd.openxmlformats-officedocument.presentationml.slide+xml"/>
  <Override PartName="/ppt/slides/slide38.xml" ContentType="application/vnd.openxmlformats-officedocument.presentationml.slide+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s/slide34.xml" ContentType="application/vnd.openxmlformats-officedocument.presentationml.slide+xml"/>
  <Override PartName="/ppt/theme/theme2.xml" ContentType="application/vnd.openxmlformats-officedocument.theme+xml"/>
  <Override PartName="/ppt/slideLayouts/slideLayout1.xml" ContentType="application/vnd.openxmlformats-officedocument.presentationml.slideLayout+xml"/>
  <Override PartName="/ppt/embeddings/Microsoft_Editor_de_ecuaciones3.bin" ContentType="application/vnd.openxmlformats-officedocument.oleObject"/>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ppt/slides/slide39.xml" ContentType="application/vnd.openxmlformats-officedocument.presentationml.slide+xml"/>
  <Override PartName="/ppt/charts/chart1.xml" ContentType="application/vnd.openxmlformats-officedocument.drawingml.chart+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embeddings/Microsoft_Editor_de_ecuaciones4.bin" ContentType="application/vnd.openxmlformats-officedocument.oleObject"/>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embeddings/Microsoft_Editor_de_ecuaciones5.bin" ContentType="application/vnd.openxmlformats-officedocument.oleObject"/>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embeddings/Microsoft_Editor_de_ecuaciones1.bin" ContentType="application/vnd.openxmlformats-officedocument.oleObject"/>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Default Extension="wmf" ContentType="image/x-wmf"/>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embeddings/Microsoft_Editor_de_ecuaciones2.bin" ContentType="application/vnd.openxmlformats-officedocument.oleObject"/>
  <Override PartName="/ppt/theme/theme1.xml" ContentType="application/vnd.openxmlformats-officedocument.theme+xml"/>
  <Override PartName="/ppt/theme/themeOverride1.xml" ContentType="application/vnd.openxmlformats-officedocument.themeOverrid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r:id="rId1"/>
  </p:sldMasterIdLst>
  <p:handoutMasterIdLst>
    <p:handoutMasterId r:id="rId42"/>
  </p:handoutMasterIdLst>
  <p:sldIdLst>
    <p:sldId id="256" r:id="rId2"/>
    <p:sldId id="302" r:id="rId3"/>
    <p:sldId id="303" r:id="rId4"/>
    <p:sldId id="284" r:id="rId5"/>
    <p:sldId id="258" r:id="rId6"/>
    <p:sldId id="261" r:id="rId7"/>
    <p:sldId id="262" r:id="rId8"/>
    <p:sldId id="263" r:id="rId9"/>
    <p:sldId id="264" r:id="rId10"/>
    <p:sldId id="265" r:id="rId11"/>
    <p:sldId id="266" r:id="rId12"/>
    <p:sldId id="267" r:id="rId13"/>
    <p:sldId id="268" r:id="rId14"/>
    <p:sldId id="269" r:id="rId15"/>
    <p:sldId id="272" r:id="rId16"/>
    <p:sldId id="275" r:id="rId17"/>
    <p:sldId id="273" r:id="rId18"/>
    <p:sldId id="297" r:id="rId19"/>
    <p:sldId id="276" r:id="rId20"/>
    <p:sldId id="277" r:id="rId21"/>
    <p:sldId id="278" r:id="rId22"/>
    <p:sldId id="280" r:id="rId23"/>
    <p:sldId id="279" r:id="rId24"/>
    <p:sldId id="281" r:id="rId25"/>
    <p:sldId id="282" r:id="rId26"/>
    <p:sldId id="283" r:id="rId27"/>
    <p:sldId id="293" r:id="rId28"/>
    <p:sldId id="292" r:id="rId29"/>
    <p:sldId id="294" r:id="rId30"/>
    <p:sldId id="295" r:id="rId31"/>
    <p:sldId id="298" r:id="rId32"/>
    <p:sldId id="285" r:id="rId33"/>
    <p:sldId id="288" r:id="rId34"/>
    <p:sldId id="289" r:id="rId35"/>
    <p:sldId id="290" r:id="rId36"/>
    <p:sldId id="291" r:id="rId37"/>
    <p:sldId id="296" r:id="rId38"/>
    <p:sldId id="299" r:id="rId39"/>
    <p:sldId id="300" r:id="rId40"/>
    <p:sldId id="301" r:id="rId41"/>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Tw Cen MT" pitchFamily="34" charset="0"/>
        <a:ea typeface="+mn-ea"/>
        <a:cs typeface="+mn-cs"/>
      </a:defRPr>
    </a:lvl1pPr>
    <a:lvl2pPr marL="457200" algn="l" rtl="0" fontAlgn="base">
      <a:spcBef>
        <a:spcPct val="0"/>
      </a:spcBef>
      <a:spcAft>
        <a:spcPct val="0"/>
      </a:spcAft>
      <a:defRPr kern="1200">
        <a:solidFill>
          <a:schemeClr val="tx1"/>
        </a:solidFill>
        <a:latin typeface="Tw Cen MT" pitchFamily="34" charset="0"/>
        <a:ea typeface="+mn-ea"/>
        <a:cs typeface="+mn-cs"/>
      </a:defRPr>
    </a:lvl2pPr>
    <a:lvl3pPr marL="914400" algn="l" rtl="0" fontAlgn="base">
      <a:spcBef>
        <a:spcPct val="0"/>
      </a:spcBef>
      <a:spcAft>
        <a:spcPct val="0"/>
      </a:spcAft>
      <a:defRPr kern="1200">
        <a:solidFill>
          <a:schemeClr val="tx1"/>
        </a:solidFill>
        <a:latin typeface="Tw Cen MT" pitchFamily="34" charset="0"/>
        <a:ea typeface="+mn-ea"/>
        <a:cs typeface="+mn-cs"/>
      </a:defRPr>
    </a:lvl3pPr>
    <a:lvl4pPr marL="1371600" algn="l" rtl="0" fontAlgn="base">
      <a:spcBef>
        <a:spcPct val="0"/>
      </a:spcBef>
      <a:spcAft>
        <a:spcPct val="0"/>
      </a:spcAft>
      <a:defRPr kern="1200">
        <a:solidFill>
          <a:schemeClr val="tx1"/>
        </a:solidFill>
        <a:latin typeface="Tw Cen MT" pitchFamily="34" charset="0"/>
        <a:ea typeface="+mn-ea"/>
        <a:cs typeface="+mn-cs"/>
      </a:defRPr>
    </a:lvl4pPr>
    <a:lvl5pPr marL="1828800" algn="l" rtl="0" fontAlgn="base">
      <a:spcBef>
        <a:spcPct val="0"/>
      </a:spcBef>
      <a:spcAft>
        <a:spcPct val="0"/>
      </a:spcAft>
      <a:defRPr kern="1200">
        <a:solidFill>
          <a:schemeClr val="tx1"/>
        </a:solidFill>
        <a:latin typeface="Tw Cen MT" pitchFamily="34" charset="0"/>
        <a:ea typeface="+mn-ea"/>
        <a:cs typeface="+mn-cs"/>
      </a:defRPr>
    </a:lvl5pPr>
    <a:lvl6pPr marL="2286000" algn="l" defTabSz="914400" rtl="0" eaLnBrk="1" latinLnBrk="0" hangingPunct="1">
      <a:defRPr kern="1200">
        <a:solidFill>
          <a:schemeClr val="tx1"/>
        </a:solidFill>
        <a:latin typeface="Tw Cen MT" pitchFamily="34" charset="0"/>
        <a:ea typeface="+mn-ea"/>
        <a:cs typeface="+mn-cs"/>
      </a:defRPr>
    </a:lvl6pPr>
    <a:lvl7pPr marL="2743200" algn="l" defTabSz="914400" rtl="0" eaLnBrk="1" latinLnBrk="0" hangingPunct="1">
      <a:defRPr kern="1200">
        <a:solidFill>
          <a:schemeClr val="tx1"/>
        </a:solidFill>
        <a:latin typeface="Tw Cen MT" pitchFamily="34" charset="0"/>
        <a:ea typeface="+mn-ea"/>
        <a:cs typeface="+mn-cs"/>
      </a:defRPr>
    </a:lvl7pPr>
    <a:lvl8pPr marL="3200400" algn="l" defTabSz="914400" rtl="0" eaLnBrk="1" latinLnBrk="0" hangingPunct="1">
      <a:defRPr kern="1200">
        <a:solidFill>
          <a:schemeClr val="tx1"/>
        </a:solidFill>
        <a:latin typeface="Tw Cen MT" pitchFamily="34" charset="0"/>
        <a:ea typeface="+mn-ea"/>
        <a:cs typeface="+mn-cs"/>
      </a:defRPr>
    </a:lvl8pPr>
    <a:lvl9pPr marL="3657600" algn="l" defTabSz="914400" rtl="0" eaLnBrk="1" latinLnBrk="0" hangingPunct="1">
      <a:defRPr kern="1200">
        <a:solidFill>
          <a:schemeClr val="tx1"/>
        </a:solidFill>
        <a:latin typeface="Tw Cen MT"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66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horzBarState="maximized">
    <p:restoredLeft sz="15228" autoAdjust="0"/>
    <p:restoredTop sz="94667" autoAdjust="0"/>
  </p:normalViewPr>
  <p:slideViewPr>
    <p:cSldViewPr>
      <p:cViewPr varScale="1">
        <p:scale>
          <a:sx n="102" d="100"/>
          <a:sy n="102" d="100"/>
        </p:scale>
        <p:origin x="-544" y="-11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notesViewPr>
    <p:cSldViewPr>
      <p:cViewPr varScale="1">
        <p:scale>
          <a:sx n="60" d="100"/>
          <a:sy n="60" d="100"/>
        </p:scale>
        <p:origin x="-249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handoutMaster" Target="handoutMasters/handout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slide" Target="slides/slide1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na\Desktop\espacio%20roc.xlsx" TargetMode="External"/><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_tradnl"/>
  <c:style val="2"/>
  <c:chart>
    <c:plotArea>
      <c:layout/>
      <c:scatterChart>
        <c:scatterStyle val="lineMarker"/>
        <c:ser>
          <c:idx val="0"/>
          <c:order val="0"/>
          <c:spPr>
            <a:ln w="28575">
              <a:noFill/>
            </a:ln>
          </c:spPr>
          <c:marker>
            <c:symbol val="circle"/>
            <c:size val="7"/>
            <c:spPr>
              <a:noFill/>
            </c:spPr>
          </c:marker>
          <c:dLbls>
            <c:dLbl>
              <c:idx val="0"/>
              <c:layout>
                <c:manualLayout>
                  <c:x val="-0.00678418803418805"/>
                  <c:y val="0.0205128149908298"/>
                </c:manualLayout>
              </c:layout>
              <c:tx>
                <c:rich>
                  <a:bodyPr/>
                  <a:lstStyle/>
                  <a:p>
                    <a:r>
                      <a:rPr lang="en-US"/>
                      <a:t>A</a:t>
                    </a:r>
                  </a:p>
                </c:rich>
              </c:tx>
              <c:showVal val="1"/>
            </c:dLbl>
            <c:dLbl>
              <c:idx val="1"/>
              <c:layout/>
              <c:tx>
                <c:rich>
                  <a:bodyPr/>
                  <a:lstStyle/>
                  <a:p>
                    <a:r>
                      <a:rPr lang="en-US"/>
                      <a:t>C</a:t>
                    </a:r>
                  </a:p>
                </c:rich>
              </c:tx>
              <c:showVal val="1"/>
            </c:dLbl>
            <c:dLbl>
              <c:idx val="2"/>
              <c:delete val="1"/>
            </c:dLbl>
            <c:dLbl>
              <c:idx val="3"/>
              <c:delete val="1"/>
            </c:dLbl>
            <c:dLbl>
              <c:idx val="4"/>
              <c:layout/>
              <c:tx>
                <c:rich>
                  <a:bodyPr/>
                  <a:lstStyle/>
                  <a:p>
                    <a:r>
                      <a:rPr lang="en-US"/>
                      <a:t>D</a:t>
                    </a:r>
                  </a:p>
                </c:rich>
              </c:tx>
              <c:showVal val="1"/>
            </c:dLbl>
            <c:dLbl>
              <c:idx val="5"/>
              <c:layout/>
              <c:tx>
                <c:rich>
                  <a:bodyPr/>
                  <a:lstStyle/>
                  <a:p>
                    <a:r>
                      <a:rPr lang="en-US"/>
                      <a:t>B</a:t>
                    </a:r>
                  </a:p>
                </c:rich>
              </c:tx>
              <c:showVal val="1"/>
            </c:dLbl>
            <c:dLbl>
              <c:idx val="6"/>
              <c:layout/>
              <c:tx>
                <c:rich>
                  <a:bodyPr/>
                  <a:lstStyle/>
                  <a:p>
                    <a:r>
                      <a:rPr lang="en-US"/>
                      <a:t>B´</a:t>
                    </a:r>
                  </a:p>
                </c:rich>
              </c:tx>
              <c:showVal val="1"/>
            </c:dLbl>
            <c:dLbl>
              <c:idx val="7"/>
              <c:layout>
                <c:manualLayout>
                  <c:x val="-0.0305288461538462"/>
                  <c:y val="0.0376068274831882"/>
                </c:manualLayout>
              </c:layout>
              <c:tx>
                <c:rich>
                  <a:bodyPr/>
                  <a:lstStyle/>
                  <a:p>
                    <a:r>
                      <a:rPr lang="en-US"/>
                      <a:t>F</a:t>
                    </a:r>
                  </a:p>
                </c:rich>
              </c:tx>
              <c:showVal val="1"/>
            </c:dLbl>
            <c:dLbl>
              <c:idx val="8"/>
              <c:layout/>
              <c:tx>
                <c:rich>
                  <a:bodyPr/>
                  <a:lstStyle/>
                  <a:p>
                    <a:r>
                      <a:rPr lang="en-US"/>
                      <a:t>G</a:t>
                    </a:r>
                  </a:p>
                </c:rich>
              </c:tx>
              <c:showVal val="1"/>
            </c:dLbl>
            <c:txPr>
              <a:bodyPr/>
              <a:lstStyle/>
              <a:p>
                <a:pPr>
                  <a:defRPr lang="es-ES"/>
                </a:pPr>
                <a:endParaRPr lang="es-ES_tradnl"/>
              </a:p>
            </c:txPr>
            <c:showVal val="1"/>
          </c:dLbls>
          <c:xVal>
            <c:numRef>
              <c:f>'espacio roc'!$B$2:$B$10</c:f>
              <c:numCache>
                <c:formatCode>General</c:formatCode>
                <c:ptCount val="9"/>
                <c:pt idx="0">
                  <c:v>0.0</c:v>
                </c:pt>
                <c:pt idx="1">
                  <c:v>0.5</c:v>
                </c:pt>
                <c:pt idx="2">
                  <c:v>0.0</c:v>
                </c:pt>
                <c:pt idx="3">
                  <c:v>1.0</c:v>
                </c:pt>
                <c:pt idx="4">
                  <c:v>0.4</c:v>
                </c:pt>
                <c:pt idx="5">
                  <c:v>0.850000000000001</c:v>
                </c:pt>
                <c:pt idx="6">
                  <c:v>0.15</c:v>
                </c:pt>
                <c:pt idx="7">
                  <c:v>0.25</c:v>
                </c:pt>
                <c:pt idx="8">
                  <c:v>0.600000000000001</c:v>
                </c:pt>
              </c:numCache>
            </c:numRef>
          </c:xVal>
          <c:yVal>
            <c:numRef>
              <c:f>'espacio roc'!$C$2:$C$10</c:f>
              <c:numCache>
                <c:formatCode>General</c:formatCode>
                <c:ptCount val="9"/>
                <c:pt idx="0">
                  <c:v>1.0</c:v>
                </c:pt>
                <c:pt idx="1">
                  <c:v>0.5</c:v>
                </c:pt>
                <c:pt idx="2">
                  <c:v>0.0</c:v>
                </c:pt>
                <c:pt idx="3">
                  <c:v>1.0</c:v>
                </c:pt>
                <c:pt idx="4">
                  <c:v>0.4</c:v>
                </c:pt>
                <c:pt idx="5">
                  <c:v>0.1</c:v>
                </c:pt>
                <c:pt idx="6">
                  <c:v>0.9</c:v>
                </c:pt>
                <c:pt idx="7">
                  <c:v>0.750000000000002</c:v>
                </c:pt>
                <c:pt idx="8">
                  <c:v>0.9</c:v>
                </c:pt>
              </c:numCache>
            </c:numRef>
          </c:yVal>
        </c:ser>
        <c:dLbls>
          <c:showVal val="1"/>
        </c:dLbls>
        <c:axId val="485081096"/>
        <c:axId val="485083928"/>
      </c:scatterChart>
      <c:valAx>
        <c:axId val="485081096"/>
        <c:scaling>
          <c:orientation val="minMax"/>
          <c:max val="1.0"/>
          <c:min val="0.0"/>
        </c:scaling>
        <c:axPos val="b"/>
        <c:numFmt formatCode="General" sourceLinked="1"/>
        <c:majorTickMark val="none"/>
        <c:tickLblPos val="nextTo"/>
        <c:txPr>
          <a:bodyPr/>
          <a:lstStyle/>
          <a:p>
            <a:pPr>
              <a:defRPr lang="es-ES"/>
            </a:pPr>
            <a:endParaRPr lang="es-ES_tradnl"/>
          </a:p>
        </c:txPr>
        <c:crossAx val="485083928"/>
        <c:crosses val="autoZero"/>
        <c:crossBetween val="midCat"/>
        <c:majorUnit val="0.1"/>
        <c:minorUnit val="0.0400000000000001"/>
      </c:valAx>
      <c:valAx>
        <c:axId val="485083928"/>
        <c:scaling>
          <c:orientation val="minMax"/>
          <c:max val="1.0"/>
          <c:min val="0.0"/>
        </c:scaling>
        <c:axPos val="l"/>
        <c:numFmt formatCode="General" sourceLinked="1"/>
        <c:majorTickMark val="none"/>
        <c:tickLblPos val="nextTo"/>
        <c:txPr>
          <a:bodyPr/>
          <a:lstStyle/>
          <a:p>
            <a:pPr>
              <a:defRPr lang="es-ES"/>
            </a:pPr>
            <a:endParaRPr lang="es-ES_tradnl"/>
          </a:p>
        </c:txPr>
        <c:crossAx val="485081096"/>
        <c:crosses val="autoZero"/>
        <c:crossBetween val="midCat"/>
      </c:valAx>
      <c:spPr>
        <a:ln>
          <a:solidFill>
            <a:schemeClr val="tx1">
              <a:lumMod val="50000"/>
              <a:lumOff val="50000"/>
            </a:schemeClr>
          </a:solidFill>
        </a:ln>
      </c:spPr>
    </c:plotArea>
    <c:plotVisOnly val="1"/>
  </c:chart>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 Id="rId2"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 Id="rId2" Type="http://schemas.openxmlformats.org/officeDocument/2006/relationships/image" Target="../media/image9.wmf"/><Relationship Id="rId3" Type="http://schemas.openxmlformats.org/officeDocument/2006/relationships/image" Target="../media/image10.wmf"/></Relationships>
</file>

<file path=ppt/drawings/drawing1.xml><?xml version="1.0" encoding="utf-8"?>
<c:userShapes xmlns:c="http://schemas.openxmlformats.org/drawingml/2006/chart">
  <cdr:relSizeAnchor xmlns:cdr="http://schemas.openxmlformats.org/drawingml/2006/chartDrawing">
    <cdr:from>
      <cdr:x>0.12</cdr:x>
      <cdr:y>0.04</cdr:y>
    </cdr:from>
    <cdr:to>
      <cdr:x>0.94</cdr:x>
      <cdr:y>0.90001</cdr:y>
    </cdr:to>
    <cdr:sp macro="" textlink="">
      <cdr:nvSpPr>
        <cdr:cNvPr id="3" name="2 Conector recto"/>
        <cdr:cNvSpPr/>
      </cdr:nvSpPr>
      <cdr:spPr>
        <a:xfrm xmlns:a="http://schemas.openxmlformats.org/drawingml/2006/main" flipV="1">
          <a:off x="428628" y="142874"/>
          <a:ext cx="2928958" cy="3071835"/>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s-ES"/>
        </a:p>
      </cdr:txBody>
    </cdr:sp>
  </cdr:relSizeAnchor>
  <cdr:relSizeAnchor xmlns:cdr="http://schemas.openxmlformats.org/drawingml/2006/chartDrawing">
    <cdr:from>
      <cdr:x>0.23914</cdr:x>
      <cdr:y>0.11282</cdr:y>
    </cdr:from>
    <cdr:to>
      <cdr:x>0.82</cdr:x>
      <cdr:y>0.80001</cdr:y>
    </cdr:to>
    <cdr:sp macro="" textlink="">
      <cdr:nvSpPr>
        <cdr:cNvPr id="5" name="4 Conector recto"/>
        <cdr:cNvSpPr/>
      </cdr:nvSpPr>
      <cdr:spPr>
        <a:xfrm xmlns:a="http://schemas.openxmlformats.org/drawingml/2006/main" rot="16200000" flipH="1">
          <a:off x="664300" y="592862"/>
          <a:ext cx="2454541" cy="2074774"/>
        </a:xfrm>
        <a:prstGeom xmlns:a="http://schemas.openxmlformats.org/drawingml/2006/main" prst="line">
          <a:avLst/>
        </a:prstGeom>
        <a:ln xmlns:a="http://schemas.openxmlformats.org/drawingml/2006/main">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s-E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DE26F50-E4D8-4690-B221-C842C4541633}" type="datetimeFigureOut">
              <a:rPr lang="es-ES"/>
              <a:pPr>
                <a:defRPr/>
              </a:pPr>
              <a:t>28/1/10</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95CEB50-49C8-4271-A057-02DE54955653}" type="slidenum">
              <a:rPr lang="es-ES"/>
              <a:pPr>
                <a:defRPr/>
              </a:pPr>
              <a:t>‹Nr.›</a:t>
            </a:fld>
            <a:endParaRPr lang="es-E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4" name="6 Rectángulo"/>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9 Rectángulo"/>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0 Rectángulo"/>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7" name="27 Marcador de fecha"/>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861E6A67-BE98-4358-8948-736C09782C7E}" type="datetimeFigureOut">
              <a:rPr lang="es-ES"/>
              <a:pPr>
                <a:defRPr/>
              </a:pPr>
              <a:t>28/1/10</a:t>
            </a:fld>
            <a:endParaRPr lang="es-ES"/>
          </a:p>
        </p:txBody>
      </p:sp>
      <p:sp>
        <p:nvSpPr>
          <p:cNvPr id="10" name="16 Marcador de pie de página"/>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s-ES"/>
          </a:p>
        </p:txBody>
      </p:sp>
      <p:sp>
        <p:nvSpPr>
          <p:cNvPr id="11"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2AF02721-83EC-4D6D-99BD-8EEE6EB21198}" type="slidenum">
              <a:rPr lang="es-ES"/>
              <a:pPr>
                <a:defRPr/>
              </a:pPr>
              <a:t>‹Nr.›</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ción">
    <p:spTree>
      <p:nvGrpSpPr>
        <p:cNvPr id="1" name=""/>
        <p:cNvGrpSpPr/>
        <p:nvPr/>
      </p:nvGrpSpPr>
      <p:grpSpPr>
        <a:xfrm>
          <a:off x="0" y="0"/>
          <a:ext cx="0" cy="0"/>
          <a:chOff x="0" y="0"/>
          <a:chExt cx="0" cy="0"/>
        </a:xfrm>
      </p:grpSpPr>
      <p:grpSp>
        <p:nvGrpSpPr>
          <p:cNvPr id="7" name="9 Grupo"/>
          <p:cNvGrpSpPr>
            <a:grpSpLocks/>
          </p:cNvGrpSpPr>
          <p:nvPr userDrawn="1"/>
        </p:nvGrpSpPr>
        <p:grpSpPr bwMode="auto">
          <a:xfrm>
            <a:off x="42863" y="134938"/>
            <a:ext cx="1385887" cy="1365250"/>
            <a:chOff x="0" y="1285860"/>
            <a:chExt cx="2116138" cy="1906588"/>
          </a:xfrm>
        </p:grpSpPr>
        <p:pic>
          <p:nvPicPr>
            <p:cNvPr id="8" name="17 Imagen"/>
            <p:cNvPicPr>
              <a:picLocks noChangeAspect="1"/>
            </p:cNvPicPr>
            <p:nvPr/>
          </p:nvPicPr>
          <p:blipFill>
            <a:blip r:embed="rId2">
              <a:duotone>
                <a:prstClr val="black"/>
                <a:srgbClr val="D9C3A5">
                  <a:tint val="50000"/>
                  <a:satMod val="180000"/>
                </a:srgbClr>
              </a:duotone>
            </a:blip>
            <a:srcRect l="3617" t="5920" r="17530" b="32896"/>
            <a:stretch>
              <a:fillRect/>
            </a:stretch>
          </p:blipFill>
          <p:spPr bwMode="auto">
            <a:xfrm>
              <a:off x="0" y="1285860"/>
              <a:ext cx="2107959" cy="1863583"/>
            </a:xfrm>
            <a:prstGeom prst="ellipse">
              <a:avLst/>
            </a:prstGeom>
            <a:noFill/>
            <a:ln w="9525">
              <a:noFill/>
              <a:miter lim="800000"/>
              <a:headEnd/>
              <a:tailEnd/>
            </a:ln>
            <a:effectLst>
              <a:outerShdw blurRad="50800" dist="38100" dir="2700000" algn="tl" rotWithShape="0">
                <a:prstClr val="black">
                  <a:alpha val="40000"/>
                </a:prstClr>
              </a:outerShdw>
            </a:effectLst>
          </p:spPr>
        </p:pic>
        <p:sp>
          <p:nvSpPr>
            <p:cNvPr id="9" name="WordArt 3"/>
            <p:cNvSpPr>
              <a:spLocks noChangeArrowheads="1" noChangeShapeType="1" noTextEdit="1"/>
            </p:cNvSpPr>
            <p:nvPr/>
          </p:nvSpPr>
          <p:spPr bwMode="auto">
            <a:xfrm>
              <a:off x="0" y="1285860"/>
              <a:ext cx="2116138" cy="1906588"/>
            </a:xfrm>
            <a:prstGeom prst="rect">
              <a:avLst/>
            </a:prstGeom>
          </p:spPr>
          <p:txBody>
            <a:bodyPr spcFirstLastPara="1" wrap="none" fromWordArt="1">
              <a:prstTxWarp prst="textCircle">
                <a:avLst>
                  <a:gd name="adj" fmla="val 10854060"/>
                </a:avLst>
              </a:prstTxWarp>
            </a:bodyPr>
            <a:lstStyle/>
            <a:p>
              <a:pPr algn="ctr"/>
              <a:r>
                <a:rPr lang="es-ES" sz="3600" kern="10" spc="720">
                  <a:ln w="9525">
                    <a:solidFill>
                      <a:srgbClr val="5F497A"/>
                    </a:solidFill>
                    <a:round/>
                    <a:headEnd/>
                    <a:tailEnd/>
                  </a:ln>
                  <a:solidFill>
                    <a:srgbClr val="5F497A"/>
                  </a:solidFill>
                  <a:latin typeface="Arial Black"/>
                </a:rPr>
                <a:t>- ANÁLISIS EXPLORATORIO DE DATOS - MÁSTER TÉCNICAS ESTADÍSTICAS </a:t>
              </a:r>
            </a:p>
          </p:txBody>
        </p:sp>
      </p:grpSp>
      <p:sp>
        <p:nvSpPr>
          <p:cNvPr id="2" name="1 Título"/>
          <p:cNvSpPr>
            <a:spLocks noGrp="1"/>
          </p:cNvSpPr>
          <p:nvPr>
            <p:ph type="title"/>
          </p:nvPr>
        </p:nvSpPr>
        <p:spPr>
          <a:xfrm>
            <a:off x="1714480" y="273050"/>
            <a:ext cx="7143800" cy="869950"/>
          </a:xfrm>
        </p:spPr>
        <p:txBody>
          <a:bodyPr/>
          <a:lstStyle>
            <a:lvl1pPr>
              <a:defRPr/>
            </a:lvl1pPr>
          </a:lstStyle>
          <a:p>
            <a:r>
              <a:rPr lang="es-ES" dirty="0" smtClean="0"/>
              <a:t>Haga clic para modificar el estilo de título del patrón</a:t>
            </a:r>
            <a:endParaRPr lang="en-US" dirty="0"/>
          </a:p>
        </p:txBody>
      </p:sp>
      <p:sp>
        <p:nvSpPr>
          <p:cNvPr id="11" name="10 Marcador de contenido"/>
          <p:cNvSpPr>
            <a:spLocks noGrp="1"/>
          </p:cNvSpPr>
          <p:nvPr>
            <p:ph sz="quarter" idx="2"/>
          </p:nvPr>
        </p:nvSpPr>
        <p:spPr>
          <a:xfrm>
            <a:off x="609600" y="2438400"/>
            <a:ext cx="3886200" cy="3581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quarter" idx="4"/>
          </p:nvPr>
        </p:nvSpPr>
        <p:spPr>
          <a:xfrm>
            <a:off x="4800600" y="2438400"/>
            <a:ext cx="3886200" cy="3581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s-ES" smtClean="0"/>
              <a:t>Haga clic para modificar el estilo de texto del patrón</a:t>
            </a:r>
          </a:p>
        </p:txBody>
      </p:sp>
      <p:sp>
        <p:nvSpPr>
          <p:cNvPr id="10" name="9 Marcador de fecha"/>
          <p:cNvSpPr>
            <a:spLocks noGrp="1"/>
          </p:cNvSpPr>
          <p:nvPr>
            <p:ph type="dt" sz="half" idx="10"/>
          </p:nvPr>
        </p:nvSpPr>
        <p:spPr/>
        <p:txBody>
          <a:bodyPr rtlCol="0"/>
          <a:lstStyle>
            <a:lvl1pPr>
              <a:defRPr/>
            </a:lvl1pPr>
          </a:lstStyle>
          <a:p>
            <a:pPr>
              <a:defRPr/>
            </a:pPr>
            <a:fld id="{24158275-28F8-4362-BF5B-3730F904A88C}" type="datetimeFigureOut">
              <a:rPr lang="es-ES"/>
              <a:pPr>
                <a:defRPr/>
              </a:pPr>
              <a:t>28/1/10</a:t>
            </a:fld>
            <a:endParaRPr lang="es-ES"/>
          </a:p>
        </p:txBody>
      </p:sp>
      <p:sp>
        <p:nvSpPr>
          <p:cNvPr id="12" name="11 Marcador de número de diapositiva"/>
          <p:cNvSpPr>
            <a:spLocks noGrp="1"/>
          </p:cNvSpPr>
          <p:nvPr>
            <p:ph type="sldNum" sz="quarter" idx="11"/>
          </p:nvPr>
        </p:nvSpPr>
        <p:spPr/>
        <p:txBody>
          <a:bodyPr rtlCol="0"/>
          <a:lstStyle>
            <a:lvl1pPr>
              <a:defRPr/>
            </a:lvl1pPr>
          </a:lstStyle>
          <a:p>
            <a:pPr>
              <a:defRPr/>
            </a:pPr>
            <a:fld id="{BF0D78EF-74B3-4C76-B3C1-5E00B06BE691}" type="slidenum">
              <a:rPr lang="es-ES"/>
              <a:pPr>
                <a:defRPr/>
              </a:pPr>
              <a:t>‹Nr.›</a:t>
            </a:fld>
            <a:endParaRPr lang="es-ES"/>
          </a:p>
        </p:txBody>
      </p:sp>
      <p:sp>
        <p:nvSpPr>
          <p:cNvPr id="14" name="13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fld id="{5F2ED011-492F-4B25-8E8A-FA1CB3CC01F6}" type="datetimeFigureOut">
              <a:rPr lang="es-ES"/>
              <a:pPr>
                <a:defRPr/>
              </a:pPr>
              <a:t>28/1/10</a:t>
            </a:fld>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AEBD74C2-BCB3-48F0-98BF-F5307CAD8B61}" type="slidenum">
              <a:rPr lang="es-ES"/>
              <a:pPr>
                <a:defRPr/>
              </a:pPr>
              <a:t>‹Nr.›</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ido con título">
    <p:spTree>
      <p:nvGrpSpPr>
        <p:cNvPr id="1" name=""/>
        <p:cNvGrpSpPr/>
        <p:nvPr/>
      </p:nvGrpSpPr>
      <p:grpSpPr>
        <a:xfrm>
          <a:off x="0" y="0"/>
          <a:ext cx="0" cy="0"/>
          <a:chOff x="0" y="0"/>
          <a:chExt cx="0" cy="0"/>
        </a:xfrm>
      </p:grpSpPr>
      <p:grpSp>
        <p:nvGrpSpPr>
          <p:cNvPr id="5" name="9 Grupo"/>
          <p:cNvGrpSpPr>
            <a:grpSpLocks/>
          </p:cNvGrpSpPr>
          <p:nvPr userDrawn="1"/>
        </p:nvGrpSpPr>
        <p:grpSpPr bwMode="auto">
          <a:xfrm>
            <a:off x="42863" y="134938"/>
            <a:ext cx="1385887" cy="1365250"/>
            <a:chOff x="0" y="1285860"/>
            <a:chExt cx="2116138" cy="1906588"/>
          </a:xfrm>
        </p:grpSpPr>
        <p:pic>
          <p:nvPicPr>
            <p:cNvPr id="6" name="9 Imagen"/>
            <p:cNvPicPr>
              <a:picLocks noChangeAspect="1"/>
            </p:cNvPicPr>
            <p:nvPr/>
          </p:nvPicPr>
          <p:blipFill>
            <a:blip r:embed="rId2">
              <a:duotone>
                <a:prstClr val="black"/>
                <a:srgbClr val="D9C3A5">
                  <a:tint val="50000"/>
                  <a:satMod val="180000"/>
                </a:srgbClr>
              </a:duotone>
            </a:blip>
            <a:srcRect l="3617" t="5920" r="17530" b="32896"/>
            <a:stretch>
              <a:fillRect/>
            </a:stretch>
          </p:blipFill>
          <p:spPr bwMode="auto">
            <a:xfrm>
              <a:off x="0" y="1285860"/>
              <a:ext cx="2107959" cy="1863583"/>
            </a:xfrm>
            <a:prstGeom prst="ellipse">
              <a:avLst/>
            </a:prstGeom>
            <a:noFill/>
            <a:ln w="9525">
              <a:noFill/>
              <a:miter lim="800000"/>
              <a:headEnd/>
              <a:tailEnd/>
            </a:ln>
            <a:effectLst>
              <a:outerShdw blurRad="50800" dist="38100" dir="2700000" algn="tl" rotWithShape="0">
                <a:prstClr val="black">
                  <a:alpha val="40000"/>
                </a:prstClr>
              </a:outerShdw>
            </a:effectLst>
          </p:spPr>
        </p:pic>
        <p:sp>
          <p:nvSpPr>
            <p:cNvPr id="7" name="WordArt 3"/>
            <p:cNvSpPr>
              <a:spLocks noChangeArrowheads="1" noChangeShapeType="1" noTextEdit="1"/>
            </p:cNvSpPr>
            <p:nvPr/>
          </p:nvSpPr>
          <p:spPr bwMode="auto">
            <a:xfrm>
              <a:off x="0" y="1285860"/>
              <a:ext cx="2116138" cy="1906588"/>
            </a:xfrm>
            <a:prstGeom prst="rect">
              <a:avLst/>
            </a:prstGeom>
          </p:spPr>
          <p:txBody>
            <a:bodyPr spcFirstLastPara="1" wrap="none" fromWordArt="1">
              <a:prstTxWarp prst="textCircle">
                <a:avLst>
                  <a:gd name="adj" fmla="val 10854060"/>
                </a:avLst>
              </a:prstTxWarp>
            </a:bodyPr>
            <a:lstStyle/>
            <a:p>
              <a:pPr algn="ctr"/>
              <a:r>
                <a:rPr lang="es-ES" sz="3600" kern="10" spc="720">
                  <a:ln w="9525">
                    <a:solidFill>
                      <a:srgbClr val="5F497A"/>
                    </a:solidFill>
                    <a:round/>
                    <a:headEnd/>
                    <a:tailEnd/>
                  </a:ln>
                  <a:solidFill>
                    <a:srgbClr val="5F497A"/>
                  </a:solidFill>
                  <a:latin typeface="Arial Black"/>
                </a:rPr>
                <a:t>- ANÁLISIS EXPLORATORIO DE DATOS - MÁSTER TÉCNICAS ESTADÍSTICAS </a:t>
              </a:r>
            </a:p>
          </p:txBody>
        </p:sp>
      </p:grpSp>
      <p:sp>
        <p:nvSpPr>
          <p:cNvPr id="2" name="1 Título"/>
          <p:cNvSpPr>
            <a:spLocks noGrp="1"/>
          </p:cNvSpPr>
          <p:nvPr>
            <p:ph type="title"/>
          </p:nvPr>
        </p:nvSpPr>
        <p:spPr>
          <a:xfrm>
            <a:off x="1643042" y="273050"/>
            <a:ext cx="7215238" cy="869950"/>
          </a:xfrm>
        </p:spPr>
        <p:txBody>
          <a:bodyPr/>
          <a:lstStyle>
            <a:lvl1pPr algn="l">
              <a:buNone/>
              <a:defRPr sz="4400" b="0"/>
            </a:lvl1pPr>
          </a:lstStyle>
          <a:p>
            <a:r>
              <a:rPr lang="es-ES" dirty="0" smtClean="0"/>
              <a:t>Haga clic para modificar el estilo de título del patrón</a:t>
            </a:r>
            <a:endParaRPr lang="en-US" dirty="0"/>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4 Marcador de fecha"/>
          <p:cNvSpPr>
            <a:spLocks noGrp="1"/>
          </p:cNvSpPr>
          <p:nvPr>
            <p:ph type="dt" sz="half" idx="10"/>
          </p:nvPr>
        </p:nvSpPr>
        <p:spPr/>
        <p:txBody>
          <a:bodyPr/>
          <a:lstStyle>
            <a:lvl1pPr>
              <a:defRPr/>
            </a:lvl1pPr>
          </a:lstStyle>
          <a:p>
            <a:pPr>
              <a:defRPr/>
            </a:pPr>
            <a:fld id="{43116440-360B-46ED-928C-6CEC13744CFE}" type="datetimeFigureOut">
              <a:rPr lang="es-ES"/>
              <a:pPr>
                <a:defRPr/>
              </a:pPr>
              <a:t>28/1/10</a:t>
            </a:fld>
            <a:endParaRPr lang="es-ES"/>
          </a:p>
        </p:txBody>
      </p:sp>
      <p:sp>
        <p:nvSpPr>
          <p:cNvPr id="10" name="5 Marcador de pie de página"/>
          <p:cNvSpPr>
            <a:spLocks noGrp="1"/>
          </p:cNvSpPr>
          <p:nvPr>
            <p:ph type="ftr" sz="quarter" idx="11"/>
          </p:nvPr>
        </p:nvSpPr>
        <p:spPr/>
        <p:txBody>
          <a:bodyPr/>
          <a:lstStyle>
            <a:lvl1pPr>
              <a:defRPr/>
            </a:lvl1pPr>
          </a:lstStyle>
          <a:p>
            <a:pPr>
              <a:defRPr/>
            </a:pPr>
            <a:endParaRPr lang="es-ES"/>
          </a:p>
        </p:txBody>
      </p:sp>
      <p:sp>
        <p:nvSpPr>
          <p:cNvPr id="11" name="6 Marcador de número de diapositiva"/>
          <p:cNvSpPr>
            <a:spLocks noGrp="1"/>
          </p:cNvSpPr>
          <p:nvPr>
            <p:ph type="sldNum" sz="quarter" idx="12"/>
          </p:nvPr>
        </p:nvSpPr>
        <p:spPr/>
        <p:txBody>
          <a:bodyPr/>
          <a:lstStyle>
            <a:lvl1pPr>
              <a:defRPr>
                <a:solidFill>
                  <a:srgbClr val="FFFFFF"/>
                </a:solidFill>
              </a:defRPr>
            </a:lvl1pPr>
          </a:lstStyle>
          <a:p>
            <a:pPr>
              <a:defRPr/>
            </a:pPr>
            <a:fld id="{518D41F1-063E-44D8-BCED-93964291026E}" type="slidenum">
              <a:rPr lang="es-ES"/>
              <a:pPr>
                <a:defRPr/>
              </a:pPr>
              <a:t>‹Nr.›</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Imagen con título">
    <p:bg>
      <p:bgRef idx="1003">
        <a:schemeClr val="bg2"/>
      </p:bgRef>
    </p:bg>
    <p:spTree>
      <p:nvGrpSpPr>
        <p:cNvPr id="1" name=""/>
        <p:cNvGrpSpPr/>
        <p:nvPr/>
      </p:nvGrpSpPr>
      <p:grpSpPr>
        <a:xfrm>
          <a:off x="0" y="0"/>
          <a:ext cx="0" cy="0"/>
          <a:chOff x="0" y="0"/>
          <a:chExt cx="0" cy="0"/>
        </a:xfrm>
      </p:grpSpPr>
      <p:sp>
        <p:nvSpPr>
          <p:cNvPr id="5" name="7 Rectángulo"/>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8 Rectángulo"/>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Rectángulo"/>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10 Rectángulo"/>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s-ES" smtClean="0"/>
              <a:t>Haga clic para modificar el estilo de texto del patrón</a:t>
            </a:r>
          </a:p>
        </p:txBody>
      </p:sp>
      <p:sp>
        <p:nvSpPr>
          <p:cNvPr id="2" name="1 Título"/>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9" name="11 Marcador de fecha"/>
          <p:cNvSpPr>
            <a:spLocks noGrp="1"/>
          </p:cNvSpPr>
          <p:nvPr>
            <p:ph type="dt" sz="half" idx="10"/>
          </p:nvPr>
        </p:nvSpPr>
        <p:spPr>
          <a:xfrm>
            <a:off x="6248400" y="6248400"/>
            <a:ext cx="2667000" cy="365125"/>
          </a:xfrm>
        </p:spPr>
        <p:txBody>
          <a:bodyPr rtlCol="0"/>
          <a:lstStyle>
            <a:lvl1pPr>
              <a:defRPr/>
            </a:lvl1pPr>
          </a:lstStyle>
          <a:p>
            <a:pPr>
              <a:defRPr/>
            </a:pPr>
            <a:fld id="{66C430A6-327F-4A78-A34F-DD41BC79297E}" type="datetimeFigureOut">
              <a:rPr lang="es-ES"/>
              <a:pPr>
                <a:defRPr/>
              </a:pPr>
              <a:t>28/1/10</a:t>
            </a:fld>
            <a:endParaRPr lang="es-ES"/>
          </a:p>
        </p:txBody>
      </p:sp>
      <p:sp>
        <p:nvSpPr>
          <p:cNvPr id="10" name="12 Marcador de número de diapositiva"/>
          <p:cNvSpPr>
            <a:spLocks noGrp="1"/>
          </p:cNvSpPr>
          <p:nvPr>
            <p:ph type="sldNum" sz="quarter" idx="11"/>
          </p:nvPr>
        </p:nvSpPr>
        <p:spPr>
          <a:xfrm>
            <a:off x="0" y="4667250"/>
            <a:ext cx="1447800" cy="663575"/>
          </a:xfrm>
        </p:spPr>
        <p:txBody>
          <a:bodyPr rtlCol="0"/>
          <a:lstStyle>
            <a:lvl1pPr>
              <a:defRPr sz="2800"/>
            </a:lvl1pPr>
          </a:lstStyle>
          <a:p>
            <a:pPr>
              <a:defRPr/>
            </a:pPr>
            <a:fld id="{EDF1B205-A0AC-4CB1-8655-8E146537959E}" type="slidenum">
              <a:rPr lang="es-ES"/>
              <a:pPr>
                <a:defRPr/>
              </a:pPr>
              <a:t>‹Nr.›</a:t>
            </a:fld>
            <a:endParaRPr lang="es-ES"/>
          </a:p>
        </p:txBody>
      </p:sp>
      <p:sp>
        <p:nvSpPr>
          <p:cNvPr id="11" name="13 Marcador de pie de página"/>
          <p:cNvSpPr>
            <a:spLocks noGrp="1"/>
          </p:cNvSpPr>
          <p:nvPr>
            <p:ph type="ftr" sz="quarter" idx="12"/>
          </p:nvPr>
        </p:nvSpPr>
        <p:spPr>
          <a:xfrm>
            <a:off x="1600200" y="6248400"/>
            <a:ext cx="4572000" cy="365125"/>
          </a:xfrm>
        </p:spPr>
        <p:txBody>
          <a:bodyPr rtlCol="0"/>
          <a:lstStyle>
            <a:lvl1pPr>
              <a:defRPr/>
            </a:lvl1pPr>
          </a:lstStyle>
          <a:p>
            <a:pPr>
              <a:defRPr/>
            </a:pPr>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A0FC6065-79AA-44D8-954C-8F5688997EA5}" type="datetimeFigureOut">
              <a:rPr lang="es-ES"/>
              <a:pPr>
                <a:defRPr/>
              </a:pPr>
              <a:t>28/1/10</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00845F14-5337-49B5-8B07-FCDF2ADC4DB8}" type="slidenum">
              <a:rPr lang="es-ES"/>
              <a:pPr>
                <a:defRPr/>
              </a:pPr>
              <a:t>‹Nr.›</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Título vertical y texto">
    <p:spTree>
      <p:nvGrpSpPr>
        <p:cNvPr id="1" name=""/>
        <p:cNvGrpSpPr/>
        <p:nvPr/>
      </p:nvGrpSpPr>
      <p:grpSpPr>
        <a:xfrm>
          <a:off x="0" y="0"/>
          <a:ext cx="0" cy="0"/>
          <a:chOff x="0" y="0"/>
          <a:chExt cx="0" cy="0"/>
        </a:xfrm>
      </p:grpSpPr>
      <p:sp>
        <p:nvSpPr>
          <p:cNvPr id="4" name="6 Rectángulo"/>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Título vertical"/>
          <p:cNvSpPr>
            <a:spLocks noGrp="1"/>
          </p:cNvSpPr>
          <p:nvPr>
            <p:ph type="title" orient="vert"/>
          </p:nvPr>
        </p:nvSpPr>
        <p:spPr>
          <a:xfrm>
            <a:off x="6553200" y="609600"/>
            <a:ext cx="2057400" cy="5516563"/>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3 Marcador de fecha"/>
          <p:cNvSpPr>
            <a:spLocks noGrp="1"/>
          </p:cNvSpPr>
          <p:nvPr>
            <p:ph type="dt" sz="half" idx="10"/>
          </p:nvPr>
        </p:nvSpPr>
        <p:spPr>
          <a:xfrm>
            <a:off x="6553200" y="6248400"/>
            <a:ext cx="2209800" cy="365125"/>
          </a:xfrm>
        </p:spPr>
        <p:txBody>
          <a:bodyPr/>
          <a:lstStyle>
            <a:lvl1pPr>
              <a:defRPr/>
            </a:lvl1pPr>
          </a:lstStyle>
          <a:p>
            <a:pPr>
              <a:defRPr/>
            </a:pPr>
            <a:fld id="{79999FB7-550C-4937-A43A-F274AA3A72EC}" type="datetimeFigureOut">
              <a:rPr lang="es-ES"/>
              <a:pPr>
                <a:defRPr/>
              </a:pPr>
              <a:t>28/1/10</a:t>
            </a:fld>
            <a:endParaRPr lang="es-ES"/>
          </a:p>
        </p:txBody>
      </p:sp>
      <p:sp>
        <p:nvSpPr>
          <p:cNvPr id="8" name="4 Marcador de pie de página"/>
          <p:cNvSpPr>
            <a:spLocks noGrp="1"/>
          </p:cNvSpPr>
          <p:nvPr>
            <p:ph type="ftr" sz="quarter" idx="11"/>
          </p:nvPr>
        </p:nvSpPr>
        <p:spPr>
          <a:xfrm>
            <a:off x="457200" y="6248400"/>
            <a:ext cx="5573713" cy="365125"/>
          </a:xfrm>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a:xfrm rot="5400000">
            <a:off x="5989638" y="144462"/>
            <a:ext cx="533400" cy="244475"/>
          </a:xfrm>
        </p:spPr>
        <p:txBody>
          <a:bodyPr/>
          <a:lstStyle>
            <a:lvl1pPr>
              <a:defRPr/>
            </a:lvl1pPr>
          </a:lstStyle>
          <a:p>
            <a:pPr>
              <a:defRPr/>
            </a:pPr>
            <a:fld id="{9C2E20A9-52A8-4662-B3E7-3BAE2A389AF5}" type="slidenum">
              <a:rPr lang="es-ES"/>
              <a:pPr>
                <a:defRPr/>
              </a:pPr>
              <a:t>‹Nr.›</a:t>
            </a:fld>
            <a:endParaRPr lang="es-E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8434" name="21 Marcador de título"/>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8435" name="12 Marcador de texto"/>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defRPr>
            </a:lvl1pPr>
          </a:lstStyle>
          <a:p>
            <a:pPr>
              <a:defRPr/>
            </a:pPr>
            <a:fld id="{08F1523A-4ED9-44BE-85C0-6A81D522CBD7}" type="datetimeFigureOut">
              <a:rPr lang="es-ES"/>
              <a:pPr>
                <a:defRPr/>
              </a:pPr>
              <a:t>28/1/10</a:t>
            </a:fld>
            <a:endParaRPr lang="es-ES"/>
          </a:p>
        </p:txBody>
      </p:sp>
      <p:sp>
        <p:nvSpPr>
          <p:cNvPr id="3" name="2 Marcador de pie de página"/>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endParaRPr lang="es-ES"/>
          </a:p>
        </p:txBody>
      </p:sp>
      <p:sp>
        <p:nvSpPr>
          <p:cNvPr id="7" name="6 Rectángulo"/>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Rectángulo"/>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8 Rectángulo"/>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22 Marcador de número de diapositiva"/>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defRPr>
            </a:lvl1pPr>
          </a:lstStyle>
          <a:p>
            <a:pPr>
              <a:defRPr/>
            </a:pPr>
            <a:fld id="{A40DE382-2FEF-44C8-9B9C-33A20C7E003F}" type="slidenum">
              <a:rPr lang="es-ES"/>
              <a:pPr>
                <a:defRPr/>
              </a:pPr>
              <a:t>‹Nr.›</a:t>
            </a:fld>
            <a:endParaRPr lang="es-E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a:defRPr>
      </a:lvl2pPr>
      <a:lvl3pPr algn="l" rtl="0" eaLnBrk="0" fontAlgn="base" hangingPunct="0">
        <a:spcBef>
          <a:spcPct val="0"/>
        </a:spcBef>
        <a:spcAft>
          <a:spcPct val="0"/>
        </a:spcAft>
        <a:defRPr sz="4400">
          <a:solidFill>
            <a:schemeClr val="tx2"/>
          </a:solidFill>
          <a:latin typeface="Tw Cen MT"/>
        </a:defRPr>
      </a:lvl3pPr>
      <a:lvl4pPr algn="l" rtl="0" eaLnBrk="0" fontAlgn="base" hangingPunct="0">
        <a:spcBef>
          <a:spcPct val="0"/>
        </a:spcBef>
        <a:spcAft>
          <a:spcPct val="0"/>
        </a:spcAft>
        <a:defRPr sz="4400">
          <a:solidFill>
            <a:schemeClr val="tx2"/>
          </a:solidFill>
          <a:latin typeface="Tw Cen MT"/>
        </a:defRPr>
      </a:lvl4pPr>
      <a:lvl5pPr algn="l" rtl="0" eaLnBrk="0" fontAlgn="base" hangingPunct="0">
        <a:spcBef>
          <a:spcPct val="0"/>
        </a:spcBef>
        <a:spcAft>
          <a:spcPct val="0"/>
        </a:spcAft>
        <a:defRPr sz="4400">
          <a:solidFill>
            <a:schemeClr val="tx2"/>
          </a:solidFill>
          <a:latin typeface="Tw Cen MT"/>
        </a:defRPr>
      </a:lvl5pPr>
      <a:lvl6pPr marL="457200" algn="l" rtl="0" fontAlgn="base">
        <a:spcBef>
          <a:spcPct val="0"/>
        </a:spcBef>
        <a:spcAft>
          <a:spcPct val="0"/>
        </a:spcAft>
        <a:defRPr sz="4400">
          <a:solidFill>
            <a:schemeClr val="tx2"/>
          </a:solidFill>
          <a:latin typeface="Tw Cen MT"/>
        </a:defRPr>
      </a:lvl6pPr>
      <a:lvl7pPr marL="914400" algn="l" rtl="0" fontAlgn="base">
        <a:spcBef>
          <a:spcPct val="0"/>
        </a:spcBef>
        <a:spcAft>
          <a:spcPct val="0"/>
        </a:spcAft>
        <a:defRPr sz="4400">
          <a:solidFill>
            <a:schemeClr val="tx2"/>
          </a:solidFill>
          <a:latin typeface="Tw Cen MT"/>
        </a:defRPr>
      </a:lvl7pPr>
      <a:lvl8pPr marL="1371600" algn="l" rtl="0" fontAlgn="base">
        <a:spcBef>
          <a:spcPct val="0"/>
        </a:spcBef>
        <a:spcAft>
          <a:spcPct val="0"/>
        </a:spcAft>
        <a:defRPr sz="4400">
          <a:solidFill>
            <a:schemeClr val="tx2"/>
          </a:solidFill>
          <a:latin typeface="Tw Cen MT"/>
        </a:defRPr>
      </a:lvl8pPr>
      <a:lvl9pPr marL="1828800" algn="l" rtl="0" fontAlgn="base">
        <a:spcBef>
          <a:spcPct val="0"/>
        </a:spcBef>
        <a:spcAft>
          <a:spcPct val="0"/>
        </a:spcAft>
        <a:defRPr sz="4400">
          <a:solidFill>
            <a:schemeClr val="tx2"/>
          </a:solidFill>
          <a:latin typeface="Tw Cen MT"/>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eg"/><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Editor_de_ecuaciones1.bin"/><Relationship Id="rId4" Type="http://schemas.openxmlformats.org/officeDocument/2006/relationships/oleObject" Target="../embeddings/Microsoft_Editor_de_ecuaciones2.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Microsoft_Editor_de_ecuaciones3.bin"/><Relationship Id="rId4" Type="http://schemas.openxmlformats.org/officeDocument/2006/relationships/oleObject" Target="../embeddings/Microsoft_Editor_de_ecuaciones4.bin"/><Relationship Id="rId5" Type="http://schemas.openxmlformats.org/officeDocument/2006/relationships/oleObject" Target="../embeddings/Microsoft_Editor_de_ecuaciones5.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0359" name="Picture 7"/>
          <p:cNvPicPr>
            <a:picLocks noChangeAspect="1" noChangeArrowheads="1"/>
          </p:cNvPicPr>
          <p:nvPr/>
        </p:nvPicPr>
        <p:blipFill>
          <a:blip r:embed="rId2">
            <a:duotone>
              <a:prstClr val="black"/>
              <a:srgbClr val="D9C3A5">
                <a:tint val="50000"/>
                <a:satMod val="180000"/>
              </a:srgbClr>
            </a:duotone>
          </a:blip>
          <a:srcRect/>
          <a:stretch>
            <a:fillRect/>
          </a:stretch>
        </p:blipFill>
        <p:spPr bwMode="auto">
          <a:xfrm>
            <a:off x="0" y="0"/>
            <a:ext cx="9144001" cy="6858000"/>
          </a:xfrm>
          <a:prstGeom prst="rect">
            <a:avLst/>
          </a:prstGeom>
          <a:gradFill>
            <a:gsLst>
              <a:gs pos="0">
                <a:schemeClr val="accent1">
                  <a:tint val="66000"/>
                  <a:satMod val="160000"/>
                  <a:alpha val="41000"/>
                </a:schemeClr>
              </a:gs>
              <a:gs pos="50000">
                <a:schemeClr val="accent1">
                  <a:tint val="44500"/>
                  <a:satMod val="160000"/>
                </a:schemeClr>
              </a:gs>
              <a:gs pos="100000">
                <a:schemeClr val="accent1">
                  <a:tint val="23500"/>
                  <a:satMod val="160000"/>
                </a:schemeClr>
              </a:gs>
            </a:gsLst>
            <a:lin ang="5400000" scaled="0"/>
          </a:gradFill>
          <a:ln>
            <a:noFill/>
          </a:ln>
          <a:effectLst>
            <a:softEdge rad="635000"/>
          </a:effectLst>
        </p:spPr>
      </p:pic>
      <p:grpSp>
        <p:nvGrpSpPr>
          <p:cNvPr id="10242" name="9 Grupo"/>
          <p:cNvGrpSpPr>
            <a:grpSpLocks/>
          </p:cNvGrpSpPr>
          <p:nvPr/>
        </p:nvGrpSpPr>
        <p:grpSpPr bwMode="auto">
          <a:xfrm rot="-1437297">
            <a:off x="920750" y="2370138"/>
            <a:ext cx="3765550" cy="3219450"/>
            <a:chOff x="0" y="1285860"/>
            <a:chExt cx="2116138" cy="1906588"/>
          </a:xfrm>
        </p:grpSpPr>
        <p:pic>
          <p:nvPicPr>
            <p:cNvPr id="5" name="4 Imagen"/>
            <p:cNvPicPr>
              <a:picLocks noChangeAspect="1"/>
            </p:cNvPicPr>
            <p:nvPr/>
          </p:nvPicPr>
          <p:blipFill>
            <a:blip r:embed="rId3">
              <a:duotone>
                <a:prstClr val="black"/>
                <a:srgbClr val="D9C3A5">
                  <a:tint val="50000"/>
                  <a:satMod val="180000"/>
                </a:srgbClr>
              </a:duotone>
            </a:blip>
            <a:srcRect l="3617" t="5920" r="17530" b="32896"/>
            <a:stretch>
              <a:fillRect/>
            </a:stretch>
          </p:blipFill>
          <p:spPr bwMode="auto">
            <a:xfrm>
              <a:off x="0" y="1285860"/>
              <a:ext cx="2107959" cy="1863583"/>
            </a:xfrm>
            <a:prstGeom prst="ellipse">
              <a:avLst/>
            </a:prstGeom>
            <a:noFill/>
            <a:ln w="9525">
              <a:noFill/>
              <a:miter lim="800000"/>
              <a:headEnd/>
              <a:tailEnd/>
            </a:ln>
            <a:effectLst>
              <a:outerShdw blurRad="50800" dist="38100" dir="2700000" algn="tl" rotWithShape="0">
                <a:prstClr val="black">
                  <a:alpha val="40000"/>
                </a:prstClr>
              </a:outerShdw>
            </a:effectLst>
          </p:spPr>
        </p:pic>
        <p:sp>
          <p:nvSpPr>
            <p:cNvPr id="10249" name="WordArt 3"/>
            <p:cNvSpPr>
              <a:spLocks noChangeArrowheads="1" noChangeShapeType="1" noTextEdit="1"/>
            </p:cNvSpPr>
            <p:nvPr/>
          </p:nvSpPr>
          <p:spPr bwMode="auto">
            <a:xfrm>
              <a:off x="0" y="1285860"/>
              <a:ext cx="2116138" cy="1906588"/>
            </a:xfrm>
            <a:prstGeom prst="rect">
              <a:avLst/>
            </a:prstGeom>
          </p:spPr>
          <p:txBody>
            <a:bodyPr spcFirstLastPara="1" wrap="none" fromWordArt="1">
              <a:prstTxWarp prst="textCircle">
                <a:avLst>
                  <a:gd name="adj" fmla="val 10854060"/>
                </a:avLst>
              </a:prstTxWarp>
            </a:bodyPr>
            <a:lstStyle/>
            <a:p>
              <a:pPr algn="ctr"/>
              <a:r>
                <a:rPr lang="es-ES" sz="3600" kern="10" spc="720">
                  <a:ln w="9525">
                    <a:solidFill>
                      <a:srgbClr val="5F497A"/>
                    </a:solidFill>
                    <a:round/>
                    <a:headEnd/>
                    <a:tailEnd/>
                  </a:ln>
                  <a:solidFill>
                    <a:srgbClr val="5F497A"/>
                  </a:solidFill>
                  <a:latin typeface="Arial Black"/>
                </a:rPr>
                <a:t>- ANÁLISIS EXPLORATORIO DE DATOS - MÁSTER TÉCNICAS ESTADÍSTICAS </a:t>
              </a:r>
            </a:p>
          </p:txBody>
        </p:sp>
      </p:grpSp>
      <p:sp>
        <p:nvSpPr>
          <p:cNvPr id="2" name="1 Título"/>
          <p:cNvSpPr>
            <a:spLocks noGrp="1"/>
          </p:cNvSpPr>
          <p:nvPr>
            <p:ph type="ctrTitle"/>
          </p:nvPr>
        </p:nvSpPr>
        <p:spPr>
          <a:xfrm>
            <a:off x="2500313" y="5143500"/>
            <a:ext cx="6477000" cy="769938"/>
          </a:xfrm>
        </p:spPr>
        <p:txBody>
          <a:bodyPr>
            <a:spAutoFit/>
          </a:bodyPr>
          <a:lstStyle/>
          <a:p>
            <a:pPr eaLnBrk="1" fontAlgn="auto" hangingPunct="1">
              <a:spcAft>
                <a:spcPts val="0"/>
              </a:spcAft>
              <a:defRPr/>
            </a:pPr>
            <a:r>
              <a:rPr lang="es-ES" b="1" cap="small" dirty="0" smtClean="0">
                <a:solidFill>
                  <a:schemeClr val="accent2">
                    <a:lumMod val="75000"/>
                  </a:schemeClr>
                </a:solidFill>
                <a:effectLst>
                  <a:outerShdw blurRad="38100" dist="38100" dir="2700000" algn="tl">
                    <a:srgbClr val="000000">
                      <a:alpha val="43137"/>
                    </a:srgbClr>
                  </a:outerShdw>
                </a:effectLst>
              </a:rPr>
              <a:t>ANÁLISIS DE CURVAS ROC</a:t>
            </a:r>
            <a:endParaRPr lang="es-ES" b="1" cap="small" dirty="0">
              <a:solidFill>
                <a:schemeClr val="accent2">
                  <a:lumMod val="75000"/>
                </a:schemeClr>
              </a:solidFill>
              <a:effectLst>
                <a:outerShdw blurRad="38100" dist="38100" dir="2700000" algn="tl">
                  <a:srgbClr val="000000">
                    <a:alpha val="43137"/>
                  </a:srgbClr>
                </a:outerShdw>
              </a:effectLst>
            </a:endParaRPr>
          </a:p>
        </p:txBody>
      </p:sp>
      <p:sp>
        <p:nvSpPr>
          <p:cNvPr id="10245" name="Text Box 2"/>
          <p:cNvSpPr txBox="1">
            <a:spLocks noChangeArrowheads="1"/>
          </p:cNvSpPr>
          <p:nvPr/>
        </p:nvSpPr>
        <p:spPr bwMode="auto">
          <a:xfrm>
            <a:off x="0" y="461963"/>
            <a:ext cx="268288" cy="415925"/>
          </a:xfrm>
          <a:prstGeom prst="rect">
            <a:avLst/>
          </a:prstGeom>
          <a:solidFill>
            <a:srgbClr val="FFFFFF">
              <a:alpha val="0"/>
            </a:srgbClr>
          </a:solidFill>
          <a:ln w="9525">
            <a:noFill/>
            <a:miter lim="800000"/>
            <a:headEnd/>
            <a:tailEnd/>
          </a:ln>
        </p:spPr>
        <p:txBody>
          <a:bodyPr wrap="none">
            <a:spAutoFit/>
          </a:bodyPr>
          <a:lstStyle/>
          <a:p>
            <a:endParaRPr lang="es-ES">
              <a:latin typeface="Arial" charset="0"/>
              <a:cs typeface="Arial" charset="0"/>
            </a:endParaRPr>
          </a:p>
        </p:txBody>
      </p:sp>
      <p:sp>
        <p:nvSpPr>
          <p:cNvPr id="10246"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ES"/>
          </a:p>
        </p:txBody>
      </p:sp>
      <p:sp>
        <p:nvSpPr>
          <p:cNvPr id="1024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endParaRPr lang="es-E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30" name="2 Marcador de contenido"/>
          <p:cNvSpPr>
            <a:spLocks noGrp="1"/>
          </p:cNvSpPr>
          <p:nvPr>
            <p:ph sz="quarter" idx="4294967295"/>
          </p:nvPr>
        </p:nvSpPr>
        <p:spPr>
          <a:xfrm>
            <a:off x="612775" y="1600200"/>
            <a:ext cx="8153400" cy="757238"/>
          </a:xfrm>
        </p:spPr>
        <p:txBody>
          <a:bodyPr/>
          <a:lstStyle/>
          <a:p>
            <a:pPr algn="just"/>
            <a:r>
              <a:rPr lang="es-ES" sz="2000" u="sng" smtClean="0"/>
              <a:t>LA MATRIZ DE FRACCIONES</a:t>
            </a:r>
            <a:r>
              <a:rPr lang="es-ES" sz="2000" smtClean="0"/>
              <a:t>: tabla de frecuencias condicionadas para las respuestas del clasificador en las diferentes submuestras de individuos. </a:t>
            </a:r>
          </a:p>
        </p:txBody>
      </p:sp>
      <p:sp>
        <p:nvSpPr>
          <p:cNvPr id="1031" name="1 Título"/>
          <p:cNvSpPr>
            <a:spLocks noGrp="1"/>
          </p:cNvSpPr>
          <p:nvPr>
            <p:ph type="title"/>
          </p:nvPr>
        </p:nvSpPr>
        <p:spPr>
          <a:xfrm>
            <a:off x="1714500" y="228600"/>
            <a:ext cx="7143750" cy="990600"/>
          </a:xfrm>
        </p:spPr>
        <p:txBody>
          <a:bodyPr/>
          <a:lstStyle/>
          <a:p>
            <a:pPr eaLnBrk="1" hangingPunct="1"/>
            <a:r>
              <a:rPr lang="es-ES" smtClean="0"/>
              <a:t>Conceptos previos. </a:t>
            </a:r>
            <a:br>
              <a:rPr lang="es-ES" smtClean="0"/>
            </a:br>
            <a:r>
              <a:rPr lang="es-ES" smtClean="0"/>
              <a:t>Los clasificadores III</a:t>
            </a:r>
          </a:p>
        </p:txBody>
      </p:sp>
      <p:graphicFrame>
        <p:nvGraphicFramePr>
          <p:cNvPr id="4" name="3 Tabla"/>
          <p:cNvGraphicFramePr>
            <a:graphicFrameLocks noGrp="1"/>
          </p:cNvGraphicFramePr>
          <p:nvPr/>
        </p:nvGraphicFramePr>
        <p:xfrm>
          <a:off x="500063" y="2336800"/>
          <a:ext cx="8215370" cy="1594566"/>
        </p:xfrm>
        <a:graphic>
          <a:graphicData uri="http://schemas.openxmlformats.org/drawingml/2006/table">
            <a:tbl>
              <a:tblPr/>
              <a:tblGrid>
                <a:gridCol w="1320327"/>
                <a:gridCol w="1029975"/>
                <a:gridCol w="2194314"/>
                <a:gridCol w="2194314"/>
                <a:gridCol w="1476440"/>
              </a:tblGrid>
              <a:tr h="176415">
                <a:tc>
                  <a:txBody>
                    <a:bodyPr/>
                    <a:lstStyle/>
                    <a:p>
                      <a:pPr algn="ctr">
                        <a:spcAft>
                          <a:spcPts val="0"/>
                        </a:spcAft>
                      </a:pPr>
                      <a:endParaRPr lang="es-ES" sz="1100" dirty="0">
                        <a:latin typeface="Tw Cen MT"/>
                        <a:ea typeface="Times New Roman"/>
                      </a:endParaRPr>
                    </a:p>
                  </a:txBody>
                  <a:tcPr marL="68580" marR="68580" marT="0" marB="0" anchor="ctr">
                    <a:lnL>
                      <a:noFill/>
                    </a:lnL>
                    <a:lnR>
                      <a:noFill/>
                    </a:lnR>
                    <a:lnT>
                      <a:noFill/>
                    </a:lnT>
                    <a:lnB>
                      <a:noFill/>
                    </a:lnB>
                  </a:tcPr>
                </a:tc>
                <a:tc>
                  <a:txBody>
                    <a:bodyPr/>
                    <a:lstStyle/>
                    <a:p>
                      <a:pPr algn="ctr">
                        <a:spcAft>
                          <a:spcPts val="0"/>
                        </a:spcAft>
                      </a:pPr>
                      <a:endParaRPr lang="es-ES" sz="1100">
                        <a:latin typeface="Tw Cen MT"/>
                        <a:ea typeface="Times New Roman"/>
                      </a:endParaRPr>
                    </a:p>
                  </a:txBody>
                  <a:tcPr marL="68580" marR="68580" marT="0" marB="0" anchor="ctr">
                    <a:lnL>
                      <a:noFill/>
                    </a:lnL>
                    <a:lnR w="19050" cap="flat" cmpd="sng" algn="ctr">
                      <a:solidFill>
                        <a:srgbClr val="943634"/>
                      </a:solidFill>
                      <a:prstDash val="solid"/>
                      <a:round/>
                      <a:headEnd type="none" w="med" len="med"/>
                      <a:tailEnd type="none" w="med" len="med"/>
                    </a:lnR>
                    <a:lnT>
                      <a:noFill/>
                    </a:lnT>
                    <a:lnB>
                      <a:noFill/>
                    </a:lnB>
                  </a:tcPr>
                </a:tc>
                <a:tc gridSpan="2">
                  <a:txBody>
                    <a:bodyPr/>
                    <a:lstStyle/>
                    <a:p>
                      <a:pPr algn="ctr">
                        <a:spcAft>
                          <a:spcPts val="0"/>
                        </a:spcAft>
                      </a:pPr>
                      <a:r>
                        <a:rPr lang="es-ES" sz="1100" b="1">
                          <a:solidFill>
                            <a:srgbClr val="943634"/>
                          </a:solidFill>
                          <a:latin typeface="Tw Cen MT"/>
                          <a:ea typeface="Times New Roman"/>
                        </a:rPr>
                        <a:t>PREDICCIÓN DEL CLASIFICADOR</a:t>
                      </a:r>
                      <a:endParaRPr lang="es-ES" sz="1200">
                        <a:latin typeface="Times New Roman"/>
                        <a:ea typeface="Times New Roman"/>
                      </a:endParaRPr>
                    </a:p>
                  </a:txBody>
                  <a:tcPr marL="68580" marR="68580" marT="0" marB="0" anchor="ctr">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solidFill>
                      <a:srgbClr val="E36C0A"/>
                    </a:solidFill>
                  </a:tcPr>
                </a:tc>
                <a:tc hMerge="1">
                  <a:txBody>
                    <a:bodyPr/>
                    <a:lstStyle/>
                    <a:p>
                      <a:endParaRPr lang="es-ES"/>
                    </a:p>
                  </a:txBody>
                  <a:tcPr/>
                </a:tc>
                <a:tc>
                  <a:txBody>
                    <a:bodyPr/>
                    <a:lstStyle/>
                    <a:p>
                      <a:pPr algn="ctr">
                        <a:spcAft>
                          <a:spcPts val="0"/>
                        </a:spcAft>
                      </a:pPr>
                      <a:endParaRPr lang="es-ES" sz="1100">
                        <a:latin typeface="Tw Cen MT"/>
                        <a:ea typeface="Times New Roman"/>
                      </a:endParaRPr>
                    </a:p>
                  </a:txBody>
                  <a:tcPr marL="68580" marR="68580" marT="0" marB="0" anchor="ctr">
                    <a:lnL w="19050" cap="flat" cmpd="sng" algn="ctr">
                      <a:solidFill>
                        <a:srgbClr val="943634"/>
                      </a:solidFill>
                      <a:prstDash val="solid"/>
                      <a:round/>
                      <a:headEnd type="none" w="med" len="med"/>
                      <a:tailEnd type="none" w="med" len="med"/>
                    </a:lnL>
                    <a:lnR>
                      <a:noFill/>
                    </a:lnR>
                    <a:lnT>
                      <a:noFill/>
                    </a:lnT>
                    <a:lnB w="19050" cap="flat" cmpd="sng" algn="ctr">
                      <a:solidFill>
                        <a:srgbClr val="943634"/>
                      </a:solidFill>
                      <a:prstDash val="solid"/>
                      <a:round/>
                      <a:headEnd type="none" w="med" len="med"/>
                      <a:tailEnd type="none" w="med" len="med"/>
                    </a:lnB>
                  </a:tcPr>
                </a:tc>
              </a:tr>
              <a:tr h="176415">
                <a:tc>
                  <a:txBody>
                    <a:bodyPr/>
                    <a:lstStyle/>
                    <a:p>
                      <a:pPr algn="ctr">
                        <a:spcAft>
                          <a:spcPts val="0"/>
                        </a:spcAft>
                      </a:pPr>
                      <a:endParaRPr lang="es-ES" sz="1100">
                        <a:latin typeface="Tw Cen MT"/>
                        <a:ea typeface="Times New Roman"/>
                      </a:endParaRPr>
                    </a:p>
                  </a:txBody>
                  <a:tcPr marL="68580" marR="68580" marT="0" marB="0" anchor="ctr">
                    <a:lnL>
                      <a:noFill/>
                    </a:lnL>
                    <a:lnR>
                      <a:noFill/>
                    </a:lnR>
                    <a:lnT>
                      <a:noFill/>
                    </a:lnT>
                    <a:lnB w="19050" cap="flat" cmpd="sng" algn="ctr">
                      <a:solidFill>
                        <a:srgbClr val="943634"/>
                      </a:solidFill>
                      <a:prstDash val="solid"/>
                      <a:round/>
                      <a:headEnd type="none" w="med" len="med"/>
                      <a:tailEnd type="none" w="med" len="med"/>
                    </a:lnB>
                  </a:tcPr>
                </a:tc>
                <a:tc>
                  <a:txBody>
                    <a:bodyPr/>
                    <a:lstStyle/>
                    <a:p>
                      <a:pPr algn="ctr">
                        <a:spcAft>
                          <a:spcPts val="0"/>
                        </a:spcAft>
                      </a:pPr>
                      <a:endParaRPr lang="es-ES" sz="1100" dirty="0">
                        <a:latin typeface="Tw Cen MT"/>
                        <a:ea typeface="Times New Roman"/>
                      </a:endParaRPr>
                    </a:p>
                  </a:txBody>
                  <a:tcPr marL="68580" marR="68580" marT="0" marB="0" anchor="ctr">
                    <a:lnL>
                      <a:noFill/>
                    </a:lnL>
                    <a:lnR w="19050" cap="flat" cmpd="sng" algn="ctr">
                      <a:solidFill>
                        <a:srgbClr val="943634"/>
                      </a:solidFill>
                      <a:prstDash val="solid"/>
                      <a:round/>
                      <a:headEnd type="none" w="med" len="med"/>
                      <a:tailEnd type="none" w="med" len="med"/>
                    </a:lnR>
                    <a:lnT>
                      <a:noFill/>
                    </a:lnT>
                    <a:lnB w="19050" cap="flat" cmpd="sng" algn="ctr">
                      <a:solidFill>
                        <a:srgbClr val="943634"/>
                      </a:solidFill>
                      <a:prstDash val="solid"/>
                      <a:round/>
                      <a:headEnd type="none" w="med" len="med"/>
                      <a:tailEnd type="none" w="med" len="med"/>
                    </a:lnB>
                  </a:tcPr>
                </a:tc>
                <a:tc>
                  <a:txBody>
                    <a:bodyPr/>
                    <a:lstStyle/>
                    <a:p>
                      <a:pPr algn="ctr">
                        <a:spcAft>
                          <a:spcPts val="0"/>
                        </a:spcAft>
                      </a:pPr>
                      <a:r>
                        <a:rPr lang="es-ES" sz="1000" b="1" i="1">
                          <a:latin typeface="Tw Cen MT"/>
                          <a:ea typeface="Times New Roman"/>
                        </a:rPr>
                        <a:t>POSITIVO</a:t>
                      </a:r>
                      <a:endParaRPr lang="es-ES" sz="1200">
                        <a:latin typeface="Times New Roman"/>
                        <a:ea typeface="Times New Roman"/>
                      </a:endParaRPr>
                    </a:p>
                  </a:txBody>
                  <a:tcPr marL="68580" marR="68580" marT="0" marB="0" anchor="ctr">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tcPr>
                </a:tc>
                <a:tc>
                  <a:txBody>
                    <a:bodyPr/>
                    <a:lstStyle/>
                    <a:p>
                      <a:pPr algn="ctr">
                        <a:spcAft>
                          <a:spcPts val="0"/>
                        </a:spcAft>
                      </a:pPr>
                      <a:r>
                        <a:rPr lang="es-ES" sz="1000" b="1" i="1">
                          <a:latin typeface="Tw Cen MT"/>
                          <a:ea typeface="Times New Roman"/>
                        </a:rPr>
                        <a:t>NEGATIVO</a:t>
                      </a:r>
                      <a:endParaRPr lang="es-ES" sz="1200">
                        <a:latin typeface="Times New Roman"/>
                        <a:ea typeface="Times New Roman"/>
                      </a:endParaRPr>
                    </a:p>
                  </a:txBody>
                  <a:tcPr marL="68580" marR="68580" marT="0" marB="0" anchor="ctr">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tcPr>
                </a:tc>
                <a:tc>
                  <a:txBody>
                    <a:bodyPr/>
                    <a:lstStyle/>
                    <a:p>
                      <a:pPr algn="ctr">
                        <a:spcAft>
                          <a:spcPts val="0"/>
                        </a:spcAft>
                      </a:pPr>
                      <a:r>
                        <a:rPr lang="es-ES" sz="1100" b="1">
                          <a:latin typeface="Tw Cen MT"/>
                          <a:ea typeface="Times New Roman"/>
                        </a:rPr>
                        <a:t>TOTAL</a:t>
                      </a:r>
                      <a:endParaRPr lang="es-ES" sz="1200">
                        <a:latin typeface="Times New Roman"/>
                        <a:ea typeface="Times New Roman"/>
                      </a:endParaRPr>
                    </a:p>
                  </a:txBody>
                  <a:tcPr marL="68580" marR="68580" marT="0" marB="0" anchor="ctr">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tcPr>
                </a:tc>
              </a:tr>
              <a:tr h="326637">
                <a:tc rowSpan="2">
                  <a:txBody>
                    <a:bodyPr/>
                    <a:lstStyle/>
                    <a:p>
                      <a:pPr algn="ctr">
                        <a:spcAft>
                          <a:spcPts val="0"/>
                        </a:spcAft>
                      </a:pPr>
                      <a:r>
                        <a:rPr lang="es-ES" sz="1100" b="1" dirty="0">
                          <a:solidFill>
                            <a:srgbClr val="943634"/>
                          </a:solidFill>
                          <a:latin typeface="Tw Cen MT"/>
                          <a:ea typeface="Times New Roman"/>
                        </a:rPr>
                        <a:t>ESTADO REAL</a:t>
                      </a:r>
                      <a:endParaRPr lang="es-ES" sz="1200" dirty="0">
                        <a:latin typeface="Times New Roman"/>
                        <a:ea typeface="Times New Roman"/>
                      </a:endParaRPr>
                    </a:p>
                  </a:txBody>
                  <a:tcPr marL="68580" marR="68580" marT="0" marB="0" anchor="ctr">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solidFill>
                      <a:srgbClr val="E36C0A"/>
                    </a:solidFill>
                  </a:tcPr>
                </a:tc>
                <a:tc>
                  <a:txBody>
                    <a:bodyPr/>
                    <a:lstStyle/>
                    <a:p>
                      <a:pPr algn="ctr">
                        <a:spcAft>
                          <a:spcPts val="0"/>
                        </a:spcAft>
                      </a:pPr>
                      <a:r>
                        <a:rPr lang="es-ES" sz="1000" b="1" i="1" dirty="0">
                          <a:latin typeface="Tw Cen MT"/>
                          <a:ea typeface="Times New Roman"/>
                        </a:rPr>
                        <a:t>PRESENCIA</a:t>
                      </a:r>
                      <a:endParaRPr lang="es-ES" sz="1200" dirty="0">
                        <a:latin typeface="Times New Roman"/>
                        <a:ea typeface="Times New Roman"/>
                      </a:endParaRPr>
                    </a:p>
                  </a:txBody>
                  <a:tcPr marL="68580" marR="68580" marT="0" marB="0" anchor="ctr">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tcPr>
                </a:tc>
                <a:tc>
                  <a:txBody>
                    <a:bodyPr/>
                    <a:lstStyle/>
                    <a:p>
                      <a:pPr algn="ctr">
                        <a:spcAft>
                          <a:spcPts val="0"/>
                        </a:spcAft>
                      </a:pPr>
                      <a:r>
                        <a:rPr lang="es-ES" sz="1100" dirty="0" smtClean="0">
                          <a:latin typeface="Tw Cen MT"/>
                          <a:ea typeface="Times New Roman"/>
                        </a:rPr>
                        <a:t>FVP=VP/TCP</a:t>
                      </a:r>
                    </a:p>
                    <a:p>
                      <a:pPr algn="ctr">
                        <a:spcAft>
                          <a:spcPts val="0"/>
                        </a:spcAft>
                      </a:pPr>
                      <a:r>
                        <a:rPr lang="es-ES" sz="900" i="1" dirty="0" smtClean="0">
                          <a:latin typeface="Tw Cen MT"/>
                          <a:ea typeface="Times New Roman"/>
                        </a:rPr>
                        <a:t>Fracción</a:t>
                      </a:r>
                      <a:r>
                        <a:rPr lang="es-ES" sz="900" i="1" baseline="0" dirty="0" smtClean="0">
                          <a:latin typeface="Tw Cen MT"/>
                          <a:ea typeface="Times New Roman"/>
                        </a:rPr>
                        <a:t> de Verdaderos </a:t>
                      </a:r>
                      <a:r>
                        <a:rPr lang="es-ES" sz="900" i="1" dirty="0" smtClean="0">
                          <a:latin typeface="Tw Cen MT"/>
                          <a:ea typeface="Times New Roman"/>
                        </a:rPr>
                        <a:t>Positivos</a:t>
                      </a:r>
                      <a:endParaRPr lang="es-ES" sz="1200" dirty="0">
                        <a:latin typeface="Times New Roman"/>
                        <a:ea typeface="Times New Roman"/>
                      </a:endParaRPr>
                    </a:p>
                  </a:txBody>
                  <a:tcPr marL="68580" marR="68580" marT="0" marB="0" anchor="ctr">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tcPr>
                </a:tc>
                <a:tc>
                  <a:txBody>
                    <a:bodyPr/>
                    <a:lstStyle/>
                    <a:p>
                      <a:pPr algn="ctr">
                        <a:spcAft>
                          <a:spcPts val="0"/>
                        </a:spcAft>
                      </a:pPr>
                      <a:r>
                        <a:rPr lang="es-ES" sz="1100" dirty="0" smtClean="0">
                          <a:latin typeface="Tw Cen MT"/>
                          <a:ea typeface="Times New Roman"/>
                        </a:rPr>
                        <a:t>FFN=FN/TCP</a:t>
                      </a:r>
                      <a:endParaRPr lang="es-ES" sz="1200" dirty="0">
                        <a:latin typeface="Times New Roman"/>
                        <a:ea typeface="Times New Roman"/>
                      </a:endParaRPr>
                    </a:p>
                    <a:p>
                      <a:pPr algn="ctr">
                        <a:spcAft>
                          <a:spcPts val="0"/>
                        </a:spcAft>
                      </a:pPr>
                      <a:r>
                        <a:rPr lang="es-ES" sz="900" i="1" dirty="0" smtClean="0">
                          <a:latin typeface="Tw Cen MT"/>
                          <a:ea typeface="Times New Roman"/>
                        </a:rPr>
                        <a:t>Fracción de Falsos Negativos</a:t>
                      </a:r>
                      <a:endParaRPr lang="es-ES" sz="1200" dirty="0">
                        <a:latin typeface="Times New Roman"/>
                        <a:ea typeface="Times New Roman"/>
                      </a:endParaRPr>
                    </a:p>
                  </a:txBody>
                  <a:tcPr marL="68580" marR="68580" marT="0" marB="0" anchor="ctr">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tcPr>
                </a:tc>
                <a:tc>
                  <a:txBody>
                    <a:bodyPr/>
                    <a:lstStyle/>
                    <a:p>
                      <a:pPr marL="0" algn="ctr" rtl="0" eaLnBrk="1" latinLnBrk="0" hangingPunct="1">
                        <a:spcAft>
                          <a:spcPts val="0"/>
                        </a:spcAft>
                      </a:pPr>
                      <a:r>
                        <a:rPr kumimoji="0" lang="es-ES" sz="1100" kern="1200" dirty="0" smtClean="0">
                          <a:solidFill>
                            <a:schemeClr val="tx1"/>
                          </a:solidFill>
                          <a:latin typeface="Tw Cen MT"/>
                          <a:ea typeface="Times New Roman"/>
                          <a:cs typeface="+mn-cs"/>
                        </a:rPr>
                        <a:t>1</a:t>
                      </a:r>
                      <a:endParaRPr kumimoji="0" lang="es-ES" sz="1100" kern="1200" dirty="0">
                        <a:solidFill>
                          <a:schemeClr val="tx1"/>
                        </a:solidFill>
                        <a:latin typeface="Tw Cen MT"/>
                        <a:ea typeface="Times New Roman"/>
                        <a:cs typeface="+mn-cs"/>
                      </a:endParaRPr>
                    </a:p>
                  </a:txBody>
                  <a:tcPr marL="68580" marR="68580" marT="0" marB="0" anchor="ctr">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a:noFill/>
                    </a:lnB>
                  </a:tcPr>
                </a:tc>
              </a:tr>
              <a:tr h="912329">
                <a:tc vMerge="1">
                  <a:txBody>
                    <a:bodyPr/>
                    <a:lstStyle/>
                    <a:p>
                      <a:endParaRPr lang="es-ES"/>
                    </a:p>
                  </a:txBody>
                  <a:tcPr/>
                </a:tc>
                <a:tc>
                  <a:txBody>
                    <a:bodyPr/>
                    <a:lstStyle/>
                    <a:p>
                      <a:pPr algn="ctr">
                        <a:spcAft>
                          <a:spcPts val="0"/>
                        </a:spcAft>
                      </a:pPr>
                      <a:r>
                        <a:rPr lang="es-ES" sz="1000" b="1" i="1">
                          <a:latin typeface="Tw Cen MT"/>
                          <a:ea typeface="Times New Roman"/>
                        </a:rPr>
                        <a:t>AUSENCIA</a:t>
                      </a:r>
                      <a:endParaRPr lang="es-ES" sz="1200">
                        <a:latin typeface="Times New Roman"/>
                        <a:ea typeface="Times New Roman"/>
                      </a:endParaRPr>
                    </a:p>
                  </a:txBody>
                  <a:tcPr marL="68580" marR="68580" marT="0" marB="0" anchor="ctr">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tcPr>
                </a:tc>
                <a:tc>
                  <a:txBody>
                    <a:bodyPr/>
                    <a:lstStyle/>
                    <a:p>
                      <a:pPr algn="ctr">
                        <a:spcAft>
                          <a:spcPts val="0"/>
                        </a:spcAft>
                      </a:pPr>
                      <a:r>
                        <a:rPr lang="es-ES" sz="1100" dirty="0" smtClean="0">
                          <a:latin typeface="Tw Cen MT"/>
                          <a:ea typeface="Times New Roman"/>
                        </a:rPr>
                        <a:t>FFP=FP/TCA</a:t>
                      </a:r>
                      <a:endParaRPr lang="es-ES" sz="1200" dirty="0">
                        <a:latin typeface="Times New Roman"/>
                        <a:ea typeface="Times New Roman"/>
                      </a:endParaRPr>
                    </a:p>
                    <a:p>
                      <a:pPr algn="ctr">
                        <a:spcAft>
                          <a:spcPts val="0"/>
                        </a:spcAft>
                      </a:pPr>
                      <a:r>
                        <a:rPr lang="es-ES" sz="900" i="1" dirty="0" smtClean="0">
                          <a:latin typeface="Tw Cen MT"/>
                          <a:ea typeface="Times New Roman"/>
                        </a:rPr>
                        <a:t>Fracción de Falsos Positivos</a:t>
                      </a:r>
                      <a:endParaRPr lang="es-ES" sz="1200" dirty="0">
                        <a:latin typeface="Times New Roman"/>
                        <a:ea typeface="Times New Roman"/>
                      </a:endParaRPr>
                    </a:p>
                  </a:txBody>
                  <a:tcPr marL="68580" marR="68580" marT="0" marB="0" anchor="ctr">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tcPr>
                </a:tc>
                <a:tc>
                  <a:txBody>
                    <a:bodyPr/>
                    <a:lstStyle/>
                    <a:p>
                      <a:pPr algn="ctr">
                        <a:spcAft>
                          <a:spcPts val="0"/>
                        </a:spcAft>
                      </a:pPr>
                      <a:r>
                        <a:rPr lang="es-ES" sz="1100" dirty="0" smtClean="0">
                          <a:latin typeface="Tw Cen MT"/>
                          <a:ea typeface="Times New Roman"/>
                        </a:rPr>
                        <a:t>FVN=VN/TCA</a:t>
                      </a:r>
                      <a:endParaRPr lang="es-ES" sz="1200" dirty="0">
                        <a:latin typeface="Times New Roman"/>
                        <a:ea typeface="Times New Roman"/>
                      </a:endParaRPr>
                    </a:p>
                    <a:p>
                      <a:pPr algn="ctr">
                        <a:spcAft>
                          <a:spcPts val="0"/>
                        </a:spcAft>
                      </a:pPr>
                      <a:r>
                        <a:rPr lang="es-ES" sz="900" i="1" dirty="0" smtClean="0">
                          <a:latin typeface="Tw Cen MT"/>
                          <a:ea typeface="Times New Roman"/>
                        </a:rPr>
                        <a:t>Fracción de Verdaderos Negativos</a:t>
                      </a:r>
                      <a:endParaRPr lang="es-ES" sz="1200" dirty="0">
                        <a:latin typeface="Times New Roman"/>
                        <a:ea typeface="Times New Roman"/>
                      </a:endParaRPr>
                    </a:p>
                  </a:txBody>
                  <a:tcPr marL="68580" marR="68580" marT="0" marB="0" anchor="ctr">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tcPr>
                </a:tc>
                <a:tc>
                  <a:txBody>
                    <a:bodyPr/>
                    <a:lstStyle/>
                    <a:p>
                      <a:pPr marL="0" algn="ctr" rtl="0" eaLnBrk="1" latinLnBrk="0" hangingPunct="1">
                        <a:spcAft>
                          <a:spcPts val="0"/>
                        </a:spcAft>
                      </a:pPr>
                      <a:r>
                        <a:rPr kumimoji="0" lang="es-ES" sz="1100" kern="1200" dirty="0" smtClean="0">
                          <a:solidFill>
                            <a:schemeClr val="tx1"/>
                          </a:solidFill>
                          <a:latin typeface="Tw Cen MT"/>
                          <a:ea typeface="Times New Roman"/>
                          <a:cs typeface="+mn-cs"/>
                        </a:rPr>
                        <a:t>1</a:t>
                      </a:r>
                      <a:endParaRPr kumimoji="0" lang="es-ES" sz="1100" kern="1200" dirty="0">
                        <a:solidFill>
                          <a:schemeClr val="tx1"/>
                        </a:solidFill>
                        <a:latin typeface="Tw Cen MT"/>
                        <a:ea typeface="Times New Roman"/>
                        <a:cs typeface="+mn-cs"/>
                      </a:endParaRPr>
                    </a:p>
                  </a:txBody>
                  <a:tcPr marL="68580" marR="68580" marT="0" marB="0" anchor="ctr">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bl>
          </a:graphicData>
        </a:graphic>
      </p:graphicFrame>
      <p:sp>
        <p:nvSpPr>
          <p:cNvPr id="1063" name="2 Marcador de contenido"/>
          <p:cNvSpPr>
            <a:spLocks noGrp="1"/>
          </p:cNvSpPr>
          <p:nvPr>
            <p:ph sz="quarter" idx="4294967295"/>
          </p:nvPr>
        </p:nvSpPr>
        <p:spPr>
          <a:xfrm>
            <a:off x="571500" y="3957638"/>
            <a:ext cx="8153400" cy="757237"/>
          </a:xfrm>
        </p:spPr>
        <p:txBody>
          <a:bodyPr/>
          <a:lstStyle/>
          <a:p>
            <a:r>
              <a:rPr lang="es-ES" sz="2000" smtClean="0"/>
              <a:t>Es la base de las </a:t>
            </a:r>
            <a:r>
              <a:rPr lang="es-ES" sz="2000" u="sng" smtClean="0"/>
              <a:t>MEDIDAS DE EXACTITUD DE UN CLASIFICADOR</a:t>
            </a:r>
            <a:r>
              <a:rPr lang="es-ES" sz="2000" smtClean="0"/>
              <a:t>:</a:t>
            </a:r>
          </a:p>
          <a:p>
            <a:pPr lvl="1"/>
            <a:r>
              <a:rPr lang="es-ES" sz="1600" b="1" smtClean="0"/>
              <a:t>Sensibilidad</a:t>
            </a:r>
            <a:r>
              <a:rPr lang="es-ES" sz="1600" smtClean="0"/>
              <a:t>: es la probabilidad de clasificar correctamente a un individuo cuyo estado real sea la presencia de la condición de interés. Su estimador es:</a:t>
            </a:r>
          </a:p>
          <a:p>
            <a:pPr lvl="1">
              <a:buFont typeface="Wingdings 2" pitchFamily="18" charset="2"/>
              <a:buNone/>
            </a:pPr>
            <a:endParaRPr lang="es-ES" sz="1600" smtClean="0"/>
          </a:p>
          <a:p>
            <a:pPr lvl="1"/>
            <a:r>
              <a:rPr lang="es-ES" sz="1600" b="1" smtClean="0"/>
              <a:t>Especificidad</a:t>
            </a:r>
            <a:r>
              <a:rPr lang="es-ES" sz="1600" smtClean="0"/>
              <a:t>: es la probabilidad de clasificar correctamente a un individuo cuyo estado real sea la ausencia de la condición. Su estimador es: </a:t>
            </a:r>
          </a:p>
          <a:p>
            <a:pPr lvl="1">
              <a:buFont typeface="Wingdings 2" pitchFamily="18" charset="2"/>
              <a:buNone/>
            </a:pPr>
            <a:endParaRPr lang="es-ES" sz="1700" smtClean="0"/>
          </a:p>
          <a:p>
            <a:pPr lvl="1" algn="just"/>
            <a:r>
              <a:rPr lang="es-ES" sz="1200" i="1" smtClean="0"/>
              <a:t>Existen muchas otras medidas de exactitud de un clasificador que obviamos aquí por motivos de concreción. Algunas de las más importantes son: la exactitud, la predominancia, el índice de Youden, las tasas de verosimilitud, las odds ratios y los valores predictivos.</a:t>
            </a:r>
          </a:p>
        </p:txBody>
      </p:sp>
      <p:graphicFrame>
        <p:nvGraphicFramePr>
          <p:cNvPr id="1026" name="Object 2"/>
          <p:cNvGraphicFramePr>
            <a:graphicFrameLocks noChangeAspect="1"/>
          </p:cNvGraphicFramePr>
          <p:nvPr/>
        </p:nvGraphicFramePr>
        <p:xfrm>
          <a:off x="3786188" y="4929188"/>
          <a:ext cx="1571625" cy="306387"/>
        </p:xfrm>
        <a:graphic>
          <a:graphicData uri="http://schemas.openxmlformats.org/presentationml/2006/ole">
            <p:oleObj spid="_x0000_s1026" name="Ecuación" r:id="rId3" imgW="7315200" imgH="1422400" progId="Equation.3">
              <p:embed/>
            </p:oleObj>
          </a:graphicData>
        </a:graphic>
      </p:graphicFrame>
      <p:graphicFrame>
        <p:nvGraphicFramePr>
          <p:cNvPr id="1029" name="Object 5"/>
          <p:cNvGraphicFramePr>
            <a:graphicFrameLocks noChangeAspect="1"/>
          </p:cNvGraphicFramePr>
          <p:nvPr/>
        </p:nvGraphicFramePr>
        <p:xfrm>
          <a:off x="3786188" y="5857875"/>
          <a:ext cx="1785937" cy="336550"/>
        </p:xfrm>
        <a:graphic>
          <a:graphicData uri="http://schemas.openxmlformats.org/presentationml/2006/ole">
            <p:oleObj spid="_x0000_s1029" name="Ecuación" r:id="rId4" imgW="7315200" imgH="138430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7 Rectángulo"/>
          <p:cNvSpPr/>
          <p:nvPr/>
        </p:nvSpPr>
        <p:spPr>
          <a:xfrm>
            <a:off x="4714875" y="2714625"/>
            <a:ext cx="3929063" cy="3929063"/>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23554" name="1 Título"/>
          <p:cNvSpPr>
            <a:spLocks noGrp="1"/>
          </p:cNvSpPr>
          <p:nvPr>
            <p:ph type="title"/>
          </p:nvPr>
        </p:nvSpPr>
        <p:spPr>
          <a:xfrm>
            <a:off x="1714500" y="228600"/>
            <a:ext cx="7143750" cy="990600"/>
          </a:xfrm>
        </p:spPr>
        <p:txBody>
          <a:bodyPr/>
          <a:lstStyle/>
          <a:p>
            <a:pPr eaLnBrk="1" hangingPunct="1"/>
            <a:r>
              <a:rPr lang="es-ES" smtClean="0"/>
              <a:t>El espacio ROC</a:t>
            </a:r>
          </a:p>
        </p:txBody>
      </p:sp>
      <p:sp>
        <p:nvSpPr>
          <p:cNvPr id="3" name="2 Marcador de contenido"/>
          <p:cNvSpPr>
            <a:spLocks noGrp="1"/>
          </p:cNvSpPr>
          <p:nvPr>
            <p:ph sz="quarter" idx="4294967295"/>
          </p:nvPr>
        </p:nvSpPr>
        <p:spPr>
          <a:xfrm>
            <a:off x="612775" y="1600200"/>
            <a:ext cx="8153400" cy="1042988"/>
          </a:xfrm>
        </p:spPr>
        <p:txBody>
          <a:bodyPr>
            <a:normAutofit fontScale="62500" lnSpcReduction="20000"/>
          </a:bodyPr>
          <a:lstStyle/>
          <a:p>
            <a:pPr marL="320040" indent="-320040" algn="just" eaLnBrk="1" fontAlgn="auto" hangingPunct="1">
              <a:spcAft>
                <a:spcPts val="0"/>
              </a:spcAft>
              <a:buFont typeface="Wingdings"/>
              <a:buChar char=""/>
              <a:defRPr/>
            </a:pPr>
            <a:r>
              <a:rPr lang="es-ES" dirty="0" smtClean="0"/>
              <a:t>El espacio ROC es un sistema de coordenadas en las que se representa la fracción de falsos positivos (complementario de la especificidad) en el eje de abscisas, y la fracción de verdaderos positivos en el eje de ordenadas. Sirve para visualizar el rendimiento de un clasificador.</a:t>
            </a:r>
            <a:endParaRPr lang="es-ES" dirty="0"/>
          </a:p>
        </p:txBody>
      </p:sp>
      <p:graphicFrame>
        <p:nvGraphicFramePr>
          <p:cNvPr id="6" name="2 Gráfico"/>
          <p:cNvGraphicFramePr/>
          <p:nvPr/>
        </p:nvGraphicFramePr>
        <p:xfrm>
          <a:off x="4857752" y="2928934"/>
          <a:ext cx="3571900" cy="3571875"/>
        </p:xfrm>
        <a:graphic>
          <a:graphicData uri="http://schemas.openxmlformats.org/drawingml/2006/chart">
            <c:chart xmlns:c="http://schemas.openxmlformats.org/drawingml/2006/chart" xmlns:r="http://schemas.openxmlformats.org/officeDocument/2006/relationships" r:id="rId2"/>
          </a:graphicData>
        </a:graphic>
      </p:graphicFrame>
      <p:sp>
        <p:nvSpPr>
          <p:cNvPr id="7" name="2 Marcador de contenido"/>
          <p:cNvSpPr txBox="1">
            <a:spLocks/>
          </p:cNvSpPr>
          <p:nvPr/>
        </p:nvSpPr>
        <p:spPr>
          <a:xfrm>
            <a:off x="609600" y="2571750"/>
            <a:ext cx="4021138" cy="4000500"/>
          </a:xfrm>
          <a:prstGeom prst="rect">
            <a:avLst/>
          </a:prstGeom>
        </p:spPr>
        <p:txBody>
          <a:bodyPr>
            <a:normAutofit fontScale="47500" lnSpcReduction="20000"/>
          </a:bodyPr>
          <a:lstStyle/>
          <a:p>
            <a:pPr marL="320040" indent="-320040" algn="just" fontAlgn="auto">
              <a:spcBef>
                <a:spcPts val="700"/>
              </a:spcBef>
              <a:spcAft>
                <a:spcPts val="0"/>
              </a:spcAft>
              <a:buClr>
                <a:schemeClr val="accent2"/>
              </a:buClr>
              <a:buSzPct val="60000"/>
              <a:buFont typeface="Wingdings"/>
              <a:buChar char=""/>
              <a:defRPr/>
            </a:pPr>
            <a:r>
              <a:rPr lang="es-ES" sz="2900" b="1" dirty="0">
                <a:latin typeface="+mn-lt"/>
              </a:rPr>
              <a:t>Puntos de interés </a:t>
            </a:r>
            <a:r>
              <a:rPr lang="es-ES" sz="2900" dirty="0">
                <a:latin typeface="+mn-lt"/>
              </a:rPr>
              <a:t>en el espacio ROC:</a:t>
            </a:r>
          </a:p>
          <a:p>
            <a:pPr marL="777240" lvl="1" indent="-320040" algn="just" fontAlgn="auto">
              <a:spcBef>
                <a:spcPts val="700"/>
              </a:spcBef>
              <a:spcAft>
                <a:spcPts val="0"/>
              </a:spcAft>
              <a:buClr>
                <a:schemeClr val="accent2"/>
              </a:buClr>
              <a:buSzPct val="60000"/>
              <a:buFont typeface="Wingdings"/>
              <a:buChar char=""/>
              <a:defRPr/>
            </a:pPr>
            <a:r>
              <a:rPr lang="es-ES" sz="2900" dirty="0">
                <a:latin typeface="+mn-lt"/>
              </a:rPr>
              <a:t>(0,0): No se cometen errores del tipo falsos positivos pero tampoco se detectan los verdaderos positivos.</a:t>
            </a:r>
          </a:p>
          <a:p>
            <a:pPr marL="777240" lvl="1" indent="-320040" algn="just" fontAlgn="auto">
              <a:spcBef>
                <a:spcPts val="700"/>
              </a:spcBef>
              <a:spcAft>
                <a:spcPts val="0"/>
              </a:spcAft>
              <a:buClr>
                <a:schemeClr val="accent2"/>
              </a:buClr>
              <a:buSzPct val="60000"/>
              <a:buFont typeface="Wingdings"/>
              <a:buChar char=""/>
              <a:defRPr/>
            </a:pPr>
            <a:r>
              <a:rPr lang="es-ES" sz="2900" dirty="0">
                <a:latin typeface="+mn-lt"/>
              </a:rPr>
              <a:t>(1,1): Detecta incondicionalmente respuestas positivas pero no los verdaderos negativos.</a:t>
            </a:r>
          </a:p>
          <a:p>
            <a:pPr marL="777240" lvl="1" indent="-320040" algn="just" fontAlgn="auto">
              <a:spcBef>
                <a:spcPts val="700"/>
              </a:spcBef>
              <a:spcAft>
                <a:spcPts val="0"/>
              </a:spcAft>
              <a:buClr>
                <a:schemeClr val="accent2"/>
              </a:buClr>
              <a:buSzPct val="60000"/>
              <a:buFont typeface="Wingdings"/>
              <a:buChar char=""/>
              <a:defRPr/>
            </a:pPr>
            <a:r>
              <a:rPr lang="es-ES" sz="2900" dirty="0">
                <a:latin typeface="+mn-lt"/>
              </a:rPr>
              <a:t>(0,1): Clasificación perfecta (C)</a:t>
            </a:r>
          </a:p>
          <a:p>
            <a:pPr marL="777240" lvl="1" indent="-320040" algn="just" fontAlgn="auto">
              <a:spcBef>
                <a:spcPts val="700"/>
              </a:spcBef>
              <a:spcAft>
                <a:spcPts val="0"/>
              </a:spcAft>
              <a:buClr>
                <a:schemeClr val="accent2"/>
              </a:buClr>
              <a:buSzPct val="60000"/>
              <a:buFont typeface="Wingdings"/>
              <a:buChar char=""/>
              <a:defRPr/>
            </a:pPr>
            <a:r>
              <a:rPr lang="es-ES" sz="2900" dirty="0">
                <a:latin typeface="+mn-lt"/>
              </a:rPr>
              <a:t>Diagonal positiva (</a:t>
            </a:r>
            <a:r>
              <a:rPr lang="es-ES" sz="2900" i="1" dirty="0">
                <a:latin typeface="+mn-lt"/>
              </a:rPr>
              <a:t>y=x</a:t>
            </a:r>
            <a:r>
              <a:rPr lang="es-ES" sz="2900" dirty="0">
                <a:latin typeface="+mn-lt"/>
              </a:rPr>
              <a:t>): tendencia a clasificar aleatoriamente un estado (referencia)</a:t>
            </a:r>
          </a:p>
          <a:p>
            <a:pPr marL="777240" lvl="1" indent="-320040" algn="just" fontAlgn="auto">
              <a:spcBef>
                <a:spcPts val="700"/>
              </a:spcBef>
              <a:spcAft>
                <a:spcPts val="0"/>
              </a:spcAft>
              <a:buClr>
                <a:schemeClr val="accent2"/>
              </a:buClr>
              <a:buSzPct val="60000"/>
              <a:buFont typeface="Wingdings"/>
              <a:buChar char=""/>
              <a:defRPr/>
            </a:pPr>
            <a:r>
              <a:rPr lang="es-ES" sz="2900" dirty="0">
                <a:latin typeface="+mn-lt"/>
              </a:rPr>
              <a:t>Puntos “estrictos” (F&gt;G)</a:t>
            </a:r>
          </a:p>
          <a:p>
            <a:pPr marL="777240" lvl="1" indent="-320040" algn="just" fontAlgn="auto">
              <a:spcBef>
                <a:spcPts val="700"/>
              </a:spcBef>
              <a:spcAft>
                <a:spcPts val="0"/>
              </a:spcAft>
              <a:buClr>
                <a:schemeClr val="accent2"/>
              </a:buClr>
              <a:buSzPct val="60000"/>
              <a:buFont typeface="Wingdings"/>
              <a:buChar char=""/>
              <a:defRPr/>
            </a:pPr>
            <a:r>
              <a:rPr lang="es-ES" sz="2900" dirty="0">
                <a:latin typeface="+mn-lt"/>
              </a:rPr>
              <a:t>Puntos “tolerantes” (G&gt;F)</a:t>
            </a:r>
          </a:p>
          <a:p>
            <a:pPr marL="777240" lvl="1" indent="-320040" algn="just" fontAlgn="auto">
              <a:spcBef>
                <a:spcPts val="700"/>
              </a:spcBef>
              <a:spcAft>
                <a:spcPts val="0"/>
              </a:spcAft>
              <a:buClr>
                <a:schemeClr val="accent2"/>
              </a:buClr>
              <a:buSzPct val="60000"/>
              <a:buFont typeface="Wingdings"/>
              <a:buChar char=""/>
              <a:defRPr/>
            </a:pPr>
            <a:r>
              <a:rPr lang="es-ES" sz="2900" dirty="0">
                <a:latin typeface="+mn-lt"/>
              </a:rPr>
              <a:t>Puede invertirse la polaridad de cualquier punto en el espacio ROC</a:t>
            </a:r>
          </a:p>
          <a:p>
            <a:pPr marL="777240" lvl="1" indent="-320040" algn="just" fontAlgn="auto">
              <a:spcBef>
                <a:spcPts val="700"/>
              </a:spcBef>
              <a:spcAft>
                <a:spcPts val="0"/>
              </a:spcAft>
              <a:buClr>
                <a:schemeClr val="accent2"/>
              </a:buClr>
              <a:buSzPct val="60000"/>
              <a:defRPr/>
            </a:pPr>
            <a:r>
              <a:rPr lang="es-ES" sz="2900" dirty="0">
                <a:latin typeface="+mn-lt"/>
              </a:rPr>
              <a:t>	 (B y B´)</a:t>
            </a:r>
          </a:p>
        </p:txBody>
      </p:sp>
      <p:sp>
        <p:nvSpPr>
          <p:cNvPr id="23558" name="8 CuadroTexto"/>
          <p:cNvSpPr txBox="1">
            <a:spLocks noChangeArrowheads="1"/>
          </p:cNvSpPr>
          <p:nvPr/>
        </p:nvSpPr>
        <p:spPr bwMode="auto">
          <a:xfrm>
            <a:off x="4857750" y="2714625"/>
            <a:ext cx="571500" cy="276225"/>
          </a:xfrm>
          <a:prstGeom prst="rect">
            <a:avLst/>
          </a:prstGeom>
          <a:noFill/>
          <a:ln w="9525">
            <a:noFill/>
            <a:miter lim="800000"/>
            <a:headEnd/>
            <a:tailEnd/>
          </a:ln>
        </p:spPr>
        <p:txBody>
          <a:bodyPr>
            <a:spAutoFit/>
          </a:bodyPr>
          <a:lstStyle/>
          <a:p>
            <a:r>
              <a:rPr lang="es-ES" sz="1200" u="sng"/>
              <a:t>FVP</a:t>
            </a:r>
          </a:p>
        </p:txBody>
      </p:sp>
      <p:sp>
        <p:nvSpPr>
          <p:cNvPr id="23559" name="9 CuadroTexto"/>
          <p:cNvSpPr txBox="1">
            <a:spLocks noChangeArrowheads="1"/>
          </p:cNvSpPr>
          <p:nvPr/>
        </p:nvSpPr>
        <p:spPr bwMode="auto">
          <a:xfrm>
            <a:off x="6572250" y="6357938"/>
            <a:ext cx="571500" cy="277812"/>
          </a:xfrm>
          <a:prstGeom prst="rect">
            <a:avLst/>
          </a:prstGeom>
          <a:noFill/>
          <a:ln w="9525">
            <a:noFill/>
            <a:miter lim="800000"/>
            <a:headEnd/>
            <a:tailEnd/>
          </a:ln>
        </p:spPr>
        <p:txBody>
          <a:bodyPr>
            <a:spAutoFit/>
          </a:bodyPr>
          <a:lstStyle/>
          <a:p>
            <a:r>
              <a:rPr lang="es-ES" sz="1200" u="sng"/>
              <a:t>FFP</a:t>
            </a:r>
          </a:p>
        </p:txBody>
      </p:sp>
      <p:sp>
        <p:nvSpPr>
          <p:cNvPr id="23560" name="10 CuadroTexto"/>
          <p:cNvSpPr txBox="1">
            <a:spLocks noChangeArrowheads="1"/>
          </p:cNvSpPr>
          <p:nvPr/>
        </p:nvSpPr>
        <p:spPr bwMode="auto">
          <a:xfrm>
            <a:off x="5786438" y="2416175"/>
            <a:ext cx="1785937" cy="369888"/>
          </a:xfrm>
          <a:prstGeom prst="rect">
            <a:avLst/>
          </a:prstGeom>
          <a:noFill/>
          <a:ln w="9525">
            <a:noFill/>
            <a:miter lim="800000"/>
            <a:headEnd/>
            <a:tailEnd/>
          </a:ln>
        </p:spPr>
        <p:txBody>
          <a:bodyPr>
            <a:spAutoFit/>
          </a:bodyPr>
          <a:lstStyle/>
          <a:p>
            <a:r>
              <a:rPr lang="es-ES" i="1"/>
              <a:t>El espacio ROC</a:t>
            </a:r>
          </a:p>
        </p:txBody>
      </p:sp>
      <p:sp>
        <p:nvSpPr>
          <p:cNvPr id="23561" name="11 CuadroTexto"/>
          <p:cNvSpPr txBox="1">
            <a:spLocks noChangeArrowheads="1"/>
          </p:cNvSpPr>
          <p:nvPr/>
        </p:nvSpPr>
        <p:spPr bwMode="auto">
          <a:xfrm>
            <a:off x="7072313" y="6442075"/>
            <a:ext cx="1643062" cy="246063"/>
          </a:xfrm>
          <a:prstGeom prst="rect">
            <a:avLst/>
          </a:prstGeom>
          <a:noFill/>
          <a:ln w="9525">
            <a:noFill/>
            <a:miter lim="800000"/>
            <a:headEnd/>
            <a:tailEnd/>
          </a:ln>
        </p:spPr>
        <p:txBody>
          <a:bodyPr>
            <a:spAutoFit/>
          </a:bodyPr>
          <a:lstStyle/>
          <a:p>
            <a:r>
              <a:rPr lang="es-ES" sz="1000" i="1"/>
              <a:t>Fuente: Franco y Vivo, 2007.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1 Título"/>
          <p:cNvSpPr>
            <a:spLocks noGrp="1"/>
          </p:cNvSpPr>
          <p:nvPr>
            <p:ph type="title"/>
          </p:nvPr>
        </p:nvSpPr>
        <p:spPr>
          <a:xfrm>
            <a:off x="1714500" y="228600"/>
            <a:ext cx="7143750" cy="990600"/>
          </a:xfrm>
        </p:spPr>
        <p:txBody>
          <a:bodyPr/>
          <a:lstStyle/>
          <a:p>
            <a:pPr eaLnBrk="1" hangingPunct="1"/>
            <a:r>
              <a:rPr lang="es-ES" smtClean="0"/>
              <a:t>La curva ROC I</a:t>
            </a:r>
          </a:p>
        </p:txBody>
      </p:sp>
      <p:sp>
        <p:nvSpPr>
          <p:cNvPr id="3" name="2 Marcador de contenido"/>
          <p:cNvSpPr>
            <a:spLocks noGrp="1"/>
          </p:cNvSpPr>
          <p:nvPr>
            <p:ph sz="quarter" idx="4294967295"/>
          </p:nvPr>
        </p:nvSpPr>
        <p:spPr>
          <a:xfrm>
            <a:off x="500063" y="1743075"/>
            <a:ext cx="8153400" cy="828675"/>
          </a:xfrm>
        </p:spPr>
        <p:txBody>
          <a:bodyPr>
            <a:normAutofit fontScale="70000" lnSpcReduction="20000"/>
          </a:bodyPr>
          <a:lstStyle/>
          <a:p>
            <a:pPr marL="320040" indent="-320040" algn="just" eaLnBrk="1" fontAlgn="auto" hangingPunct="1">
              <a:spcAft>
                <a:spcPts val="0"/>
              </a:spcAft>
              <a:buFont typeface="Wingdings"/>
              <a:buChar char=""/>
              <a:defRPr/>
            </a:pPr>
            <a:r>
              <a:rPr lang="es-ES" dirty="0" smtClean="0"/>
              <a:t>Las falsas clasificaciones de la matriz de confusión se pueden representar como las probabilidades de los tipos de error en los contrastes de hipótesis: </a:t>
            </a:r>
            <a:endParaRPr lang="es-ES" dirty="0"/>
          </a:p>
        </p:txBody>
      </p:sp>
      <p:sp>
        <p:nvSpPr>
          <p:cNvPr id="68" name="67 Rectángulo"/>
          <p:cNvSpPr/>
          <p:nvPr/>
        </p:nvSpPr>
        <p:spPr>
          <a:xfrm>
            <a:off x="642938" y="2500313"/>
            <a:ext cx="4071937" cy="35004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grpSp>
        <p:nvGrpSpPr>
          <p:cNvPr id="20484" name="66 Grupo"/>
          <p:cNvGrpSpPr>
            <a:grpSpLocks/>
          </p:cNvGrpSpPr>
          <p:nvPr/>
        </p:nvGrpSpPr>
        <p:grpSpPr bwMode="auto">
          <a:xfrm>
            <a:off x="857250" y="2714625"/>
            <a:ext cx="3571875" cy="3000375"/>
            <a:chOff x="857224" y="3143248"/>
            <a:chExt cx="3571900" cy="3000396"/>
          </a:xfrm>
        </p:grpSpPr>
        <p:grpSp>
          <p:nvGrpSpPr>
            <p:cNvPr id="20486" name="53 Grupo"/>
            <p:cNvGrpSpPr>
              <a:grpSpLocks/>
            </p:cNvGrpSpPr>
            <p:nvPr/>
          </p:nvGrpSpPr>
          <p:grpSpPr bwMode="auto">
            <a:xfrm>
              <a:off x="1041190" y="3214686"/>
              <a:ext cx="3387934" cy="2714644"/>
              <a:chOff x="1041190" y="2571744"/>
              <a:chExt cx="3907880" cy="3357586"/>
            </a:xfrm>
          </p:grpSpPr>
          <p:pic>
            <p:nvPicPr>
              <p:cNvPr id="20499" name="Picture 2" descr="1051_01"/>
              <p:cNvPicPr>
                <a:picLocks noChangeAspect="1" noChangeArrowheads="1"/>
              </p:cNvPicPr>
              <p:nvPr/>
            </p:nvPicPr>
            <p:blipFill>
              <a:blip r:embed="rId2"/>
              <a:srcRect l="8415" t="7774" r="3960" b="12721"/>
              <a:stretch>
                <a:fillRect/>
              </a:stretch>
            </p:blipFill>
            <p:spPr bwMode="auto">
              <a:xfrm>
                <a:off x="1092773" y="4485334"/>
                <a:ext cx="2660831" cy="1286325"/>
              </a:xfrm>
              <a:prstGeom prst="rect">
                <a:avLst/>
              </a:prstGeom>
              <a:noFill/>
              <a:ln w="9525">
                <a:noFill/>
                <a:miter lim="800000"/>
                <a:headEnd/>
                <a:tailEnd/>
              </a:ln>
            </p:spPr>
          </p:pic>
          <p:cxnSp>
            <p:nvCxnSpPr>
              <p:cNvPr id="30" name="29 Conector recto"/>
              <p:cNvCxnSpPr/>
              <p:nvPr/>
            </p:nvCxnSpPr>
            <p:spPr>
              <a:xfrm rot="5400000">
                <a:off x="333397" y="5106689"/>
                <a:ext cx="1502079" cy="18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32 Conector recto"/>
              <p:cNvCxnSpPr/>
              <p:nvPr/>
            </p:nvCxnSpPr>
            <p:spPr>
              <a:xfrm rot="5400000">
                <a:off x="1669862" y="5823301"/>
                <a:ext cx="431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33 Conector recto"/>
              <p:cNvCxnSpPr/>
              <p:nvPr/>
            </p:nvCxnSpPr>
            <p:spPr>
              <a:xfrm rot="5400000">
                <a:off x="3105481" y="5827228"/>
                <a:ext cx="431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34 Conector recto"/>
              <p:cNvCxnSpPr/>
              <p:nvPr/>
            </p:nvCxnSpPr>
            <p:spPr>
              <a:xfrm rot="5400000">
                <a:off x="3819628" y="5821338"/>
                <a:ext cx="431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0504" name="Picture 2" descr="1051_01"/>
              <p:cNvPicPr>
                <a:picLocks noChangeAspect="1" noChangeArrowheads="1"/>
              </p:cNvPicPr>
              <p:nvPr/>
            </p:nvPicPr>
            <p:blipFill>
              <a:blip r:embed="rId2"/>
              <a:srcRect l="8415" t="7774" r="3960" b="12721"/>
              <a:stretch>
                <a:fillRect/>
              </a:stretch>
            </p:blipFill>
            <p:spPr bwMode="auto">
              <a:xfrm>
                <a:off x="1836482" y="2700369"/>
                <a:ext cx="2661791" cy="1286147"/>
              </a:xfrm>
              <a:prstGeom prst="rect">
                <a:avLst/>
              </a:prstGeom>
              <a:noFill/>
              <a:ln w="9525">
                <a:noFill/>
                <a:miter lim="800000"/>
                <a:headEnd/>
                <a:tailEnd/>
              </a:ln>
            </p:spPr>
          </p:pic>
          <p:cxnSp>
            <p:nvCxnSpPr>
              <p:cNvPr id="9" name="8 Conector recto"/>
              <p:cNvCxnSpPr/>
              <p:nvPr/>
            </p:nvCxnSpPr>
            <p:spPr>
              <a:xfrm rot="5400000">
                <a:off x="335294" y="3321801"/>
                <a:ext cx="15001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1041403" y="4028661"/>
                <a:ext cx="3887525" cy="19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4 Conector recto"/>
              <p:cNvCxnSpPr/>
              <p:nvPr/>
            </p:nvCxnSpPr>
            <p:spPr>
              <a:xfrm rot="5400000">
                <a:off x="2374853" y="4050261"/>
                <a:ext cx="431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19 Conector recto"/>
              <p:cNvCxnSpPr/>
              <p:nvPr/>
            </p:nvCxnSpPr>
            <p:spPr>
              <a:xfrm rot="5400000">
                <a:off x="3834277" y="4050261"/>
                <a:ext cx="431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21 Conector recto"/>
              <p:cNvCxnSpPr/>
              <p:nvPr/>
            </p:nvCxnSpPr>
            <p:spPr>
              <a:xfrm rot="5400000">
                <a:off x="4563073" y="4050261"/>
                <a:ext cx="431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22 Conector recto"/>
              <p:cNvCxnSpPr/>
              <p:nvPr/>
            </p:nvCxnSpPr>
            <p:spPr>
              <a:xfrm rot="5400000">
                <a:off x="1669862" y="4050261"/>
                <a:ext cx="431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36 Conector recto"/>
              <p:cNvCxnSpPr/>
              <p:nvPr/>
            </p:nvCxnSpPr>
            <p:spPr>
              <a:xfrm rot="5400000">
                <a:off x="3109143" y="4050261"/>
                <a:ext cx="431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37 Conector recto"/>
              <p:cNvCxnSpPr/>
              <p:nvPr/>
            </p:nvCxnSpPr>
            <p:spPr>
              <a:xfrm rot="5400000">
                <a:off x="1796601" y="3472009"/>
                <a:ext cx="119969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8" name="47 Conector recto"/>
              <p:cNvCxnSpPr/>
              <p:nvPr/>
            </p:nvCxnSpPr>
            <p:spPr>
              <a:xfrm>
                <a:off x="1061547" y="5797775"/>
                <a:ext cx="3887523" cy="1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rot="5400000">
                <a:off x="1678319" y="5191054"/>
                <a:ext cx="147655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1" name="50 Forma libre"/>
              <p:cNvSpPr/>
              <p:nvPr/>
            </p:nvSpPr>
            <p:spPr>
              <a:xfrm>
                <a:off x="2403776" y="2872159"/>
                <a:ext cx="2091169" cy="1142757"/>
              </a:xfrm>
              <a:custGeom>
                <a:avLst/>
                <a:gdLst>
                  <a:gd name="connsiteX0" fmla="*/ 0 w 2092569"/>
                  <a:gd name="connsiteY0" fmla="*/ 867508 h 1143000"/>
                  <a:gd name="connsiteX1" fmla="*/ 140677 w 2092569"/>
                  <a:gd name="connsiteY1" fmla="*/ 709246 h 1143000"/>
                  <a:gd name="connsiteX2" fmla="*/ 240323 w 2092569"/>
                  <a:gd name="connsiteY2" fmla="*/ 568569 h 1143000"/>
                  <a:gd name="connsiteX3" fmla="*/ 427892 w 2092569"/>
                  <a:gd name="connsiteY3" fmla="*/ 287215 h 1143000"/>
                  <a:gd name="connsiteX4" fmla="*/ 539261 w 2092569"/>
                  <a:gd name="connsiteY4" fmla="*/ 134815 h 1143000"/>
                  <a:gd name="connsiteX5" fmla="*/ 633046 w 2092569"/>
                  <a:gd name="connsiteY5" fmla="*/ 46892 h 1143000"/>
                  <a:gd name="connsiteX6" fmla="*/ 697523 w 2092569"/>
                  <a:gd name="connsiteY6" fmla="*/ 11723 h 1143000"/>
                  <a:gd name="connsiteX7" fmla="*/ 767861 w 2092569"/>
                  <a:gd name="connsiteY7" fmla="*/ 0 h 1143000"/>
                  <a:gd name="connsiteX8" fmla="*/ 849923 w 2092569"/>
                  <a:gd name="connsiteY8" fmla="*/ 11723 h 1143000"/>
                  <a:gd name="connsiteX9" fmla="*/ 908538 w 2092569"/>
                  <a:gd name="connsiteY9" fmla="*/ 58615 h 1143000"/>
                  <a:gd name="connsiteX10" fmla="*/ 990600 w 2092569"/>
                  <a:gd name="connsiteY10" fmla="*/ 140677 h 1143000"/>
                  <a:gd name="connsiteX11" fmla="*/ 1090246 w 2092569"/>
                  <a:gd name="connsiteY11" fmla="*/ 275492 h 1143000"/>
                  <a:gd name="connsiteX12" fmla="*/ 1318846 w 2092569"/>
                  <a:gd name="connsiteY12" fmla="*/ 615461 h 1143000"/>
                  <a:gd name="connsiteX13" fmla="*/ 1482969 w 2092569"/>
                  <a:gd name="connsiteY13" fmla="*/ 814754 h 1143000"/>
                  <a:gd name="connsiteX14" fmla="*/ 1570892 w 2092569"/>
                  <a:gd name="connsiteY14" fmla="*/ 908538 h 1143000"/>
                  <a:gd name="connsiteX15" fmla="*/ 1693984 w 2092569"/>
                  <a:gd name="connsiteY15" fmla="*/ 978877 h 1143000"/>
                  <a:gd name="connsiteX16" fmla="*/ 1869831 w 2092569"/>
                  <a:gd name="connsiteY16" fmla="*/ 1043354 h 1143000"/>
                  <a:gd name="connsiteX17" fmla="*/ 1992923 w 2092569"/>
                  <a:gd name="connsiteY17" fmla="*/ 1060938 h 1143000"/>
                  <a:gd name="connsiteX18" fmla="*/ 2092569 w 2092569"/>
                  <a:gd name="connsiteY18" fmla="*/ 1060938 h 1143000"/>
                  <a:gd name="connsiteX19" fmla="*/ 2092569 w 2092569"/>
                  <a:gd name="connsiteY19" fmla="*/ 1143000 h 1143000"/>
                  <a:gd name="connsiteX20" fmla="*/ 5861 w 2092569"/>
                  <a:gd name="connsiteY20" fmla="*/ 1143000 h 1143000"/>
                  <a:gd name="connsiteX21" fmla="*/ 0 w 2092569"/>
                  <a:gd name="connsiteY21" fmla="*/ 867508 h 1143000"/>
                  <a:gd name="connsiteX0" fmla="*/ 0 w 2092569"/>
                  <a:gd name="connsiteY0" fmla="*/ 867508 h 1143000"/>
                  <a:gd name="connsiteX1" fmla="*/ 140677 w 2092569"/>
                  <a:gd name="connsiteY1" fmla="*/ 709246 h 1143000"/>
                  <a:gd name="connsiteX2" fmla="*/ 240323 w 2092569"/>
                  <a:gd name="connsiteY2" fmla="*/ 568569 h 1143000"/>
                  <a:gd name="connsiteX3" fmla="*/ 427892 w 2092569"/>
                  <a:gd name="connsiteY3" fmla="*/ 287215 h 1143000"/>
                  <a:gd name="connsiteX4" fmla="*/ 539261 w 2092569"/>
                  <a:gd name="connsiteY4" fmla="*/ 134815 h 1143000"/>
                  <a:gd name="connsiteX5" fmla="*/ 633046 w 2092569"/>
                  <a:gd name="connsiteY5" fmla="*/ 46892 h 1143000"/>
                  <a:gd name="connsiteX6" fmla="*/ 697523 w 2092569"/>
                  <a:gd name="connsiteY6" fmla="*/ 11723 h 1143000"/>
                  <a:gd name="connsiteX7" fmla="*/ 767861 w 2092569"/>
                  <a:gd name="connsiteY7" fmla="*/ 0 h 1143000"/>
                  <a:gd name="connsiteX8" fmla="*/ 849923 w 2092569"/>
                  <a:gd name="connsiteY8" fmla="*/ 11723 h 1143000"/>
                  <a:gd name="connsiteX9" fmla="*/ 908538 w 2092569"/>
                  <a:gd name="connsiteY9" fmla="*/ 58615 h 1143000"/>
                  <a:gd name="connsiteX10" fmla="*/ 990600 w 2092569"/>
                  <a:gd name="connsiteY10" fmla="*/ 140677 h 1143000"/>
                  <a:gd name="connsiteX11" fmla="*/ 1090246 w 2092569"/>
                  <a:gd name="connsiteY11" fmla="*/ 275492 h 1143000"/>
                  <a:gd name="connsiteX12" fmla="*/ 1318846 w 2092569"/>
                  <a:gd name="connsiteY12" fmla="*/ 615461 h 1143000"/>
                  <a:gd name="connsiteX13" fmla="*/ 1482969 w 2092569"/>
                  <a:gd name="connsiteY13" fmla="*/ 814754 h 1143000"/>
                  <a:gd name="connsiteX14" fmla="*/ 1570892 w 2092569"/>
                  <a:gd name="connsiteY14" fmla="*/ 908538 h 1143000"/>
                  <a:gd name="connsiteX15" fmla="*/ 1693984 w 2092569"/>
                  <a:gd name="connsiteY15" fmla="*/ 978877 h 1143000"/>
                  <a:gd name="connsiteX16" fmla="*/ 1869831 w 2092569"/>
                  <a:gd name="connsiteY16" fmla="*/ 1043354 h 1143000"/>
                  <a:gd name="connsiteX17" fmla="*/ 1992923 w 2092569"/>
                  <a:gd name="connsiteY17" fmla="*/ 1060938 h 1143000"/>
                  <a:gd name="connsiteX18" fmla="*/ 2092569 w 2092569"/>
                  <a:gd name="connsiteY18" fmla="*/ 1060938 h 1143000"/>
                  <a:gd name="connsiteX19" fmla="*/ 2092569 w 2092569"/>
                  <a:gd name="connsiteY19" fmla="*/ 1143000 h 1143000"/>
                  <a:gd name="connsiteX20" fmla="*/ 5861 w 2092569"/>
                  <a:gd name="connsiteY20" fmla="*/ 1143000 h 1143000"/>
                  <a:gd name="connsiteX21" fmla="*/ 0 w 2092569"/>
                  <a:gd name="connsiteY21" fmla="*/ 867508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092569" h="1143000">
                    <a:moveTo>
                      <a:pt x="0" y="867508"/>
                    </a:moveTo>
                    <a:lnTo>
                      <a:pt x="140677" y="709246"/>
                    </a:lnTo>
                    <a:lnTo>
                      <a:pt x="240323" y="568569"/>
                    </a:lnTo>
                    <a:lnTo>
                      <a:pt x="427892" y="287215"/>
                    </a:lnTo>
                    <a:lnTo>
                      <a:pt x="539261" y="134815"/>
                    </a:lnTo>
                    <a:lnTo>
                      <a:pt x="633046" y="46892"/>
                    </a:lnTo>
                    <a:lnTo>
                      <a:pt x="697523" y="11723"/>
                    </a:lnTo>
                    <a:lnTo>
                      <a:pt x="767861" y="0"/>
                    </a:lnTo>
                    <a:lnTo>
                      <a:pt x="849923" y="11723"/>
                    </a:lnTo>
                    <a:lnTo>
                      <a:pt x="908538" y="58615"/>
                    </a:lnTo>
                    <a:cubicBezTo>
                      <a:pt x="991933" y="147966"/>
                      <a:pt x="990600" y="186628"/>
                      <a:pt x="990600" y="140677"/>
                    </a:cubicBezTo>
                    <a:lnTo>
                      <a:pt x="1090246" y="275492"/>
                    </a:lnTo>
                    <a:lnTo>
                      <a:pt x="1318846" y="615461"/>
                    </a:lnTo>
                    <a:lnTo>
                      <a:pt x="1482969" y="814754"/>
                    </a:lnTo>
                    <a:lnTo>
                      <a:pt x="1570892" y="908538"/>
                    </a:lnTo>
                    <a:lnTo>
                      <a:pt x="1693984" y="978877"/>
                    </a:lnTo>
                    <a:lnTo>
                      <a:pt x="1869831" y="1043354"/>
                    </a:lnTo>
                    <a:lnTo>
                      <a:pt x="1992923" y="1060938"/>
                    </a:lnTo>
                    <a:lnTo>
                      <a:pt x="2092569" y="1060938"/>
                    </a:lnTo>
                    <a:lnTo>
                      <a:pt x="2092569" y="1143000"/>
                    </a:lnTo>
                    <a:lnTo>
                      <a:pt x="5861" y="1143000"/>
                    </a:lnTo>
                    <a:lnTo>
                      <a:pt x="0" y="867508"/>
                    </a:lnTo>
                    <a:close/>
                  </a:path>
                </a:pathLst>
              </a:custGeom>
              <a:solidFill>
                <a:schemeClr val="accent5">
                  <a:lumMod val="60000"/>
                  <a:lumOff val="40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53" name="52 Forma libre"/>
              <p:cNvSpPr/>
              <p:nvPr/>
            </p:nvSpPr>
            <p:spPr>
              <a:xfrm>
                <a:off x="2420257" y="4664836"/>
                <a:ext cx="1331243" cy="1115268"/>
              </a:xfrm>
              <a:custGeom>
                <a:avLst/>
                <a:gdLst>
                  <a:gd name="connsiteX0" fmla="*/ 0 w 1330570"/>
                  <a:gd name="connsiteY0" fmla="*/ 0 h 1113692"/>
                  <a:gd name="connsiteX1" fmla="*/ 0 w 1330570"/>
                  <a:gd name="connsiteY1" fmla="*/ 1113692 h 1113692"/>
                  <a:gd name="connsiteX2" fmla="*/ 1330570 w 1330570"/>
                  <a:gd name="connsiteY2" fmla="*/ 1107830 h 1113692"/>
                  <a:gd name="connsiteX3" fmla="*/ 1324708 w 1330570"/>
                  <a:gd name="connsiteY3" fmla="*/ 1066800 h 1113692"/>
                  <a:gd name="connsiteX4" fmla="*/ 1207477 w 1330570"/>
                  <a:gd name="connsiteY4" fmla="*/ 1049215 h 1113692"/>
                  <a:gd name="connsiteX5" fmla="*/ 1078523 w 1330570"/>
                  <a:gd name="connsiteY5" fmla="*/ 1025769 h 1113692"/>
                  <a:gd name="connsiteX6" fmla="*/ 914400 w 1330570"/>
                  <a:gd name="connsiteY6" fmla="*/ 967153 h 1113692"/>
                  <a:gd name="connsiteX7" fmla="*/ 803031 w 1330570"/>
                  <a:gd name="connsiteY7" fmla="*/ 885092 h 1113692"/>
                  <a:gd name="connsiteX8" fmla="*/ 709247 w 1330570"/>
                  <a:gd name="connsiteY8" fmla="*/ 803030 h 1113692"/>
                  <a:gd name="connsiteX9" fmla="*/ 457200 w 1330570"/>
                  <a:gd name="connsiteY9" fmla="*/ 463061 h 1113692"/>
                  <a:gd name="connsiteX10" fmla="*/ 392723 w 1330570"/>
                  <a:gd name="connsiteY10" fmla="*/ 357553 h 1113692"/>
                  <a:gd name="connsiteX11" fmla="*/ 316523 w 1330570"/>
                  <a:gd name="connsiteY11" fmla="*/ 246184 h 1113692"/>
                  <a:gd name="connsiteX12" fmla="*/ 228600 w 1330570"/>
                  <a:gd name="connsiteY12" fmla="*/ 134815 h 1113692"/>
                  <a:gd name="connsiteX13" fmla="*/ 175847 w 1330570"/>
                  <a:gd name="connsiteY13" fmla="*/ 76200 h 1113692"/>
                  <a:gd name="connsiteX14" fmla="*/ 105508 w 1330570"/>
                  <a:gd name="connsiteY14" fmla="*/ 23446 h 1113692"/>
                  <a:gd name="connsiteX15" fmla="*/ 0 w 1330570"/>
                  <a:gd name="connsiteY15" fmla="*/ 0 h 1113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0570" h="1113692">
                    <a:moveTo>
                      <a:pt x="0" y="0"/>
                    </a:moveTo>
                    <a:lnTo>
                      <a:pt x="0" y="1113692"/>
                    </a:lnTo>
                    <a:lnTo>
                      <a:pt x="1330570" y="1107830"/>
                    </a:lnTo>
                    <a:lnTo>
                      <a:pt x="1324708" y="1066800"/>
                    </a:lnTo>
                    <a:lnTo>
                      <a:pt x="1207477" y="1049215"/>
                    </a:lnTo>
                    <a:lnTo>
                      <a:pt x="1078523" y="1025769"/>
                    </a:lnTo>
                    <a:lnTo>
                      <a:pt x="914400" y="967153"/>
                    </a:lnTo>
                    <a:lnTo>
                      <a:pt x="803031" y="885092"/>
                    </a:lnTo>
                    <a:cubicBezTo>
                      <a:pt x="707822" y="795833"/>
                      <a:pt x="709247" y="754318"/>
                      <a:pt x="709247" y="803030"/>
                    </a:cubicBezTo>
                    <a:lnTo>
                      <a:pt x="457200" y="463061"/>
                    </a:lnTo>
                    <a:lnTo>
                      <a:pt x="392723" y="357553"/>
                    </a:lnTo>
                    <a:lnTo>
                      <a:pt x="316523" y="246184"/>
                    </a:lnTo>
                    <a:lnTo>
                      <a:pt x="228600" y="134815"/>
                    </a:lnTo>
                    <a:lnTo>
                      <a:pt x="175847" y="76200"/>
                    </a:lnTo>
                    <a:lnTo>
                      <a:pt x="105508" y="23446"/>
                    </a:lnTo>
                    <a:lnTo>
                      <a:pt x="0" y="0"/>
                    </a:lnTo>
                    <a:close/>
                  </a:path>
                </a:pathLst>
              </a:custGeom>
              <a:solidFill>
                <a:schemeClr val="accent5">
                  <a:lumMod val="60000"/>
                  <a:lumOff val="40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grpSp>
        <p:sp>
          <p:nvSpPr>
            <p:cNvPr id="20487" name="54 CuadroTexto"/>
            <p:cNvSpPr txBox="1">
              <a:spLocks noChangeArrowheads="1"/>
            </p:cNvSpPr>
            <p:nvPr/>
          </p:nvSpPr>
          <p:spPr bwMode="auto">
            <a:xfrm>
              <a:off x="2667238" y="3786268"/>
              <a:ext cx="1000132" cy="261610"/>
            </a:xfrm>
            <a:prstGeom prst="rect">
              <a:avLst/>
            </a:prstGeom>
            <a:noFill/>
            <a:ln w="9525">
              <a:noFill/>
              <a:miter lim="800000"/>
              <a:headEnd/>
              <a:tailEnd/>
            </a:ln>
          </p:spPr>
          <p:txBody>
            <a:bodyPr>
              <a:spAutoFit/>
            </a:bodyPr>
            <a:lstStyle/>
            <a:p>
              <a:r>
                <a:rPr lang="es-ES" sz="1100"/>
                <a:t>1-</a:t>
              </a:r>
              <a:r>
                <a:rPr lang="el-GR" sz="1100">
                  <a:latin typeface="Cambria Math" pitchFamily="18" charset="0"/>
                </a:rPr>
                <a:t>β</a:t>
              </a:r>
              <a:endParaRPr lang="es-ES" sz="1100"/>
            </a:p>
          </p:txBody>
        </p:sp>
        <p:sp>
          <p:nvSpPr>
            <p:cNvPr id="20488" name="55 CuadroTexto"/>
            <p:cNvSpPr txBox="1">
              <a:spLocks noChangeArrowheads="1"/>
            </p:cNvSpPr>
            <p:nvPr/>
          </p:nvSpPr>
          <p:spPr bwMode="auto">
            <a:xfrm>
              <a:off x="2024296" y="4166768"/>
              <a:ext cx="419104" cy="261610"/>
            </a:xfrm>
            <a:prstGeom prst="rect">
              <a:avLst/>
            </a:prstGeom>
            <a:noFill/>
            <a:ln w="9525">
              <a:noFill/>
              <a:miter lim="800000"/>
              <a:headEnd/>
              <a:tailEnd/>
            </a:ln>
          </p:spPr>
          <p:txBody>
            <a:bodyPr>
              <a:spAutoFit/>
            </a:bodyPr>
            <a:lstStyle/>
            <a:p>
              <a:r>
                <a:rPr lang="el-GR" sz="1100">
                  <a:latin typeface="Cambria Math" pitchFamily="18" charset="0"/>
                </a:rPr>
                <a:t>β</a:t>
              </a:r>
              <a:endParaRPr lang="es-ES" sz="1100"/>
            </a:p>
          </p:txBody>
        </p:sp>
        <p:sp>
          <p:nvSpPr>
            <p:cNvPr id="20489" name="56 CuadroTexto"/>
            <p:cNvSpPr txBox="1">
              <a:spLocks noChangeArrowheads="1"/>
            </p:cNvSpPr>
            <p:nvPr/>
          </p:nvSpPr>
          <p:spPr bwMode="auto">
            <a:xfrm>
              <a:off x="1785918" y="5226982"/>
              <a:ext cx="1000132" cy="276999"/>
            </a:xfrm>
            <a:prstGeom prst="rect">
              <a:avLst/>
            </a:prstGeom>
            <a:noFill/>
            <a:ln w="9525">
              <a:noFill/>
              <a:miter lim="800000"/>
              <a:headEnd/>
              <a:tailEnd/>
            </a:ln>
          </p:spPr>
          <p:txBody>
            <a:bodyPr>
              <a:spAutoFit/>
            </a:bodyPr>
            <a:lstStyle/>
            <a:p>
              <a:r>
                <a:rPr lang="es-ES" sz="1200"/>
                <a:t>1-</a:t>
              </a:r>
              <a:r>
                <a:rPr lang="el-GR" sz="1200">
                  <a:latin typeface="Cambria Math" pitchFamily="18" charset="0"/>
                </a:rPr>
                <a:t>α</a:t>
              </a:r>
              <a:endParaRPr lang="es-ES" sz="1200"/>
            </a:p>
          </p:txBody>
        </p:sp>
        <p:sp>
          <p:nvSpPr>
            <p:cNvPr id="58" name="57 Rectángulo"/>
            <p:cNvSpPr/>
            <p:nvPr/>
          </p:nvSpPr>
          <p:spPr>
            <a:xfrm>
              <a:off x="2357423" y="5224476"/>
              <a:ext cx="357189" cy="276227"/>
            </a:xfrm>
            <a:prstGeom prst="rect">
              <a:avLst/>
            </a:prstGeom>
            <a:effectLst>
              <a:outerShdw blurRad="50800" dist="50800" dir="5400000" algn="ctr" rotWithShape="0">
                <a:srgbClr val="000000">
                  <a:alpha val="0"/>
                </a:srgbClr>
              </a:outerShdw>
            </a:effectLst>
          </p:spPr>
          <p:txBody>
            <a:bodyPr>
              <a:spAutoFit/>
            </a:bodyPr>
            <a:lstStyle/>
            <a:p>
              <a:pPr>
                <a:defRPr/>
              </a:pPr>
              <a:r>
                <a:rPr lang="el-GR" sz="1200">
                  <a:latin typeface="Cambria Math" pitchFamily="18" charset="0"/>
                </a:rPr>
                <a:t>α</a:t>
              </a:r>
              <a:endParaRPr lang="es-ES" sz="1200">
                <a:latin typeface="Tw Cen MT"/>
              </a:endParaRPr>
            </a:p>
          </p:txBody>
        </p:sp>
        <p:sp>
          <p:nvSpPr>
            <p:cNvPr id="20491" name="58 CuadroTexto"/>
            <p:cNvSpPr txBox="1">
              <a:spLocks noChangeArrowheads="1"/>
            </p:cNvSpPr>
            <p:nvPr/>
          </p:nvSpPr>
          <p:spPr bwMode="auto">
            <a:xfrm>
              <a:off x="857224" y="5882034"/>
              <a:ext cx="1500198" cy="261610"/>
            </a:xfrm>
            <a:prstGeom prst="rect">
              <a:avLst/>
            </a:prstGeom>
            <a:noFill/>
            <a:ln w="9525">
              <a:noFill/>
              <a:miter lim="800000"/>
              <a:headEnd/>
              <a:tailEnd/>
            </a:ln>
          </p:spPr>
          <p:txBody>
            <a:bodyPr>
              <a:spAutoFit/>
            </a:bodyPr>
            <a:lstStyle/>
            <a:p>
              <a:r>
                <a:rPr lang="es-ES" sz="1100"/>
                <a:t>RESPUESTA NEGATIVA</a:t>
              </a:r>
            </a:p>
          </p:txBody>
        </p:sp>
        <p:sp>
          <p:nvSpPr>
            <p:cNvPr id="20492" name="59 CuadroTexto"/>
            <p:cNvSpPr txBox="1">
              <a:spLocks noChangeArrowheads="1"/>
            </p:cNvSpPr>
            <p:nvPr/>
          </p:nvSpPr>
          <p:spPr bwMode="auto">
            <a:xfrm>
              <a:off x="2428860" y="5882034"/>
              <a:ext cx="1500198" cy="261610"/>
            </a:xfrm>
            <a:prstGeom prst="rect">
              <a:avLst/>
            </a:prstGeom>
            <a:noFill/>
            <a:ln w="9525">
              <a:noFill/>
              <a:miter lim="800000"/>
              <a:headEnd/>
              <a:tailEnd/>
            </a:ln>
          </p:spPr>
          <p:txBody>
            <a:bodyPr>
              <a:spAutoFit/>
            </a:bodyPr>
            <a:lstStyle/>
            <a:p>
              <a:r>
                <a:rPr lang="es-ES" sz="1100"/>
                <a:t>RESPUESTA POSITIVA</a:t>
              </a:r>
            </a:p>
          </p:txBody>
        </p:sp>
        <p:sp>
          <p:nvSpPr>
            <p:cNvPr id="20493" name="60 CuadroTexto"/>
            <p:cNvSpPr txBox="1">
              <a:spLocks noChangeArrowheads="1"/>
            </p:cNvSpPr>
            <p:nvPr/>
          </p:nvSpPr>
          <p:spPr bwMode="auto">
            <a:xfrm>
              <a:off x="1071538" y="3143248"/>
              <a:ext cx="857256" cy="261610"/>
            </a:xfrm>
            <a:prstGeom prst="rect">
              <a:avLst/>
            </a:prstGeom>
            <a:noFill/>
            <a:ln w="9525">
              <a:noFill/>
              <a:miter lim="800000"/>
              <a:headEnd/>
              <a:tailEnd/>
            </a:ln>
          </p:spPr>
          <p:txBody>
            <a:bodyPr>
              <a:spAutoFit/>
            </a:bodyPr>
            <a:lstStyle/>
            <a:p>
              <a:r>
                <a:rPr lang="es-ES" sz="1100"/>
                <a:t>PRESENCIA</a:t>
              </a:r>
            </a:p>
          </p:txBody>
        </p:sp>
        <p:sp>
          <p:nvSpPr>
            <p:cNvPr id="20494" name="61 CuadroTexto"/>
            <p:cNvSpPr txBox="1">
              <a:spLocks noChangeArrowheads="1"/>
            </p:cNvSpPr>
            <p:nvPr/>
          </p:nvSpPr>
          <p:spPr bwMode="auto">
            <a:xfrm>
              <a:off x="1071538" y="4596150"/>
              <a:ext cx="857256" cy="261610"/>
            </a:xfrm>
            <a:prstGeom prst="rect">
              <a:avLst/>
            </a:prstGeom>
            <a:noFill/>
            <a:ln w="9525">
              <a:noFill/>
              <a:miter lim="800000"/>
              <a:headEnd/>
              <a:tailEnd/>
            </a:ln>
          </p:spPr>
          <p:txBody>
            <a:bodyPr>
              <a:spAutoFit/>
            </a:bodyPr>
            <a:lstStyle/>
            <a:p>
              <a:r>
                <a:rPr lang="es-ES" sz="1100"/>
                <a:t>AUSENCIA</a:t>
              </a:r>
            </a:p>
          </p:txBody>
        </p:sp>
        <p:sp>
          <p:nvSpPr>
            <p:cNvPr id="20495" name="62 CuadroTexto"/>
            <p:cNvSpPr txBox="1">
              <a:spLocks noChangeArrowheads="1"/>
            </p:cNvSpPr>
            <p:nvPr/>
          </p:nvSpPr>
          <p:spPr bwMode="auto">
            <a:xfrm>
              <a:off x="1428728" y="3916924"/>
              <a:ext cx="857256" cy="369332"/>
            </a:xfrm>
            <a:prstGeom prst="rect">
              <a:avLst/>
            </a:prstGeom>
            <a:noFill/>
            <a:ln w="9525">
              <a:noFill/>
              <a:miter lim="800000"/>
              <a:headEnd/>
              <a:tailEnd/>
            </a:ln>
          </p:spPr>
          <p:txBody>
            <a:bodyPr>
              <a:spAutoFit/>
            </a:bodyPr>
            <a:lstStyle/>
            <a:p>
              <a:r>
                <a:rPr lang="es-ES" sz="900"/>
                <a:t>FALSOS NEGATIVOS</a:t>
              </a:r>
            </a:p>
          </p:txBody>
        </p:sp>
        <p:sp>
          <p:nvSpPr>
            <p:cNvPr id="20496" name="63 CuadroTexto"/>
            <p:cNvSpPr txBox="1">
              <a:spLocks noChangeArrowheads="1"/>
            </p:cNvSpPr>
            <p:nvPr/>
          </p:nvSpPr>
          <p:spPr bwMode="auto">
            <a:xfrm>
              <a:off x="1035442" y="5131370"/>
              <a:ext cx="847732" cy="369332"/>
            </a:xfrm>
            <a:prstGeom prst="rect">
              <a:avLst/>
            </a:prstGeom>
            <a:noFill/>
            <a:ln w="9525">
              <a:noFill/>
              <a:miter lim="800000"/>
              <a:headEnd/>
              <a:tailEnd/>
            </a:ln>
          </p:spPr>
          <p:txBody>
            <a:bodyPr>
              <a:spAutoFit/>
            </a:bodyPr>
            <a:lstStyle/>
            <a:p>
              <a:r>
                <a:rPr lang="es-ES" sz="900"/>
                <a:t>VERDADEROS NEGATIVOS</a:t>
              </a:r>
            </a:p>
          </p:txBody>
        </p:sp>
        <p:sp>
          <p:nvSpPr>
            <p:cNvPr id="20497" name="64 CuadroTexto"/>
            <p:cNvSpPr txBox="1">
              <a:spLocks noChangeArrowheads="1"/>
            </p:cNvSpPr>
            <p:nvPr/>
          </p:nvSpPr>
          <p:spPr bwMode="auto">
            <a:xfrm>
              <a:off x="3286116" y="3631172"/>
              <a:ext cx="847732" cy="369332"/>
            </a:xfrm>
            <a:prstGeom prst="rect">
              <a:avLst/>
            </a:prstGeom>
            <a:noFill/>
            <a:ln w="9525">
              <a:noFill/>
              <a:miter lim="800000"/>
              <a:headEnd/>
              <a:tailEnd/>
            </a:ln>
          </p:spPr>
          <p:txBody>
            <a:bodyPr>
              <a:spAutoFit/>
            </a:bodyPr>
            <a:lstStyle/>
            <a:p>
              <a:r>
                <a:rPr lang="es-ES" sz="900"/>
                <a:t>VERDADEROS POSITIVOS</a:t>
              </a:r>
            </a:p>
          </p:txBody>
        </p:sp>
        <p:sp>
          <p:nvSpPr>
            <p:cNvPr id="20498" name="65 CuadroTexto"/>
            <p:cNvSpPr txBox="1">
              <a:spLocks noChangeArrowheads="1"/>
            </p:cNvSpPr>
            <p:nvPr/>
          </p:nvSpPr>
          <p:spPr bwMode="auto">
            <a:xfrm>
              <a:off x="2714612" y="5126994"/>
              <a:ext cx="857256" cy="373708"/>
            </a:xfrm>
            <a:prstGeom prst="rect">
              <a:avLst/>
            </a:prstGeom>
            <a:noFill/>
            <a:ln w="9525">
              <a:noFill/>
              <a:miter lim="800000"/>
              <a:headEnd/>
              <a:tailEnd/>
            </a:ln>
          </p:spPr>
          <p:txBody>
            <a:bodyPr>
              <a:spAutoFit/>
            </a:bodyPr>
            <a:lstStyle/>
            <a:p>
              <a:r>
                <a:rPr lang="es-ES" sz="900"/>
                <a:t>FALSOS POSITIVOS</a:t>
              </a:r>
            </a:p>
          </p:txBody>
        </p:sp>
      </p:grpSp>
      <p:sp>
        <p:nvSpPr>
          <p:cNvPr id="69" name="2 Marcador de contenido"/>
          <p:cNvSpPr txBox="1">
            <a:spLocks/>
          </p:cNvSpPr>
          <p:nvPr/>
        </p:nvSpPr>
        <p:spPr>
          <a:xfrm>
            <a:off x="4857750" y="2357438"/>
            <a:ext cx="3703638" cy="3748087"/>
          </a:xfrm>
          <a:prstGeom prst="rect">
            <a:avLst/>
          </a:prstGeom>
        </p:spPr>
        <p:txBody>
          <a:bodyPr>
            <a:normAutofit fontScale="55000" lnSpcReduction="20000"/>
          </a:bodyPr>
          <a:lstStyle/>
          <a:p>
            <a:pPr marL="320040" indent="-320040" fontAlgn="auto">
              <a:spcBef>
                <a:spcPts val="700"/>
              </a:spcBef>
              <a:spcAft>
                <a:spcPts val="0"/>
              </a:spcAft>
              <a:buClr>
                <a:schemeClr val="accent2"/>
              </a:buClr>
              <a:buSzPct val="60000"/>
              <a:buFont typeface="Wingdings"/>
              <a:buChar char=""/>
              <a:defRPr/>
            </a:pPr>
            <a:r>
              <a:rPr lang="es-ES" sz="2800" dirty="0">
                <a:latin typeface="+mn-lt"/>
              </a:rPr>
              <a:t>La probabilidad de error de tipo I (</a:t>
            </a:r>
            <a:r>
              <a:rPr lang="el-GR" sz="2800" dirty="0">
                <a:latin typeface="+mn-lt"/>
              </a:rPr>
              <a:t>α</a:t>
            </a:r>
            <a:r>
              <a:rPr lang="es-ES" sz="2800" dirty="0">
                <a:latin typeface="+mn-lt"/>
              </a:rPr>
              <a:t>): Fracción de falsos positivos </a:t>
            </a:r>
          </a:p>
          <a:p>
            <a:pPr marL="320040" indent="-320040" fontAlgn="auto">
              <a:spcBef>
                <a:spcPts val="700"/>
              </a:spcBef>
              <a:spcAft>
                <a:spcPts val="0"/>
              </a:spcAft>
              <a:buClr>
                <a:schemeClr val="accent2"/>
              </a:buClr>
              <a:buSzPct val="60000"/>
              <a:defRPr/>
            </a:pPr>
            <a:r>
              <a:rPr lang="es-ES" sz="2800" dirty="0">
                <a:latin typeface="+mn-lt"/>
              </a:rPr>
              <a:t>	(</a:t>
            </a:r>
            <a:r>
              <a:rPr lang="es-ES" sz="2800" i="1" dirty="0">
                <a:latin typeface="+mn-lt"/>
              </a:rPr>
              <a:t>FFP</a:t>
            </a:r>
            <a:r>
              <a:rPr lang="es-ES" sz="2800" dirty="0">
                <a:latin typeface="+mn-lt"/>
              </a:rPr>
              <a:t>=1-</a:t>
            </a:r>
            <a:r>
              <a:rPr lang="es-ES" sz="2800" i="1" dirty="0">
                <a:latin typeface="+mn-lt"/>
              </a:rPr>
              <a:t>especificidad</a:t>
            </a:r>
            <a:r>
              <a:rPr lang="es-ES" sz="2800" dirty="0">
                <a:latin typeface="+mn-lt"/>
              </a:rPr>
              <a:t>)</a:t>
            </a:r>
          </a:p>
          <a:p>
            <a:pPr marL="320040" indent="-320040" fontAlgn="auto">
              <a:spcBef>
                <a:spcPts val="700"/>
              </a:spcBef>
              <a:spcAft>
                <a:spcPts val="0"/>
              </a:spcAft>
              <a:buClr>
                <a:schemeClr val="accent2"/>
              </a:buClr>
              <a:buSzPct val="60000"/>
              <a:buFont typeface="Wingdings"/>
              <a:buChar char=""/>
              <a:defRPr/>
            </a:pPr>
            <a:r>
              <a:rPr lang="es-ES" sz="2800" dirty="0">
                <a:latin typeface="+mn-lt"/>
              </a:rPr>
              <a:t>La probabilidad de error de tipo II (</a:t>
            </a:r>
            <a:r>
              <a:rPr lang="el-GR" sz="2800" dirty="0">
                <a:latin typeface="+mn-lt"/>
              </a:rPr>
              <a:t>β</a:t>
            </a:r>
            <a:r>
              <a:rPr lang="es-ES" sz="2800" dirty="0">
                <a:latin typeface="+mn-lt"/>
              </a:rPr>
              <a:t>): Fracción de falsos negativos </a:t>
            </a:r>
          </a:p>
          <a:p>
            <a:pPr marL="320040" indent="-320040" fontAlgn="auto">
              <a:spcBef>
                <a:spcPts val="700"/>
              </a:spcBef>
              <a:spcAft>
                <a:spcPts val="0"/>
              </a:spcAft>
              <a:buClr>
                <a:schemeClr val="accent2"/>
              </a:buClr>
              <a:buSzPct val="60000"/>
              <a:defRPr/>
            </a:pPr>
            <a:r>
              <a:rPr lang="es-ES" sz="2800" dirty="0">
                <a:latin typeface="+mn-lt"/>
              </a:rPr>
              <a:t>	(</a:t>
            </a:r>
            <a:r>
              <a:rPr lang="es-ES" sz="2800" i="1" dirty="0">
                <a:latin typeface="+mn-lt"/>
              </a:rPr>
              <a:t>FFN </a:t>
            </a:r>
            <a:r>
              <a:rPr lang="es-ES" sz="2800" dirty="0">
                <a:latin typeface="+mn-lt"/>
              </a:rPr>
              <a:t>=1-</a:t>
            </a:r>
            <a:r>
              <a:rPr lang="es-ES" sz="2800" i="1" dirty="0">
                <a:latin typeface="+mn-lt"/>
              </a:rPr>
              <a:t>sensibilidad</a:t>
            </a:r>
            <a:r>
              <a:rPr lang="es-ES" sz="2800" dirty="0">
                <a:latin typeface="+mn-lt"/>
              </a:rPr>
              <a:t>)</a:t>
            </a:r>
          </a:p>
          <a:p>
            <a:pPr marL="320040" indent="-320040" fontAlgn="auto">
              <a:spcBef>
                <a:spcPts val="700"/>
              </a:spcBef>
              <a:spcAft>
                <a:spcPts val="0"/>
              </a:spcAft>
              <a:buClr>
                <a:schemeClr val="accent2"/>
              </a:buClr>
              <a:buSzPct val="60000"/>
              <a:buFont typeface="Wingdings"/>
              <a:buChar char=""/>
              <a:defRPr/>
            </a:pPr>
            <a:r>
              <a:rPr lang="es-ES" sz="2800" dirty="0">
                <a:latin typeface="+mn-lt"/>
              </a:rPr>
              <a:t>Potencia de la clasificación: </a:t>
            </a:r>
          </a:p>
          <a:p>
            <a:pPr marL="320040" indent="-320040" fontAlgn="auto">
              <a:spcBef>
                <a:spcPts val="700"/>
              </a:spcBef>
              <a:spcAft>
                <a:spcPts val="0"/>
              </a:spcAft>
              <a:buClr>
                <a:schemeClr val="accent2"/>
              </a:buClr>
              <a:buSzPct val="60000"/>
              <a:defRPr/>
            </a:pPr>
            <a:r>
              <a:rPr lang="es-ES" sz="2800" dirty="0">
                <a:latin typeface="+mn-lt"/>
              </a:rPr>
              <a:t>	1- </a:t>
            </a:r>
            <a:r>
              <a:rPr lang="el-GR" sz="2800" dirty="0">
                <a:latin typeface="+mn-lt"/>
              </a:rPr>
              <a:t>β</a:t>
            </a:r>
            <a:r>
              <a:rPr lang="es-ES" sz="2800" dirty="0">
                <a:latin typeface="+mn-lt"/>
              </a:rPr>
              <a:t> =1- </a:t>
            </a:r>
            <a:r>
              <a:rPr lang="es-ES" sz="2800" i="1" dirty="0">
                <a:latin typeface="+mn-lt"/>
              </a:rPr>
              <a:t>FFN</a:t>
            </a:r>
            <a:r>
              <a:rPr lang="es-ES" sz="2800" dirty="0">
                <a:latin typeface="+mn-lt"/>
              </a:rPr>
              <a:t> =</a:t>
            </a:r>
            <a:r>
              <a:rPr lang="es-ES" sz="2800" i="1" dirty="0">
                <a:latin typeface="+mn-lt"/>
              </a:rPr>
              <a:t>sensibilidad</a:t>
            </a:r>
          </a:p>
          <a:p>
            <a:pPr marL="320040" indent="-320040" fontAlgn="auto">
              <a:spcBef>
                <a:spcPts val="700"/>
              </a:spcBef>
              <a:spcAft>
                <a:spcPts val="0"/>
              </a:spcAft>
              <a:buClr>
                <a:schemeClr val="accent2"/>
              </a:buClr>
              <a:buSzPct val="60000"/>
              <a:defRPr/>
            </a:pPr>
            <a:r>
              <a:rPr lang="es-ES" sz="2800" dirty="0">
                <a:latin typeface="+mn-lt"/>
              </a:rPr>
              <a:t>	</a:t>
            </a:r>
          </a:p>
          <a:p>
            <a:pPr marL="320040" indent="-320040" fontAlgn="auto">
              <a:spcBef>
                <a:spcPts val="700"/>
              </a:spcBef>
              <a:spcAft>
                <a:spcPts val="0"/>
              </a:spcAft>
              <a:buClr>
                <a:schemeClr val="accent2"/>
              </a:buClr>
              <a:buSzPct val="60000"/>
              <a:defRPr/>
            </a:pPr>
            <a:r>
              <a:rPr lang="es-ES" sz="2800" dirty="0">
                <a:latin typeface="+mn-lt"/>
              </a:rPr>
              <a:t>Cuándo:</a:t>
            </a:r>
          </a:p>
          <a:p>
            <a:pPr marL="777240" lvl="1" indent="-320040" fontAlgn="auto">
              <a:spcBef>
                <a:spcPts val="700"/>
              </a:spcBef>
              <a:spcAft>
                <a:spcPts val="0"/>
              </a:spcAft>
              <a:buClr>
                <a:schemeClr val="accent2"/>
              </a:buClr>
              <a:buSzPct val="60000"/>
              <a:buFont typeface="Wingdings"/>
              <a:buChar char=""/>
              <a:defRPr/>
            </a:pPr>
            <a:r>
              <a:rPr lang="es-ES" sz="2800" dirty="0">
                <a:latin typeface="+mn-lt"/>
              </a:rPr>
              <a:t>H</a:t>
            </a:r>
            <a:r>
              <a:rPr lang="es-ES" sz="2800" baseline="-25000" dirty="0">
                <a:latin typeface="+mn-lt"/>
              </a:rPr>
              <a:t>0</a:t>
            </a:r>
            <a:r>
              <a:rPr lang="es-ES" sz="2800" dirty="0">
                <a:latin typeface="+mn-lt"/>
              </a:rPr>
              <a:t>: Ausencia de la condición de interés</a:t>
            </a:r>
          </a:p>
          <a:p>
            <a:pPr marL="777240" lvl="1" indent="-320040" fontAlgn="auto">
              <a:spcBef>
                <a:spcPts val="700"/>
              </a:spcBef>
              <a:spcAft>
                <a:spcPts val="0"/>
              </a:spcAft>
              <a:buClr>
                <a:schemeClr val="accent2"/>
              </a:buClr>
              <a:buSzPct val="60000"/>
              <a:buFont typeface="Wingdings"/>
              <a:buChar char=""/>
              <a:defRPr/>
            </a:pPr>
            <a:r>
              <a:rPr lang="es-ES" sz="2800" dirty="0">
                <a:latin typeface="+mn-lt"/>
              </a:rPr>
              <a:t>H</a:t>
            </a:r>
            <a:r>
              <a:rPr lang="es-ES" sz="2800" baseline="-25000" dirty="0">
                <a:latin typeface="+mn-lt"/>
              </a:rPr>
              <a:t>1</a:t>
            </a:r>
            <a:r>
              <a:rPr lang="es-ES" sz="2800" dirty="0">
                <a:latin typeface="+mn-lt"/>
              </a:rPr>
              <a:t>: Presencia de la condición de interés</a:t>
            </a:r>
          </a:p>
          <a:p>
            <a:pPr marL="320040" indent="-320040" fontAlgn="auto">
              <a:spcBef>
                <a:spcPts val="700"/>
              </a:spcBef>
              <a:spcAft>
                <a:spcPts val="0"/>
              </a:spcAft>
              <a:buClr>
                <a:schemeClr val="accent2"/>
              </a:buClr>
              <a:buSzPct val="60000"/>
              <a:buFont typeface="Wingdings"/>
              <a:buChar char=""/>
              <a:defRPr/>
            </a:pPr>
            <a:endParaRPr lang="es-ES" sz="2900" dirty="0">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1 Título"/>
          <p:cNvSpPr>
            <a:spLocks noGrp="1"/>
          </p:cNvSpPr>
          <p:nvPr>
            <p:ph type="title"/>
          </p:nvPr>
        </p:nvSpPr>
        <p:spPr>
          <a:xfrm>
            <a:off x="1714500" y="228600"/>
            <a:ext cx="7143750" cy="990600"/>
          </a:xfrm>
        </p:spPr>
        <p:txBody>
          <a:bodyPr/>
          <a:lstStyle/>
          <a:p>
            <a:pPr eaLnBrk="1" hangingPunct="1"/>
            <a:r>
              <a:rPr lang="es-ES" smtClean="0"/>
              <a:t>La curva ROC II</a:t>
            </a:r>
          </a:p>
        </p:txBody>
      </p:sp>
      <p:sp>
        <p:nvSpPr>
          <p:cNvPr id="3" name="2 Marcador de contenido"/>
          <p:cNvSpPr>
            <a:spLocks noGrp="1"/>
          </p:cNvSpPr>
          <p:nvPr>
            <p:ph sz="quarter" idx="4294967295"/>
          </p:nvPr>
        </p:nvSpPr>
        <p:spPr>
          <a:xfrm>
            <a:off x="612775" y="1600200"/>
            <a:ext cx="8153400" cy="4495800"/>
          </a:xfrm>
        </p:spPr>
        <p:txBody>
          <a:bodyPr>
            <a:normAutofit fontScale="85000" lnSpcReduction="20000"/>
          </a:bodyPr>
          <a:lstStyle/>
          <a:p>
            <a:pPr marL="320040" indent="-320040" algn="just" eaLnBrk="1" fontAlgn="auto" hangingPunct="1">
              <a:spcAft>
                <a:spcPts val="0"/>
              </a:spcAft>
              <a:buFont typeface="Wingdings"/>
              <a:buChar char=""/>
              <a:defRPr/>
            </a:pPr>
            <a:r>
              <a:rPr lang="es-ES" dirty="0" smtClean="0"/>
              <a:t>La curva ROC representa en el plano la relación entre las fracciones de falsos positivos (</a:t>
            </a:r>
            <a:r>
              <a:rPr lang="el-GR" dirty="0" smtClean="0"/>
              <a:t>α</a:t>
            </a:r>
            <a:r>
              <a:rPr lang="es-ES" dirty="0" smtClean="0"/>
              <a:t> o 1-especificidad) frente a las fracciones de verdaderos positivos (1-</a:t>
            </a:r>
            <a:r>
              <a:rPr lang="el-GR" dirty="0" smtClean="0"/>
              <a:t>β</a:t>
            </a:r>
            <a:r>
              <a:rPr lang="es-ES" dirty="0" smtClean="0"/>
              <a:t> o sensibilidad) .</a:t>
            </a:r>
          </a:p>
          <a:p>
            <a:pPr marL="320040" indent="-320040" algn="just" eaLnBrk="1" fontAlgn="auto" hangingPunct="1">
              <a:spcAft>
                <a:spcPts val="0"/>
              </a:spcAft>
              <a:buFont typeface="Wingdings"/>
              <a:buChar char=""/>
              <a:defRPr/>
            </a:pPr>
            <a:r>
              <a:rPr lang="es-ES" dirty="0" smtClean="0"/>
              <a:t>Para obtener la curva se van variando los puntos de corte del clasificador, registrando sus correspondientes </a:t>
            </a:r>
            <a:r>
              <a:rPr lang="el-GR" dirty="0" smtClean="0"/>
              <a:t>α</a:t>
            </a:r>
            <a:r>
              <a:rPr lang="es-ES" dirty="0" smtClean="0"/>
              <a:t> y </a:t>
            </a:r>
            <a:r>
              <a:rPr lang="el-GR" dirty="0" smtClean="0"/>
              <a:t>β</a:t>
            </a:r>
            <a:r>
              <a:rPr lang="es-ES" dirty="0" smtClean="0"/>
              <a:t>. </a:t>
            </a:r>
          </a:p>
          <a:p>
            <a:pPr marL="320040" indent="-320040" algn="just" eaLnBrk="1" fontAlgn="auto" hangingPunct="1">
              <a:spcAft>
                <a:spcPts val="0"/>
              </a:spcAft>
              <a:buFont typeface="Wingdings"/>
              <a:buChar char=""/>
              <a:defRPr/>
            </a:pPr>
            <a:r>
              <a:rPr lang="es-ES" dirty="0" smtClean="0"/>
              <a:t>Se representan los posibles puntos de corte respecto a sus medidas de rendimiento asociadas: la sensibilidad en el eje de ordenadas (FVP) y el complementario de la especificidad en el eje de abscisas (FFP). De esta forma se muestra la exactitud global del clasificador.</a:t>
            </a:r>
          </a:p>
          <a:p>
            <a:pPr marL="320040" indent="-320040" algn="just" eaLnBrk="1" fontAlgn="auto" hangingPunct="1">
              <a:spcAft>
                <a:spcPts val="0"/>
              </a:spcAft>
              <a:buFont typeface="Wingdings"/>
              <a:buChar char=""/>
              <a:defRPr/>
            </a:pPr>
            <a:r>
              <a:rPr lang="es-ES" dirty="0" smtClean="0"/>
              <a:t>El punto de corte ideal es aquel en el que ambas probabilidades de error son mínimas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62" name="1 Título"/>
          <p:cNvSpPr>
            <a:spLocks noGrp="1"/>
          </p:cNvSpPr>
          <p:nvPr>
            <p:ph type="title"/>
          </p:nvPr>
        </p:nvSpPr>
        <p:spPr>
          <a:xfrm>
            <a:off x="1714500" y="228600"/>
            <a:ext cx="7143750" cy="990600"/>
          </a:xfrm>
        </p:spPr>
        <p:txBody>
          <a:bodyPr/>
          <a:lstStyle/>
          <a:p>
            <a:pPr eaLnBrk="1" hangingPunct="1"/>
            <a:r>
              <a:rPr lang="es-ES" smtClean="0"/>
              <a:t>El área bajo la curva (AUC)</a:t>
            </a:r>
          </a:p>
        </p:txBody>
      </p:sp>
      <p:sp>
        <p:nvSpPr>
          <p:cNvPr id="19463" name="2 Marcador de contenido"/>
          <p:cNvSpPr>
            <a:spLocks noGrp="1"/>
          </p:cNvSpPr>
          <p:nvPr>
            <p:ph sz="quarter" idx="4294967295"/>
          </p:nvPr>
        </p:nvSpPr>
        <p:spPr>
          <a:xfrm>
            <a:off x="612775" y="1600200"/>
            <a:ext cx="8153400" cy="4495800"/>
          </a:xfrm>
        </p:spPr>
        <p:txBody>
          <a:bodyPr/>
          <a:lstStyle/>
          <a:p>
            <a:pPr algn="just" eaLnBrk="1" hangingPunct="1"/>
            <a:r>
              <a:rPr lang="es-ES" sz="1800" smtClean="0"/>
              <a:t>Además de las medidas de exactitud de los clasificadores, la curva ROC tiene asociado un índice global de la capacidad del clasificador para discriminar correctamente (rendimiento) que se conoce como el área bajo la curva ROC (area under the curve AUC).</a:t>
            </a:r>
          </a:p>
          <a:p>
            <a:pPr algn="just" eaLnBrk="1" hangingPunct="1"/>
            <a:r>
              <a:rPr lang="es-ES" sz="1800" smtClean="0"/>
              <a:t>El AUC puede calcularse según diferentes procedimientos. De forma indirecta, una vez calculada la curva se puede calcular el área que encierra; de forma directa, existen procedimientos no paramétricos y procedimientos paramétricos. </a:t>
            </a:r>
          </a:p>
          <a:p>
            <a:pPr algn="just" eaLnBrk="1" hangingPunct="1"/>
            <a:r>
              <a:rPr lang="es-ES" sz="1800" smtClean="0"/>
              <a:t>Dado que estamos siguiendo el procedimiento paramétrico, el área bajo la curva se calcula como:</a:t>
            </a:r>
          </a:p>
          <a:p>
            <a:pPr algn="just" eaLnBrk="1" hangingPunct="1">
              <a:buFont typeface="Wingdings" pitchFamily="2" charset="2"/>
              <a:buNone/>
            </a:pPr>
            <a:endParaRPr lang="es-ES" sz="1800" smtClean="0"/>
          </a:p>
          <a:p>
            <a:pPr algn="just" eaLnBrk="1" hangingPunct="1"/>
            <a:r>
              <a:rPr lang="es-ES" sz="1800" smtClean="0"/>
              <a:t>Donde				           es la fracción de falsos positivos y </a:t>
            </a:r>
          </a:p>
          <a:p>
            <a:pPr algn="just" eaLnBrk="1" hangingPunct="1">
              <a:buFont typeface="Wingdings" pitchFamily="2" charset="2"/>
              <a:buNone/>
            </a:pPr>
            <a:r>
              <a:rPr lang="es-ES" sz="1800" smtClean="0"/>
              <a:t>                                                           es la fracción de verdaderos positivos, asociadas a cada punto de corte x de la variable de predicción X.      	</a:t>
            </a:r>
          </a:p>
          <a:p>
            <a:pPr algn="just" eaLnBrk="1" hangingPunct="1"/>
            <a:r>
              <a:rPr lang="es-ES" sz="1800" smtClean="0"/>
              <a:t>Al trabajar sobre un espacio de probabilidad, el área bajo la curva se moverá entre 0 y 1, siendo los valores próximos a 1 los que indican una alta exactitud del clasificador.</a:t>
            </a:r>
          </a:p>
        </p:txBody>
      </p:sp>
      <p:graphicFrame>
        <p:nvGraphicFramePr>
          <p:cNvPr id="19458" name="Object 2"/>
          <p:cNvGraphicFramePr>
            <a:graphicFrameLocks noChangeAspect="1"/>
          </p:cNvGraphicFramePr>
          <p:nvPr/>
        </p:nvGraphicFramePr>
        <p:xfrm>
          <a:off x="3143250" y="4214813"/>
          <a:ext cx="2476500" cy="342900"/>
        </p:xfrm>
        <a:graphic>
          <a:graphicData uri="http://schemas.openxmlformats.org/presentationml/2006/ole">
            <p:oleObj spid="_x0000_s19458" name="Ecuación" r:id="rId3" imgW="7315200" imgH="1016000" progId="Equation.3">
              <p:embed/>
            </p:oleObj>
          </a:graphicData>
        </a:graphic>
      </p:graphicFrame>
      <p:graphicFrame>
        <p:nvGraphicFramePr>
          <p:cNvPr id="19460" name="Object 4"/>
          <p:cNvGraphicFramePr>
            <a:graphicFrameLocks noChangeAspect="1"/>
          </p:cNvGraphicFramePr>
          <p:nvPr/>
        </p:nvGraphicFramePr>
        <p:xfrm>
          <a:off x="1714500" y="4764088"/>
          <a:ext cx="3302000" cy="269875"/>
        </p:xfrm>
        <a:graphic>
          <a:graphicData uri="http://schemas.openxmlformats.org/presentationml/2006/ole">
            <p:oleObj spid="_x0000_s19460" name="Ecuación" r:id="rId4" imgW="7315200" imgH="698500" progId="Equation.3">
              <p:embed/>
            </p:oleObj>
          </a:graphicData>
        </a:graphic>
      </p:graphicFrame>
      <p:graphicFrame>
        <p:nvGraphicFramePr>
          <p:cNvPr id="19461" name="Object 5"/>
          <p:cNvGraphicFramePr>
            <a:graphicFrameLocks noChangeAspect="1"/>
          </p:cNvGraphicFramePr>
          <p:nvPr/>
        </p:nvGraphicFramePr>
        <p:xfrm>
          <a:off x="1036638" y="5072063"/>
          <a:ext cx="3314700" cy="368300"/>
        </p:xfrm>
        <a:graphic>
          <a:graphicData uri="http://schemas.openxmlformats.org/presentationml/2006/ole">
            <p:oleObj spid="_x0000_s19461" name="Ecuación" r:id="rId5" imgW="7315200" imgH="812800" progId="Equation.3">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8"/>
          <p:cNvSpPr>
            <a:spLocks noGrp="1"/>
          </p:cNvSpPr>
          <p:nvPr>
            <p:ph type="ctrTitle" idx="4294967295"/>
          </p:nvPr>
        </p:nvSpPr>
        <p:spPr>
          <a:xfrm>
            <a:off x="684213" y="1844675"/>
            <a:ext cx="7772400" cy="1470025"/>
          </a:xfrm>
        </p:spPr>
        <p:txBody>
          <a:bodyPr/>
          <a:lstStyle/>
          <a:p>
            <a:pPr algn="ctr" eaLnBrk="1" hangingPunct="1"/>
            <a:r>
              <a:rPr lang="es-ES" sz="4000" b="1" dirty="0" smtClean="0">
                <a:solidFill>
                  <a:schemeClr val="accent2"/>
                </a:solidFill>
              </a:rPr>
              <a:t>IMPLEMENTACIÓN</a:t>
            </a:r>
            <a:br>
              <a:rPr lang="es-ES" sz="4000" b="1" dirty="0" smtClean="0">
                <a:solidFill>
                  <a:schemeClr val="accent2"/>
                </a:solidFill>
              </a:rPr>
            </a:br>
            <a:r>
              <a:rPr lang="es-ES" sz="3200" b="1" dirty="0" smtClean="0">
                <a:solidFill>
                  <a:schemeClr val="accent2"/>
                </a:solidFill>
              </a:rPr>
              <a:t>Evaluación mediante la curva ROC de diferentes clasificadores</a:t>
            </a:r>
            <a:r>
              <a:rPr lang="es-ES" sz="4000" dirty="0" smtClean="0"/>
              <a:t> </a:t>
            </a:r>
          </a:p>
        </p:txBody>
      </p:sp>
      <p:sp>
        <p:nvSpPr>
          <p:cNvPr id="24578" name="Rectangle 9"/>
          <p:cNvSpPr>
            <a:spLocks noGrp="1"/>
          </p:cNvSpPr>
          <p:nvPr>
            <p:ph type="subTitle" idx="4294967295"/>
          </p:nvPr>
        </p:nvSpPr>
        <p:spPr>
          <a:xfrm>
            <a:off x="1403350" y="3573463"/>
            <a:ext cx="6400800" cy="1752600"/>
          </a:xfrm>
        </p:spPr>
        <p:txBody>
          <a:bodyPr/>
          <a:lstStyle/>
          <a:p>
            <a:pPr marL="0" indent="0" algn="r" eaLnBrk="1" hangingPunct="1">
              <a:lnSpc>
                <a:spcPct val="60000"/>
              </a:lnSpc>
              <a:spcBef>
                <a:spcPts val="800"/>
              </a:spcBef>
              <a:buFont typeface="Wingdings" pitchFamily="2" charset="2"/>
              <a:buNone/>
            </a:pPr>
            <a:r>
              <a:rPr lang="es-ES" smtClean="0">
                <a:solidFill>
                  <a:schemeClr val="accent1"/>
                </a:solidFill>
              </a:rPr>
              <a:t>Datos:</a:t>
            </a:r>
          </a:p>
          <a:p>
            <a:pPr marL="0" indent="0" algn="r" eaLnBrk="1" hangingPunct="1">
              <a:lnSpc>
                <a:spcPct val="60000"/>
              </a:lnSpc>
              <a:spcBef>
                <a:spcPts val="800"/>
              </a:spcBef>
              <a:buFont typeface="Wingdings" pitchFamily="2" charset="2"/>
              <a:buNone/>
            </a:pPr>
            <a:r>
              <a:rPr lang="es-ES" smtClean="0">
                <a:solidFill>
                  <a:schemeClr val="accent1"/>
                </a:solidFill>
              </a:rPr>
              <a:t>Encuesta Accidentes </a:t>
            </a:r>
          </a:p>
          <a:p>
            <a:pPr marL="0" indent="0" algn="r" eaLnBrk="1" hangingPunct="1">
              <a:lnSpc>
                <a:spcPct val="60000"/>
              </a:lnSpc>
              <a:spcBef>
                <a:spcPts val="800"/>
              </a:spcBef>
              <a:buFont typeface="Wingdings" pitchFamily="2" charset="2"/>
              <a:buNone/>
            </a:pPr>
            <a:r>
              <a:rPr lang="en-US" smtClean="0">
                <a:solidFill>
                  <a:schemeClr val="accent1"/>
                </a:solidFill>
              </a:rPr>
              <a:t>Datos de credit scoring</a:t>
            </a:r>
            <a:r>
              <a:rPr lang="es-ES" smtClean="0">
                <a:solidFill>
                  <a:schemeClr val="accent1"/>
                </a:solidFill>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1 Título"/>
          <p:cNvSpPr>
            <a:spLocks noGrp="1"/>
          </p:cNvSpPr>
          <p:nvPr>
            <p:ph type="title" idx="4294967295"/>
          </p:nvPr>
        </p:nvSpPr>
        <p:spPr>
          <a:xfrm>
            <a:off x="1714500" y="228600"/>
            <a:ext cx="7143750" cy="990600"/>
          </a:xfrm>
        </p:spPr>
        <p:txBody>
          <a:bodyPr/>
          <a:lstStyle/>
          <a:p>
            <a:pPr eaLnBrk="1" hangingPunct="1"/>
            <a:r>
              <a:rPr lang="es-ES" smtClean="0"/>
              <a:t>Objetivo del trabajo práctico</a:t>
            </a:r>
          </a:p>
        </p:txBody>
      </p:sp>
      <p:sp>
        <p:nvSpPr>
          <p:cNvPr id="25602" name="Rectangle 14"/>
          <p:cNvSpPr>
            <a:spLocks noChangeArrowheads="1"/>
          </p:cNvSpPr>
          <p:nvPr/>
        </p:nvSpPr>
        <p:spPr bwMode="auto">
          <a:xfrm>
            <a:off x="971550" y="2419350"/>
            <a:ext cx="7272338" cy="720725"/>
          </a:xfrm>
          <a:prstGeom prst="rect">
            <a:avLst/>
          </a:prstGeom>
          <a:noFill/>
          <a:ln w="88900">
            <a:solidFill>
              <a:srgbClr val="FF9900"/>
            </a:solidFill>
            <a:miter lim="800000"/>
            <a:headEnd/>
            <a:tailEnd/>
          </a:ln>
        </p:spPr>
        <p:txBody>
          <a:bodyPr wrap="none" tIns="370800" bIns="370800" anchor="ctr"/>
          <a:lstStyle/>
          <a:p>
            <a:pPr algn="ctr"/>
            <a:endParaRPr lang="es-ES" b="1">
              <a:latin typeface="Arial" charset="0"/>
            </a:endParaRPr>
          </a:p>
          <a:p>
            <a:pPr algn="ctr"/>
            <a:r>
              <a:rPr lang="es-ES" b="1">
                <a:latin typeface="Arial" charset="0"/>
              </a:rPr>
              <a:t>Evaluación mediante la curva ROC de tres tipos de clasificadores</a:t>
            </a:r>
            <a:endParaRPr lang="es-ES">
              <a:latin typeface="Arial" charset="0"/>
            </a:endParaRPr>
          </a:p>
          <a:p>
            <a:pPr algn="ctr"/>
            <a:endParaRPr lang="es-ES">
              <a:latin typeface="Arial" charset="0"/>
            </a:endParaRPr>
          </a:p>
          <a:p>
            <a:pPr algn="ctr"/>
            <a:endParaRPr lang="es-ES">
              <a:latin typeface="Arial" charset="0"/>
            </a:endParaRPr>
          </a:p>
        </p:txBody>
      </p:sp>
      <p:sp>
        <p:nvSpPr>
          <p:cNvPr id="25603" name="Rectangle 15"/>
          <p:cNvSpPr>
            <a:spLocks noChangeArrowheads="1"/>
          </p:cNvSpPr>
          <p:nvPr/>
        </p:nvSpPr>
        <p:spPr bwMode="auto">
          <a:xfrm>
            <a:off x="1260475" y="4075113"/>
            <a:ext cx="1944688" cy="1225550"/>
          </a:xfrm>
          <a:prstGeom prst="rect">
            <a:avLst/>
          </a:prstGeom>
          <a:noFill/>
          <a:ln w="50800">
            <a:solidFill>
              <a:srgbClr val="666699"/>
            </a:solidFill>
            <a:miter lim="800000"/>
            <a:headEnd/>
            <a:tailEnd/>
          </a:ln>
        </p:spPr>
        <p:txBody>
          <a:bodyPr wrap="none" anchor="ctr"/>
          <a:lstStyle/>
          <a:p>
            <a:pPr algn="ctr"/>
            <a:r>
              <a:rPr lang="es-ES" b="1">
                <a:latin typeface="Arial" charset="0"/>
              </a:rPr>
              <a:t>Discriminante </a:t>
            </a:r>
          </a:p>
          <a:p>
            <a:pPr algn="ctr"/>
            <a:r>
              <a:rPr lang="es-ES" b="1">
                <a:latin typeface="Arial" charset="0"/>
              </a:rPr>
              <a:t>lineal</a:t>
            </a:r>
          </a:p>
        </p:txBody>
      </p:sp>
      <p:sp>
        <p:nvSpPr>
          <p:cNvPr id="25604" name="Rectangle 16"/>
          <p:cNvSpPr>
            <a:spLocks noChangeArrowheads="1"/>
          </p:cNvSpPr>
          <p:nvPr/>
        </p:nvSpPr>
        <p:spPr bwMode="auto">
          <a:xfrm>
            <a:off x="3635375" y="4075113"/>
            <a:ext cx="1944688" cy="1225550"/>
          </a:xfrm>
          <a:prstGeom prst="rect">
            <a:avLst/>
          </a:prstGeom>
          <a:noFill/>
          <a:ln w="50800">
            <a:solidFill>
              <a:srgbClr val="666699"/>
            </a:solidFill>
            <a:miter lim="800000"/>
            <a:headEnd/>
            <a:tailEnd/>
          </a:ln>
        </p:spPr>
        <p:txBody>
          <a:bodyPr wrap="none" anchor="ctr"/>
          <a:lstStyle/>
          <a:p>
            <a:pPr algn="ctr"/>
            <a:r>
              <a:rPr lang="es-ES" b="1">
                <a:latin typeface="Arial" charset="0"/>
              </a:rPr>
              <a:t>Logística</a:t>
            </a:r>
          </a:p>
        </p:txBody>
      </p:sp>
      <p:sp>
        <p:nvSpPr>
          <p:cNvPr id="25605" name="Rectangle 17"/>
          <p:cNvSpPr>
            <a:spLocks noChangeArrowheads="1"/>
          </p:cNvSpPr>
          <p:nvPr/>
        </p:nvSpPr>
        <p:spPr bwMode="auto">
          <a:xfrm>
            <a:off x="6011863" y="4075113"/>
            <a:ext cx="1944687" cy="1225550"/>
          </a:xfrm>
          <a:prstGeom prst="rect">
            <a:avLst/>
          </a:prstGeom>
          <a:noFill/>
          <a:ln w="50800">
            <a:solidFill>
              <a:srgbClr val="666699"/>
            </a:solidFill>
            <a:miter lim="800000"/>
            <a:headEnd/>
            <a:tailEnd/>
          </a:ln>
        </p:spPr>
        <p:txBody>
          <a:bodyPr wrap="none" anchor="ctr"/>
          <a:lstStyle/>
          <a:p>
            <a:pPr algn="ctr"/>
            <a:r>
              <a:rPr lang="es-ES" b="1">
                <a:latin typeface="Arial" charset="0"/>
              </a:rPr>
              <a:t>Árbol </a:t>
            </a:r>
          </a:p>
          <a:p>
            <a:pPr algn="ctr"/>
            <a:r>
              <a:rPr lang="es-ES" b="1">
                <a:latin typeface="Arial" charset="0"/>
              </a:rPr>
              <a:t>de regresión</a:t>
            </a:r>
          </a:p>
        </p:txBody>
      </p:sp>
      <p:cxnSp>
        <p:nvCxnSpPr>
          <p:cNvPr id="25606" name="AutoShape 19"/>
          <p:cNvCxnSpPr>
            <a:cxnSpLocks noChangeShapeType="1"/>
          </p:cNvCxnSpPr>
          <p:nvPr/>
        </p:nvCxnSpPr>
        <p:spPr bwMode="auto">
          <a:xfrm rot="10800000" flipV="1">
            <a:off x="2268538" y="3255963"/>
            <a:ext cx="2338387" cy="838200"/>
          </a:xfrm>
          <a:prstGeom prst="bentConnector2">
            <a:avLst/>
          </a:prstGeom>
          <a:noFill/>
          <a:ln w="38100">
            <a:solidFill>
              <a:schemeClr val="hlink"/>
            </a:solidFill>
            <a:miter lim="800000"/>
            <a:headEnd/>
            <a:tailEnd type="stealth" w="lg" len="lg"/>
          </a:ln>
        </p:spPr>
      </p:cxnSp>
      <p:cxnSp>
        <p:nvCxnSpPr>
          <p:cNvPr id="25607" name="AutoShape 20"/>
          <p:cNvCxnSpPr>
            <a:cxnSpLocks noChangeShapeType="1"/>
          </p:cNvCxnSpPr>
          <p:nvPr/>
        </p:nvCxnSpPr>
        <p:spPr bwMode="auto">
          <a:xfrm>
            <a:off x="4616450" y="3255963"/>
            <a:ext cx="2341563" cy="838200"/>
          </a:xfrm>
          <a:prstGeom prst="bentConnector2">
            <a:avLst/>
          </a:prstGeom>
          <a:noFill/>
          <a:ln w="38100">
            <a:solidFill>
              <a:schemeClr val="hlink"/>
            </a:solidFill>
            <a:miter lim="800000"/>
            <a:headEnd/>
            <a:tailEnd type="stealth" w="lg" len="lg"/>
          </a:ln>
        </p:spPr>
      </p:cxnSp>
      <p:cxnSp>
        <p:nvCxnSpPr>
          <p:cNvPr id="25608" name="AutoShape 21"/>
          <p:cNvCxnSpPr>
            <a:cxnSpLocks noChangeShapeType="1"/>
            <a:stCxn id="25602" idx="2"/>
            <a:endCxn id="25604" idx="0"/>
          </p:cNvCxnSpPr>
          <p:nvPr/>
        </p:nvCxnSpPr>
        <p:spPr bwMode="auto">
          <a:xfrm>
            <a:off x="4608513" y="3184525"/>
            <a:ext cx="0" cy="865188"/>
          </a:xfrm>
          <a:prstGeom prst="straightConnector1">
            <a:avLst/>
          </a:prstGeom>
          <a:noFill/>
          <a:ln w="38100">
            <a:solidFill>
              <a:schemeClr val="hlink"/>
            </a:solidFill>
            <a:round/>
            <a:headEnd/>
            <a:tailEnd type="stealth" w="lg" len="lg"/>
          </a:ln>
        </p:spPr>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Text Box 2"/>
          <p:cNvSpPr txBox="1">
            <a:spLocks noChangeArrowheads="1"/>
          </p:cNvSpPr>
          <p:nvPr/>
        </p:nvSpPr>
        <p:spPr bwMode="auto">
          <a:xfrm>
            <a:off x="0" y="461963"/>
            <a:ext cx="268288" cy="415925"/>
          </a:xfrm>
          <a:prstGeom prst="rect">
            <a:avLst/>
          </a:prstGeom>
          <a:solidFill>
            <a:srgbClr val="FFFFFF">
              <a:alpha val="0"/>
            </a:srgbClr>
          </a:solidFill>
          <a:ln w="9525">
            <a:noFill/>
            <a:miter lim="800000"/>
            <a:headEnd/>
            <a:tailEnd/>
          </a:ln>
        </p:spPr>
        <p:txBody>
          <a:bodyPr wrap="none">
            <a:spAutoFit/>
          </a:bodyPr>
          <a:lstStyle/>
          <a:p>
            <a:endParaRPr lang="es-ES">
              <a:latin typeface="Arial" charset="0"/>
              <a:cs typeface="Arial" charset="0"/>
            </a:endParaRPr>
          </a:p>
        </p:txBody>
      </p:sp>
      <p:sp>
        <p:nvSpPr>
          <p:cNvPr id="26626"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ES"/>
          </a:p>
        </p:txBody>
      </p:sp>
      <p:sp>
        <p:nvSpPr>
          <p:cNvPr id="26627" name="Rectangle 11"/>
          <p:cNvSpPr>
            <a:spLocks noGrp="1"/>
          </p:cNvSpPr>
          <p:nvPr>
            <p:ph type="title" idx="4294967295"/>
          </p:nvPr>
        </p:nvSpPr>
        <p:spPr>
          <a:xfrm>
            <a:off x="1547813" y="228600"/>
            <a:ext cx="7215187" cy="990600"/>
          </a:xfrm>
        </p:spPr>
        <p:txBody>
          <a:bodyPr/>
          <a:lstStyle/>
          <a:p>
            <a:pPr eaLnBrk="1" hangingPunct="1"/>
            <a:r>
              <a:rPr lang="es-ES" smtClean="0"/>
              <a:t>Tareas realizadas</a:t>
            </a:r>
          </a:p>
        </p:txBody>
      </p:sp>
      <p:sp>
        <p:nvSpPr>
          <p:cNvPr id="26628" name="Rectangle 12"/>
          <p:cNvSpPr>
            <a:spLocks noGrp="1"/>
          </p:cNvSpPr>
          <p:nvPr>
            <p:ph type="body" idx="4294967295"/>
          </p:nvPr>
        </p:nvSpPr>
        <p:spPr/>
        <p:txBody>
          <a:bodyPr/>
          <a:lstStyle/>
          <a:p>
            <a:pPr algn="just" eaLnBrk="1" hangingPunct="1"/>
            <a:r>
              <a:rPr lang="es-ES" sz="2000" dirty="0" smtClean="0"/>
              <a:t>Estudio y tratamiento de las de las variables de los ficheros de datos</a:t>
            </a:r>
          </a:p>
          <a:p>
            <a:pPr algn="just" eaLnBrk="1" hangingPunct="1"/>
            <a:r>
              <a:rPr lang="es-ES" sz="2000" dirty="0" smtClean="0"/>
              <a:t>Programación en R de las rutinas necesarias a partir de los paquetes:</a:t>
            </a:r>
          </a:p>
          <a:p>
            <a:pPr lvl="3" algn="just" eaLnBrk="1" hangingPunct="1"/>
            <a:r>
              <a:rPr lang="es-ES" sz="1800" dirty="0" smtClean="0"/>
              <a:t>MASS</a:t>
            </a:r>
          </a:p>
          <a:p>
            <a:pPr lvl="3" algn="just" eaLnBrk="1" hangingPunct="1"/>
            <a:r>
              <a:rPr lang="es-ES" sz="1800" dirty="0" smtClean="0"/>
              <a:t>ROCR</a:t>
            </a:r>
          </a:p>
          <a:p>
            <a:pPr lvl="3" algn="just" eaLnBrk="1" hangingPunct="1"/>
            <a:r>
              <a:rPr lang="es-ES" sz="1800" dirty="0" err="1" smtClean="0"/>
              <a:t>verification</a:t>
            </a:r>
            <a:endParaRPr lang="es-ES" sz="1800" dirty="0" smtClean="0"/>
          </a:p>
          <a:p>
            <a:pPr lvl="3" algn="just" eaLnBrk="1" hangingPunct="1"/>
            <a:r>
              <a:rPr lang="es-ES" sz="1800" dirty="0" err="1" smtClean="0"/>
              <a:t>Epi</a:t>
            </a:r>
            <a:endParaRPr lang="es-ES" sz="1800" dirty="0" smtClean="0"/>
          </a:p>
          <a:p>
            <a:pPr algn="just" eaLnBrk="1" hangingPunct="1"/>
            <a:r>
              <a:rPr lang="es-ES" sz="2000" dirty="0" smtClean="0"/>
              <a:t>Validación de los resultados con WEKA y procedimientos de validación cruzada</a:t>
            </a:r>
          </a:p>
          <a:p>
            <a:pPr algn="just" eaLnBrk="1" hangingPunct="1"/>
            <a:r>
              <a:rPr lang="es-ES" sz="2000" dirty="0" smtClean="0"/>
              <a:t>Presentación e interpretación de los datos</a:t>
            </a:r>
          </a:p>
          <a:p>
            <a:pPr algn="just" eaLnBrk="1" hangingPunct="1"/>
            <a:r>
              <a:rPr lang="es-ES" sz="2000" dirty="0" smtClean="0"/>
              <a:t>Para revisar todos los procedimientos y rutinas empleadas se adjuntan todos los programas creados en R que se utilizaron en el análisis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8 Rectángulo"/>
          <p:cNvSpPr/>
          <p:nvPr/>
        </p:nvSpPr>
        <p:spPr>
          <a:xfrm>
            <a:off x="0" y="4714884"/>
            <a:ext cx="9144000" cy="7143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Título"/>
          <p:cNvSpPr>
            <a:spLocks noGrp="1"/>
          </p:cNvSpPr>
          <p:nvPr>
            <p:ph type="ctrTitle" idx="4294967295"/>
          </p:nvPr>
        </p:nvSpPr>
        <p:spPr>
          <a:xfrm>
            <a:off x="2667000" y="4038600"/>
            <a:ext cx="6477000" cy="1828800"/>
          </a:xfrm>
        </p:spPr>
        <p:txBody>
          <a:bodyPr/>
          <a:lstStyle/>
          <a:p>
            <a:r>
              <a:rPr lang="es-ES" b="1" dirty="0" smtClean="0">
                <a:solidFill>
                  <a:schemeClr val="accent2"/>
                </a:solidFill>
              </a:rPr>
              <a:t>Implementación I. </a:t>
            </a:r>
            <a:br>
              <a:rPr lang="es-ES" b="1" dirty="0" smtClean="0">
                <a:solidFill>
                  <a:schemeClr val="accent2"/>
                </a:solidFill>
              </a:rPr>
            </a:br>
            <a:r>
              <a:rPr lang="es-ES" b="1" dirty="0" smtClean="0">
                <a:solidFill>
                  <a:schemeClr val="accent2"/>
                </a:solidFill>
              </a:rPr>
              <a:t>Datos de accidentes</a:t>
            </a:r>
            <a:endParaRPr lang="es-ES" dirty="0">
              <a:solidFill>
                <a:schemeClr val="accent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Rectangle 2"/>
          <p:cNvSpPr>
            <a:spLocks noGrp="1"/>
          </p:cNvSpPr>
          <p:nvPr>
            <p:ph type="title" idx="4294967295"/>
          </p:nvPr>
        </p:nvSpPr>
        <p:spPr>
          <a:xfrm>
            <a:off x="1692275" y="228600"/>
            <a:ext cx="7070725" cy="990600"/>
          </a:xfrm>
        </p:spPr>
        <p:txBody>
          <a:bodyPr/>
          <a:lstStyle/>
          <a:p>
            <a:pPr eaLnBrk="1" hangingPunct="1"/>
            <a:r>
              <a:rPr lang="es-ES" sz="2800" b="1" dirty="0" smtClean="0"/>
              <a:t>Implementación I. Datos de accidentes</a:t>
            </a:r>
            <a:br>
              <a:rPr lang="es-ES" sz="2800" b="1" dirty="0" smtClean="0"/>
            </a:br>
            <a:r>
              <a:rPr lang="es-ES" sz="2800" b="1" dirty="0" smtClean="0"/>
              <a:t>Descripción de las variables</a:t>
            </a:r>
          </a:p>
        </p:txBody>
      </p:sp>
      <p:sp>
        <p:nvSpPr>
          <p:cNvPr id="27650" name="Rectangle 3"/>
          <p:cNvSpPr>
            <a:spLocks noGrp="1"/>
          </p:cNvSpPr>
          <p:nvPr>
            <p:ph type="body" idx="4294967295"/>
          </p:nvPr>
        </p:nvSpPr>
        <p:spPr>
          <a:xfrm>
            <a:off x="571472" y="2143116"/>
            <a:ext cx="8153400" cy="3543312"/>
          </a:xfrm>
        </p:spPr>
        <p:txBody>
          <a:bodyPr/>
          <a:lstStyle/>
          <a:p>
            <a:pPr algn="just" eaLnBrk="1" hangingPunct="1"/>
            <a:r>
              <a:rPr lang="es-ES" sz="2400" dirty="0" smtClean="0"/>
              <a:t>Como paso previo a la realización de los análisis, fue necesario preparar el fichero de datos. La base de datos de accidentes contaba en su mayoría con variables de tipo cualitativo (nominal y ordinal).</a:t>
            </a:r>
          </a:p>
          <a:p>
            <a:pPr algn="just" eaLnBrk="1" hangingPunct="1"/>
            <a:r>
              <a:rPr lang="es-ES" sz="2400" dirty="0" smtClean="0"/>
              <a:t>Se hizo necesario </a:t>
            </a:r>
            <a:r>
              <a:rPr lang="es-ES" sz="2400" dirty="0" err="1" smtClean="0"/>
              <a:t>recodificar</a:t>
            </a:r>
            <a:r>
              <a:rPr lang="es-ES" sz="2400" dirty="0" smtClean="0"/>
              <a:t> las variables a formato numérico para poder introducirlas en el análisis.</a:t>
            </a:r>
          </a:p>
          <a:p>
            <a:pPr algn="just" eaLnBrk="1" hangingPunct="1"/>
            <a:r>
              <a:rPr lang="es-ES" sz="2400" dirty="0" smtClean="0"/>
              <a:t>El resultado de la </a:t>
            </a:r>
            <a:r>
              <a:rPr lang="es-ES" sz="2400" dirty="0" err="1" smtClean="0"/>
              <a:t>recodificación</a:t>
            </a:r>
            <a:r>
              <a:rPr lang="es-ES" sz="2400" dirty="0" smtClean="0"/>
              <a:t> puede observarse en el fichero adjunto “</a:t>
            </a:r>
            <a:r>
              <a:rPr lang="es-ES" sz="2400" i="1" dirty="0" err="1" smtClean="0"/>
              <a:t>descripcion</a:t>
            </a:r>
            <a:r>
              <a:rPr lang="es-ES" sz="2400" i="1" dirty="0" smtClean="0"/>
              <a:t> </a:t>
            </a:r>
            <a:r>
              <a:rPr lang="es-ES" sz="2400" i="1" dirty="0" err="1" smtClean="0"/>
              <a:t>variables_bdd</a:t>
            </a:r>
            <a:r>
              <a:rPr lang="es-ES" sz="2400" i="1" dirty="0" smtClean="0"/>
              <a:t> accidentes.xls</a:t>
            </a:r>
            <a:r>
              <a:rPr lang="es-ES" sz="2400" dirty="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6 CuadroTexto"/>
          <p:cNvSpPr txBox="1"/>
          <p:nvPr/>
        </p:nvSpPr>
        <p:spPr>
          <a:xfrm>
            <a:off x="2357422" y="4335386"/>
            <a:ext cx="6429420" cy="2308324"/>
          </a:xfrm>
          <a:prstGeom prst="rect">
            <a:avLst/>
          </a:prstGeom>
          <a:noFill/>
        </p:spPr>
        <p:txBody>
          <a:bodyPr wrap="square" rtlCol="0">
            <a:spAutoFit/>
          </a:bodyPr>
          <a:lstStyle/>
          <a:p>
            <a:r>
              <a:rPr lang="es-ES" dirty="0" smtClean="0"/>
              <a:t>Este trabajo ha sido realizado por las alumnas,</a:t>
            </a:r>
          </a:p>
          <a:p>
            <a:endParaRPr lang="es-ES" dirty="0" smtClean="0"/>
          </a:p>
          <a:p>
            <a:pPr lvl="3"/>
            <a:r>
              <a:rPr lang="es-ES" dirty="0" smtClean="0"/>
              <a:t>Lara Andrea Neira González (UVIGO) </a:t>
            </a:r>
          </a:p>
          <a:p>
            <a:pPr lvl="3"/>
            <a:r>
              <a:rPr lang="es-ES" dirty="0" smtClean="0"/>
              <a:t>D</a:t>
            </a:r>
            <a:r>
              <a:rPr lang="es-ES" dirty="0" smtClean="0"/>
              <a:t>é</a:t>
            </a:r>
            <a:r>
              <a:rPr lang="es-ES" dirty="0" smtClean="0"/>
              <a:t>borah </a:t>
            </a:r>
            <a:r>
              <a:rPr lang="es-ES" dirty="0" smtClean="0"/>
              <a:t>Otero García (UVIGO) </a:t>
            </a:r>
          </a:p>
          <a:p>
            <a:pPr lvl="3"/>
            <a:r>
              <a:rPr lang="es-ES" dirty="0" smtClean="0"/>
              <a:t>Ana Touriño Sánchez (USC)</a:t>
            </a:r>
          </a:p>
          <a:p>
            <a:endParaRPr lang="es-ES" dirty="0" smtClean="0"/>
          </a:p>
          <a:p>
            <a:r>
              <a:rPr lang="es-ES" dirty="0" smtClean="0">
                <a:solidFill>
                  <a:schemeClr val="bg2">
                    <a:lumMod val="75000"/>
                  </a:schemeClr>
                </a:solidFill>
              </a:rPr>
              <a:t>para la asignatura de “Análisis exploratorio de datos” del Máster de Técnicas Estadísticas, edición 2009/2010</a:t>
            </a:r>
            <a:endParaRPr lang="es-ES"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Rectangle 2"/>
          <p:cNvSpPr>
            <a:spLocks noGrp="1"/>
          </p:cNvSpPr>
          <p:nvPr>
            <p:ph type="title" idx="4294967295"/>
          </p:nvPr>
        </p:nvSpPr>
        <p:spPr>
          <a:xfrm>
            <a:off x="1476375" y="228600"/>
            <a:ext cx="7286625" cy="990600"/>
          </a:xfrm>
        </p:spPr>
        <p:txBody>
          <a:bodyPr/>
          <a:lstStyle/>
          <a:p>
            <a:pPr eaLnBrk="1" hangingPunct="1"/>
            <a:r>
              <a:rPr lang="es-ES" sz="2800" b="1" smtClean="0"/>
              <a:t>Implementación I. Datos de accidentes</a:t>
            </a:r>
            <a:br>
              <a:rPr lang="es-ES" sz="2800" b="1" smtClean="0"/>
            </a:br>
            <a:r>
              <a:rPr lang="es-ES" sz="2800" b="1" smtClean="0"/>
              <a:t>Rutinas</a:t>
            </a:r>
          </a:p>
        </p:txBody>
      </p:sp>
      <p:sp>
        <p:nvSpPr>
          <p:cNvPr id="28674" name="Rectangle 3"/>
          <p:cNvSpPr>
            <a:spLocks noGrp="1"/>
          </p:cNvSpPr>
          <p:nvPr>
            <p:ph type="body" idx="4294967295"/>
          </p:nvPr>
        </p:nvSpPr>
        <p:spPr>
          <a:xfrm>
            <a:off x="612775" y="1600200"/>
            <a:ext cx="8153400" cy="4637088"/>
          </a:xfrm>
        </p:spPr>
        <p:txBody>
          <a:bodyPr/>
          <a:lstStyle/>
          <a:p>
            <a:pPr algn="just" eaLnBrk="1" hangingPunct="1">
              <a:lnSpc>
                <a:spcPct val="80000"/>
              </a:lnSpc>
            </a:pPr>
            <a:r>
              <a:rPr lang="es-ES" sz="2500" dirty="0" smtClean="0"/>
              <a:t>Preparamos las variables en los ficheros de datos: </a:t>
            </a:r>
            <a:r>
              <a:rPr lang="es-ES" sz="1600" dirty="0" smtClean="0"/>
              <a:t>La variable de interés es el suceso (incidente o accidente) y se incluyen todas las demás en los análisis.</a:t>
            </a:r>
          </a:p>
          <a:p>
            <a:pPr eaLnBrk="1" hangingPunct="1">
              <a:lnSpc>
                <a:spcPct val="80000"/>
              </a:lnSpc>
            </a:pPr>
            <a:r>
              <a:rPr lang="es-ES" sz="2500" dirty="0" smtClean="0"/>
              <a:t>Leemos los datos y cargamos los paquetes necesarios</a:t>
            </a:r>
          </a:p>
          <a:p>
            <a:pPr eaLnBrk="1" hangingPunct="1">
              <a:lnSpc>
                <a:spcPct val="80000"/>
              </a:lnSpc>
              <a:buFont typeface="Wingdings" pitchFamily="2" charset="2"/>
              <a:buNone/>
            </a:pPr>
            <a:r>
              <a:rPr lang="es-ES" sz="1600" dirty="0" smtClean="0"/>
              <a:t>						library(MASS)</a:t>
            </a:r>
          </a:p>
          <a:p>
            <a:pPr eaLnBrk="1" hangingPunct="1">
              <a:lnSpc>
                <a:spcPct val="80000"/>
              </a:lnSpc>
              <a:buFont typeface="Wingdings" pitchFamily="2" charset="2"/>
              <a:buNone/>
            </a:pPr>
            <a:r>
              <a:rPr lang="es-ES" sz="2500" dirty="0" smtClean="0"/>
              <a:t>	</a:t>
            </a:r>
            <a:r>
              <a:rPr lang="en-US" sz="1600" dirty="0" err="1" smtClean="0"/>
              <a:t>dat</a:t>
            </a:r>
            <a:r>
              <a:rPr lang="en-US" sz="1600" dirty="0" smtClean="0"/>
              <a:t>&lt;-</a:t>
            </a:r>
            <a:r>
              <a:rPr lang="en-US" sz="1600" dirty="0" err="1" smtClean="0"/>
              <a:t>read.table("F:</a:t>
            </a:r>
            <a:r>
              <a:rPr lang="en-US" sz="1600" dirty="0" err="1" smtClean="0"/>
              <a:t>/</a:t>
            </a:r>
            <a:r>
              <a:rPr lang="en-US" sz="1600" dirty="0" err="1" smtClean="0"/>
              <a:t>accidentes</a:t>
            </a:r>
            <a:r>
              <a:rPr lang="en-US" sz="1600" dirty="0" err="1" smtClean="0"/>
              <a:t>.txt</a:t>
            </a:r>
            <a:r>
              <a:rPr lang="en-US" sz="1600" dirty="0" err="1" smtClean="0"/>
              <a:t>",header</a:t>
            </a:r>
            <a:r>
              <a:rPr lang="en-US" sz="1600" dirty="0" smtClean="0"/>
              <a:t>=TRUE)</a:t>
            </a:r>
            <a:r>
              <a:rPr lang="es-ES" sz="1600" dirty="0" smtClean="0"/>
              <a:t> 	library(ROCR)</a:t>
            </a:r>
            <a:endParaRPr lang="es-ES" sz="2500" dirty="0" smtClean="0"/>
          </a:p>
          <a:p>
            <a:pPr eaLnBrk="1" hangingPunct="1">
              <a:lnSpc>
                <a:spcPct val="80000"/>
              </a:lnSpc>
              <a:buFont typeface="Wingdings" pitchFamily="2" charset="2"/>
              <a:buNone/>
            </a:pPr>
            <a:r>
              <a:rPr lang="es-ES" sz="1600" dirty="0" smtClean="0"/>
              <a:t>						library(verification)</a:t>
            </a:r>
          </a:p>
          <a:p>
            <a:pPr eaLnBrk="1" hangingPunct="1">
              <a:lnSpc>
                <a:spcPct val="80000"/>
              </a:lnSpc>
              <a:buFont typeface="Wingdings" pitchFamily="2" charset="2"/>
              <a:buNone/>
            </a:pPr>
            <a:r>
              <a:rPr lang="es-ES" sz="1600" dirty="0" smtClean="0"/>
              <a:t>						library(Epi)</a:t>
            </a:r>
          </a:p>
          <a:p>
            <a:pPr eaLnBrk="1" hangingPunct="1">
              <a:lnSpc>
                <a:spcPct val="80000"/>
              </a:lnSpc>
            </a:pPr>
            <a:r>
              <a:rPr lang="es-ES" sz="2500" dirty="0" smtClean="0"/>
              <a:t>Realizamos el análisis </a:t>
            </a:r>
            <a:r>
              <a:rPr lang="es-ES" sz="2500" u="sng" dirty="0" smtClean="0"/>
              <a:t>discriminante</a:t>
            </a:r>
            <a:r>
              <a:rPr lang="es-ES" sz="2500" dirty="0" smtClean="0"/>
              <a:t> de la variable suceso sobre el resto de variables del fichero</a:t>
            </a:r>
          </a:p>
          <a:p>
            <a:pPr algn="ctr" eaLnBrk="1" hangingPunct="1">
              <a:lnSpc>
                <a:spcPct val="80000"/>
              </a:lnSpc>
              <a:buFont typeface="Wingdings" pitchFamily="2" charset="2"/>
              <a:buNone/>
            </a:pPr>
            <a:r>
              <a:rPr lang="es-ES" sz="1600" dirty="0" smtClean="0"/>
              <a:t>dis &lt;- lda(S ~ .,dat,prior=c(</a:t>
            </a:r>
            <a:r>
              <a:rPr lang="es-ES" sz="1600" smtClean="0"/>
              <a:t>0.5,0.5</a:t>
            </a:r>
            <a:r>
              <a:rPr lang="es-ES" sz="1600" smtClean="0"/>
              <a:t>))</a:t>
            </a:r>
          </a:p>
          <a:p>
            <a:pPr lvl="1" eaLnBrk="1" hangingPunct="1">
              <a:lnSpc>
                <a:spcPct val="80000"/>
              </a:lnSpc>
            </a:pPr>
            <a:r>
              <a:rPr lang="es-ES" sz="2200" dirty="0" smtClean="0"/>
              <a:t>Obtenemos las predicciones del clasificador</a:t>
            </a:r>
          </a:p>
          <a:p>
            <a:pPr algn="ctr" eaLnBrk="1" hangingPunct="1">
              <a:lnSpc>
                <a:spcPct val="80000"/>
              </a:lnSpc>
              <a:buFont typeface="Wingdings" pitchFamily="2" charset="2"/>
              <a:buNone/>
            </a:pPr>
            <a:r>
              <a:rPr lang="es-ES" sz="1600" dirty="0" smtClean="0"/>
              <a:t>grupo&lt;-predict(dis,method="plug-in")$class</a:t>
            </a:r>
          </a:p>
          <a:p>
            <a:pPr algn="ctr" eaLnBrk="1" hangingPunct="1">
              <a:lnSpc>
                <a:spcPct val="80000"/>
              </a:lnSpc>
              <a:buFont typeface="Wingdings" pitchFamily="2" charset="2"/>
              <a:buNone/>
            </a:pPr>
            <a:r>
              <a:rPr lang="es-ES" sz="1600" dirty="0" smtClean="0"/>
              <a:t>prediciones&lt;-as.integer(grupo)-1</a:t>
            </a:r>
          </a:p>
          <a:p>
            <a:pPr lvl="1" eaLnBrk="1" hangingPunct="1">
              <a:lnSpc>
                <a:spcPct val="80000"/>
              </a:lnSpc>
            </a:pPr>
            <a:r>
              <a:rPr lang="es-ES" sz="2200" dirty="0" smtClean="0"/>
              <a:t>Obtenemos los resultados del clasificador</a:t>
            </a:r>
          </a:p>
          <a:p>
            <a:pPr algn="ctr" eaLnBrk="1" hangingPunct="1">
              <a:lnSpc>
                <a:spcPct val="80000"/>
              </a:lnSpc>
              <a:buFont typeface="Wingdings" pitchFamily="2" charset="2"/>
              <a:buNone/>
            </a:pPr>
            <a:r>
              <a:rPr lang="es-ES" sz="1600" dirty="0" smtClean="0"/>
              <a:t>table(grupo,dat$S)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Rectangle 2"/>
          <p:cNvSpPr>
            <a:spLocks noGrp="1"/>
          </p:cNvSpPr>
          <p:nvPr>
            <p:ph type="title" idx="4294967295"/>
          </p:nvPr>
        </p:nvSpPr>
        <p:spPr>
          <a:xfrm>
            <a:off x="1476375" y="228600"/>
            <a:ext cx="7286625" cy="990600"/>
          </a:xfrm>
        </p:spPr>
        <p:txBody>
          <a:bodyPr/>
          <a:lstStyle/>
          <a:p>
            <a:pPr eaLnBrk="1" hangingPunct="1"/>
            <a:r>
              <a:rPr lang="es-ES" sz="2800" b="1" smtClean="0"/>
              <a:t>Implementación I. Datos de accidentes</a:t>
            </a:r>
            <a:br>
              <a:rPr lang="es-ES" sz="2800" b="1" smtClean="0"/>
            </a:br>
            <a:r>
              <a:rPr lang="es-ES" sz="2800" b="1" smtClean="0"/>
              <a:t>Rutinas</a:t>
            </a:r>
          </a:p>
        </p:txBody>
      </p:sp>
      <p:sp>
        <p:nvSpPr>
          <p:cNvPr id="29698" name="Rectangle 3"/>
          <p:cNvSpPr>
            <a:spLocks noGrp="1"/>
          </p:cNvSpPr>
          <p:nvPr>
            <p:ph type="body" idx="4294967295"/>
          </p:nvPr>
        </p:nvSpPr>
        <p:spPr>
          <a:xfrm>
            <a:off x="611188" y="1600200"/>
            <a:ext cx="8154987" cy="4781550"/>
          </a:xfrm>
        </p:spPr>
        <p:txBody>
          <a:bodyPr/>
          <a:lstStyle/>
          <a:p>
            <a:pPr eaLnBrk="1" hangingPunct="1">
              <a:lnSpc>
                <a:spcPct val="80000"/>
              </a:lnSpc>
            </a:pPr>
            <a:r>
              <a:rPr lang="es-ES" sz="2500" dirty="0" smtClean="0"/>
              <a:t>Realizamos la regresión </a:t>
            </a:r>
            <a:r>
              <a:rPr lang="es-ES" sz="2500" u="sng" dirty="0" smtClean="0"/>
              <a:t>logística</a:t>
            </a:r>
            <a:r>
              <a:rPr lang="es-ES" sz="2500" dirty="0" smtClean="0"/>
              <a:t> tomando la variable suceso como respuesta sobre el resto de variables del fichero</a:t>
            </a:r>
          </a:p>
          <a:p>
            <a:pPr algn="ctr" eaLnBrk="1" hangingPunct="1">
              <a:lnSpc>
                <a:spcPct val="80000"/>
              </a:lnSpc>
              <a:buFont typeface="Wingdings" pitchFamily="2" charset="2"/>
              <a:buNone/>
            </a:pPr>
            <a:r>
              <a:rPr lang="es-ES" sz="1600" dirty="0" smtClean="0"/>
              <a:t>log &lt;- </a:t>
            </a:r>
            <a:r>
              <a:rPr lang="es-ES" sz="1600" dirty="0" err="1" smtClean="0"/>
              <a:t>glm</a:t>
            </a:r>
            <a:r>
              <a:rPr lang="es-ES" sz="1600" dirty="0" smtClean="0"/>
              <a:t>(</a:t>
            </a:r>
            <a:r>
              <a:rPr lang="es-ES" sz="1600" dirty="0" err="1" smtClean="0"/>
              <a:t>S~.,dat,family</a:t>
            </a:r>
            <a:r>
              <a:rPr lang="es-ES" sz="1600" dirty="0" smtClean="0"/>
              <a:t> = </a:t>
            </a:r>
            <a:r>
              <a:rPr lang="es-ES" sz="1600" dirty="0" err="1" smtClean="0"/>
              <a:t>binomial</a:t>
            </a:r>
            <a:r>
              <a:rPr lang="es-ES" sz="1600" dirty="0" smtClean="0"/>
              <a:t>(link="</a:t>
            </a:r>
            <a:r>
              <a:rPr lang="es-ES" sz="1600" dirty="0" err="1" smtClean="0"/>
              <a:t>logit</a:t>
            </a:r>
            <a:r>
              <a:rPr lang="es-ES" sz="1600" dirty="0" smtClean="0"/>
              <a:t>"))</a:t>
            </a:r>
          </a:p>
          <a:p>
            <a:pPr lvl="1" eaLnBrk="1" hangingPunct="1">
              <a:lnSpc>
                <a:spcPct val="80000"/>
              </a:lnSpc>
            </a:pPr>
            <a:r>
              <a:rPr lang="es-ES" sz="2200" dirty="0" smtClean="0"/>
              <a:t>Obtenemos las predicciones del clasificador</a:t>
            </a:r>
          </a:p>
          <a:p>
            <a:pPr algn="ctr" eaLnBrk="1" hangingPunct="1">
              <a:lnSpc>
                <a:spcPct val="80000"/>
              </a:lnSpc>
              <a:buFont typeface="Wingdings" pitchFamily="2" charset="2"/>
              <a:buNone/>
            </a:pPr>
            <a:r>
              <a:rPr lang="es-ES" sz="1600" dirty="0" err="1" smtClean="0"/>
              <a:t>prediciones</a:t>
            </a:r>
            <a:r>
              <a:rPr lang="es-ES" sz="1600" dirty="0" smtClean="0"/>
              <a:t>&lt;-round(</a:t>
            </a:r>
            <a:r>
              <a:rPr lang="es-ES" sz="1600" dirty="0" err="1" smtClean="0"/>
              <a:t>predict</a:t>
            </a:r>
            <a:r>
              <a:rPr lang="es-ES" sz="1600" dirty="0" smtClean="0"/>
              <a:t>(</a:t>
            </a:r>
            <a:r>
              <a:rPr lang="es-ES" sz="1600" dirty="0" err="1" smtClean="0"/>
              <a:t>log,type</a:t>
            </a:r>
            <a:r>
              <a:rPr lang="es-ES" sz="1600" dirty="0" smtClean="0"/>
              <a:t>="response"),0)</a:t>
            </a:r>
          </a:p>
          <a:p>
            <a:pPr lvl="1" eaLnBrk="1" hangingPunct="1">
              <a:lnSpc>
                <a:spcPct val="80000"/>
              </a:lnSpc>
            </a:pPr>
            <a:r>
              <a:rPr lang="es-ES" sz="2200" dirty="0" smtClean="0"/>
              <a:t>Obtenemos los resultados del clasificador</a:t>
            </a:r>
          </a:p>
          <a:p>
            <a:pPr algn="ctr" eaLnBrk="1" hangingPunct="1">
              <a:lnSpc>
                <a:spcPct val="80000"/>
              </a:lnSpc>
              <a:buFont typeface="Wingdings" pitchFamily="2" charset="2"/>
              <a:buNone/>
            </a:pPr>
            <a:r>
              <a:rPr lang="es-ES" sz="1600" dirty="0" err="1" smtClean="0"/>
              <a:t>table</a:t>
            </a:r>
            <a:r>
              <a:rPr lang="es-ES" sz="1600" dirty="0" smtClean="0"/>
              <a:t>(</a:t>
            </a:r>
            <a:r>
              <a:rPr lang="es-ES" sz="1600" dirty="0" err="1" smtClean="0"/>
              <a:t>prediciones,dat$S</a:t>
            </a:r>
            <a:r>
              <a:rPr lang="es-ES" sz="1600" dirty="0" smtClean="0"/>
              <a:t>)</a:t>
            </a:r>
          </a:p>
          <a:p>
            <a:pPr eaLnBrk="1" hangingPunct="1">
              <a:lnSpc>
                <a:spcPct val="80000"/>
              </a:lnSpc>
            </a:pPr>
            <a:r>
              <a:rPr lang="es-ES" sz="2500" dirty="0" smtClean="0"/>
              <a:t>Realizamos el </a:t>
            </a:r>
            <a:r>
              <a:rPr lang="es-ES" sz="2500" u="sng" dirty="0" smtClean="0"/>
              <a:t>árbol</a:t>
            </a:r>
            <a:r>
              <a:rPr lang="es-ES" sz="2500" dirty="0" smtClean="0"/>
              <a:t> de regresión tomando la variable suceso como respuesta</a:t>
            </a:r>
          </a:p>
          <a:p>
            <a:pPr algn="ctr" eaLnBrk="1" hangingPunct="1">
              <a:lnSpc>
                <a:spcPct val="80000"/>
              </a:lnSpc>
              <a:buFont typeface="Wingdings" pitchFamily="2" charset="2"/>
              <a:buNone/>
            </a:pPr>
            <a:r>
              <a:rPr lang="es-ES" sz="1600" dirty="0" err="1" smtClean="0"/>
              <a:t>arbol</a:t>
            </a:r>
            <a:r>
              <a:rPr lang="es-ES" sz="1600" dirty="0" smtClean="0"/>
              <a:t> &lt;- </a:t>
            </a:r>
            <a:r>
              <a:rPr lang="es-ES" sz="1600" dirty="0" err="1" smtClean="0"/>
              <a:t>tree</a:t>
            </a:r>
            <a:r>
              <a:rPr lang="es-ES" sz="1600" dirty="0" smtClean="0"/>
              <a:t>(S~., </a:t>
            </a:r>
            <a:r>
              <a:rPr lang="es-ES" sz="1600" dirty="0" err="1" smtClean="0"/>
              <a:t>dat</a:t>
            </a:r>
            <a:r>
              <a:rPr lang="es-ES" sz="1600" dirty="0" smtClean="0"/>
              <a:t>)</a:t>
            </a:r>
          </a:p>
          <a:p>
            <a:pPr lvl="1" eaLnBrk="1" hangingPunct="1">
              <a:lnSpc>
                <a:spcPct val="80000"/>
              </a:lnSpc>
            </a:pPr>
            <a:r>
              <a:rPr lang="es-ES" sz="2200" dirty="0" smtClean="0"/>
              <a:t>Obtenemos las predicciones del clasificador</a:t>
            </a:r>
          </a:p>
          <a:p>
            <a:pPr algn="ctr" eaLnBrk="1" hangingPunct="1">
              <a:lnSpc>
                <a:spcPct val="80000"/>
              </a:lnSpc>
              <a:buFont typeface="Wingdings" pitchFamily="2" charset="2"/>
              <a:buNone/>
            </a:pPr>
            <a:r>
              <a:rPr lang="es-ES" sz="1600" dirty="0" err="1" smtClean="0"/>
              <a:t>prediciones</a:t>
            </a:r>
            <a:r>
              <a:rPr lang="es-ES" sz="1600" dirty="0" smtClean="0"/>
              <a:t>&lt;-round(</a:t>
            </a:r>
            <a:r>
              <a:rPr lang="es-ES" sz="1600" dirty="0" err="1" smtClean="0"/>
              <a:t>predict</a:t>
            </a:r>
            <a:r>
              <a:rPr lang="es-ES" sz="1600" dirty="0" smtClean="0"/>
              <a:t>(</a:t>
            </a:r>
            <a:r>
              <a:rPr lang="es-ES" sz="1600" dirty="0" err="1" smtClean="0"/>
              <a:t>arbol</a:t>
            </a:r>
            <a:r>
              <a:rPr lang="es-ES" sz="1600" dirty="0" smtClean="0"/>
              <a:t>),0)</a:t>
            </a:r>
          </a:p>
          <a:p>
            <a:pPr lvl="1" eaLnBrk="1" hangingPunct="1">
              <a:lnSpc>
                <a:spcPct val="80000"/>
              </a:lnSpc>
            </a:pPr>
            <a:r>
              <a:rPr lang="es-ES" sz="2200" dirty="0" smtClean="0"/>
              <a:t>Obtenemos los resultados del clasificador</a:t>
            </a:r>
          </a:p>
          <a:p>
            <a:pPr algn="ctr" eaLnBrk="1" hangingPunct="1">
              <a:lnSpc>
                <a:spcPct val="80000"/>
              </a:lnSpc>
              <a:buFont typeface="Wingdings" pitchFamily="2" charset="2"/>
              <a:buNone/>
            </a:pPr>
            <a:r>
              <a:rPr lang="es-ES" sz="1600" dirty="0" err="1" smtClean="0"/>
              <a:t>table</a:t>
            </a:r>
            <a:r>
              <a:rPr lang="es-ES" sz="1600" dirty="0" smtClean="0"/>
              <a:t>(</a:t>
            </a:r>
            <a:r>
              <a:rPr lang="es-ES" sz="1600" dirty="0" err="1" smtClean="0"/>
              <a:t>prediciones,dat$S</a:t>
            </a:r>
            <a:r>
              <a:rPr lang="es-ES" sz="1600" dirty="0" smtClean="0"/>
              <a:t>)</a:t>
            </a:r>
          </a:p>
          <a:p>
            <a:pPr algn="ctr" eaLnBrk="1" hangingPunct="1">
              <a:lnSpc>
                <a:spcPct val="80000"/>
              </a:lnSpc>
              <a:buFont typeface="Wingdings" pitchFamily="2" charset="2"/>
              <a:buNone/>
            </a:pPr>
            <a:endParaRPr lang="es-ES" sz="1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Rectangle 2"/>
          <p:cNvSpPr>
            <a:spLocks noGrp="1"/>
          </p:cNvSpPr>
          <p:nvPr>
            <p:ph type="title" idx="4294967295"/>
          </p:nvPr>
        </p:nvSpPr>
        <p:spPr>
          <a:xfrm>
            <a:off x="1547813" y="228600"/>
            <a:ext cx="7215187" cy="990600"/>
          </a:xfrm>
        </p:spPr>
        <p:txBody>
          <a:bodyPr/>
          <a:lstStyle/>
          <a:p>
            <a:pPr eaLnBrk="1" hangingPunct="1"/>
            <a:r>
              <a:rPr lang="es-ES" sz="2800" b="1" smtClean="0"/>
              <a:t>Implementación I. Datos de accidentes</a:t>
            </a:r>
            <a:br>
              <a:rPr lang="es-ES" sz="2800" b="1" smtClean="0"/>
            </a:br>
            <a:r>
              <a:rPr lang="es-ES" sz="2800" b="1" smtClean="0"/>
              <a:t>Rutinas</a:t>
            </a:r>
          </a:p>
        </p:txBody>
      </p:sp>
      <p:sp>
        <p:nvSpPr>
          <p:cNvPr id="30722" name="Rectangle 3"/>
          <p:cNvSpPr>
            <a:spLocks noGrp="1"/>
          </p:cNvSpPr>
          <p:nvPr>
            <p:ph type="body" idx="4294967295"/>
          </p:nvPr>
        </p:nvSpPr>
        <p:spPr/>
        <p:txBody>
          <a:bodyPr/>
          <a:lstStyle/>
          <a:p>
            <a:pPr eaLnBrk="1" hangingPunct="1">
              <a:lnSpc>
                <a:spcPct val="80000"/>
              </a:lnSpc>
            </a:pPr>
            <a:r>
              <a:rPr lang="es-ES" sz="1900" smtClean="0"/>
              <a:t>Para el cálculo y representación de la curva ROC y el área bajo la curva en R existen dos rutinas que proporcionan los mismos resultados pero con diferente presentación:</a:t>
            </a:r>
          </a:p>
          <a:p>
            <a:pPr lvl="1" eaLnBrk="1" hangingPunct="1">
              <a:lnSpc>
                <a:spcPct val="80000"/>
              </a:lnSpc>
            </a:pPr>
            <a:r>
              <a:rPr lang="es-ES" sz="1700" smtClean="0"/>
              <a:t>Rutina que emplea el paquete ROCR</a:t>
            </a:r>
          </a:p>
          <a:p>
            <a:pPr lvl="2" eaLnBrk="1" hangingPunct="1">
              <a:lnSpc>
                <a:spcPct val="80000"/>
              </a:lnSpc>
            </a:pPr>
            <a:r>
              <a:rPr lang="es-ES" sz="1600" smtClean="0"/>
              <a:t>Cálculo de la curva Roc:</a:t>
            </a:r>
          </a:p>
          <a:p>
            <a:pPr algn="ctr" eaLnBrk="1" hangingPunct="1">
              <a:lnSpc>
                <a:spcPct val="80000"/>
              </a:lnSpc>
              <a:buFont typeface="Wingdings" pitchFamily="2" charset="2"/>
              <a:buNone/>
            </a:pPr>
            <a:r>
              <a:rPr lang="es-ES" sz="1400" smtClean="0"/>
              <a:t>pred&lt;-prediction(prediciones,dat$S)</a:t>
            </a:r>
          </a:p>
          <a:p>
            <a:pPr algn="ctr" eaLnBrk="1" hangingPunct="1">
              <a:lnSpc>
                <a:spcPct val="80000"/>
              </a:lnSpc>
              <a:buFont typeface="Wingdings" pitchFamily="2" charset="2"/>
              <a:buNone/>
            </a:pPr>
            <a:r>
              <a:rPr lang="es-ES" sz="1400" smtClean="0"/>
              <a:t>perf&lt;-performance(pred,"tpr","fpr")</a:t>
            </a:r>
          </a:p>
          <a:p>
            <a:pPr algn="ctr" eaLnBrk="1" hangingPunct="1">
              <a:lnSpc>
                <a:spcPct val="80000"/>
              </a:lnSpc>
              <a:buFont typeface="Wingdings" pitchFamily="2" charset="2"/>
              <a:buNone/>
            </a:pPr>
            <a:r>
              <a:rPr lang="es-ES" sz="1400" smtClean="0"/>
              <a:t>plot(perf,colorize=TRUE)</a:t>
            </a:r>
          </a:p>
          <a:p>
            <a:pPr lvl="2" eaLnBrk="1" hangingPunct="1">
              <a:lnSpc>
                <a:spcPct val="80000"/>
              </a:lnSpc>
            </a:pPr>
            <a:r>
              <a:rPr lang="es-ES" sz="1600" smtClean="0"/>
              <a:t>Cálculo del área bajo la curva Roc:</a:t>
            </a:r>
          </a:p>
          <a:p>
            <a:pPr algn="ctr" eaLnBrk="1" hangingPunct="1">
              <a:lnSpc>
                <a:spcPct val="80000"/>
              </a:lnSpc>
              <a:buFont typeface="Wingdings" pitchFamily="2" charset="2"/>
              <a:buNone/>
            </a:pPr>
            <a:r>
              <a:rPr lang="es-ES" sz="1400" smtClean="0"/>
              <a:t>roc.area(dat$S,prediciones)</a:t>
            </a:r>
          </a:p>
          <a:p>
            <a:pPr lvl="4" eaLnBrk="1" hangingPunct="1">
              <a:lnSpc>
                <a:spcPct val="80000"/>
              </a:lnSpc>
            </a:pPr>
            <a:endParaRPr lang="es-ES" sz="1400" smtClean="0"/>
          </a:p>
          <a:p>
            <a:pPr lvl="1" eaLnBrk="1" hangingPunct="1">
              <a:lnSpc>
                <a:spcPct val="80000"/>
              </a:lnSpc>
            </a:pPr>
            <a:r>
              <a:rPr lang="es-ES" sz="1700" smtClean="0"/>
              <a:t>Rutina que emplea el paquete Epi</a:t>
            </a:r>
          </a:p>
          <a:p>
            <a:pPr algn="ctr" eaLnBrk="1" hangingPunct="1">
              <a:lnSpc>
                <a:spcPct val="80000"/>
              </a:lnSpc>
              <a:buFont typeface="Wingdings" pitchFamily="2" charset="2"/>
              <a:buNone/>
            </a:pPr>
            <a:r>
              <a:rPr lang="es-ES" sz="1400" smtClean="0"/>
              <a:t>ROC(test=prediciones,stat=dat$S,plot="ROC" )</a:t>
            </a:r>
          </a:p>
          <a:p>
            <a:pPr lvl="4" eaLnBrk="1" hangingPunct="1">
              <a:lnSpc>
                <a:spcPct val="80000"/>
              </a:lnSpc>
            </a:pPr>
            <a:endParaRPr lang="es-ES" sz="1400" smtClean="0"/>
          </a:p>
          <a:p>
            <a:pPr lvl="4" eaLnBrk="1" hangingPunct="1">
              <a:lnSpc>
                <a:spcPct val="80000"/>
              </a:lnSpc>
              <a:buFont typeface="Wingdings" pitchFamily="2" charset="2"/>
              <a:buNone/>
            </a:pPr>
            <a:endParaRPr lang="es-ES" sz="1400" smtClean="0"/>
          </a:p>
          <a:p>
            <a:pPr eaLnBrk="1" hangingPunct="1">
              <a:lnSpc>
                <a:spcPct val="80000"/>
              </a:lnSpc>
            </a:pPr>
            <a:r>
              <a:rPr lang="es-ES" sz="1900" smtClean="0"/>
              <a:t>Se replican estas rutinas para cada clasificador con el objetivo de evaluarlos</a:t>
            </a:r>
          </a:p>
          <a:p>
            <a:pPr eaLnBrk="1" hangingPunct="1">
              <a:lnSpc>
                <a:spcPct val="80000"/>
              </a:lnSpc>
              <a:buFont typeface="Wingdings" pitchFamily="2" charset="2"/>
              <a:buNone/>
            </a:pPr>
            <a:endParaRPr lang="es-ES" sz="19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Rectangle 445"/>
          <p:cNvSpPr>
            <a:spLocks noGrp="1"/>
          </p:cNvSpPr>
          <p:nvPr>
            <p:ph type="title" idx="4294967295"/>
          </p:nvPr>
        </p:nvSpPr>
        <p:spPr>
          <a:xfrm>
            <a:off x="1547813" y="228600"/>
            <a:ext cx="7215187" cy="990600"/>
          </a:xfrm>
        </p:spPr>
        <p:txBody>
          <a:bodyPr/>
          <a:lstStyle/>
          <a:p>
            <a:pPr eaLnBrk="1" hangingPunct="1"/>
            <a:r>
              <a:rPr lang="es-ES" sz="2800" b="1" smtClean="0"/>
              <a:t>Implementación I. Datos de accidentes</a:t>
            </a:r>
            <a:br>
              <a:rPr lang="es-ES" sz="2800" b="1" smtClean="0"/>
            </a:br>
            <a:r>
              <a:rPr lang="es-ES" sz="2800" b="1" smtClean="0"/>
              <a:t>Resultados de los clasificadores</a:t>
            </a:r>
          </a:p>
        </p:txBody>
      </p:sp>
      <p:sp>
        <p:nvSpPr>
          <p:cNvPr id="31746" name="Rectangle 3"/>
          <p:cNvSpPr>
            <a:spLocks noGrp="1"/>
          </p:cNvSpPr>
          <p:nvPr>
            <p:ph type="body" idx="4294967295"/>
          </p:nvPr>
        </p:nvSpPr>
        <p:spPr>
          <a:xfrm>
            <a:off x="612775" y="1600200"/>
            <a:ext cx="8153400" cy="820738"/>
          </a:xfrm>
        </p:spPr>
        <p:txBody>
          <a:bodyPr/>
          <a:lstStyle/>
          <a:p>
            <a:pPr algn="ctr" eaLnBrk="1" hangingPunct="1">
              <a:lnSpc>
                <a:spcPct val="90000"/>
              </a:lnSpc>
              <a:buNone/>
            </a:pPr>
            <a:r>
              <a:rPr lang="es-ES" sz="2800" b="1" dirty="0" smtClean="0"/>
              <a:t>¿Cómo clasifican los casos los tres clasificadores?</a:t>
            </a:r>
          </a:p>
        </p:txBody>
      </p:sp>
      <p:sp>
        <p:nvSpPr>
          <p:cNvPr id="31786" name="Rectangle 452"/>
          <p:cNvSpPr>
            <a:spLocks/>
          </p:cNvSpPr>
          <p:nvPr/>
        </p:nvSpPr>
        <p:spPr bwMode="auto">
          <a:xfrm>
            <a:off x="571472" y="4500570"/>
            <a:ext cx="8153400" cy="820738"/>
          </a:xfrm>
          <a:prstGeom prst="rect">
            <a:avLst/>
          </a:prstGeom>
          <a:noFill/>
          <a:ln w="9525">
            <a:noFill/>
            <a:miter lim="800000"/>
            <a:headEnd/>
            <a:tailEnd/>
          </a:ln>
        </p:spPr>
        <p:txBody>
          <a:bodyPr/>
          <a:lstStyle/>
          <a:p>
            <a:pPr marL="319088" indent="-319088" algn="ctr">
              <a:lnSpc>
                <a:spcPct val="90000"/>
              </a:lnSpc>
              <a:spcBef>
                <a:spcPts val="700"/>
              </a:spcBef>
              <a:buClr>
                <a:schemeClr val="accent2"/>
              </a:buClr>
              <a:buSzPct val="60000"/>
            </a:pPr>
            <a:r>
              <a:rPr lang="es-ES" sz="2400" dirty="0" smtClean="0"/>
              <a:t>A </a:t>
            </a:r>
            <a:r>
              <a:rPr lang="es-ES" sz="2400" dirty="0"/>
              <a:t>la vista de las predicciones de los tres clasificadores evaluados el análisis discriminante y la regresión logística clasifican perfectamente los </a:t>
            </a:r>
            <a:r>
              <a:rPr lang="es-ES" sz="2400" dirty="0" smtClean="0"/>
              <a:t>datos (no existen falsos positivos ni falsos negativos).</a:t>
            </a:r>
            <a:endParaRPr lang="es-ES" sz="2400" dirty="0"/>
          </a:p>
        </p:txBody>
      </p:sp>
      <p:graphicFrame>
        <p:nvGraphicFramePr>
          <p:cNvPr id="6" name="5 Tabla"/>
          <p:cNvGraphicFramePr>
            <a:graphicFrameLocks noGrp="1"/>
          </p:cNvGraphicFramePr>
          <p:nvPr/>
        </p:nvGraphicFramePr>
        <p:xfrm>
          <a:off x="1071540" y="2500306"/>
          <a:ext cx="6858048" cy="1500199"/>
        </p:xfrm>
        <a:graphic>
          <a:graphicData uri="http://schemas.openxmlformats.org/drawingml/2006/table">
            <a:tbl>
              <a:tblPr/>
              <a:tblGrid>
                <a:gridCol w="857256"/>
                <a:gridCol w="857256"/>
                <a:gridCol w="857256"/>
                <a:gridCol w="857256"/>
                <a:gridCol w="857256"/>
                <a:gridCol w="857256"/>
                <a:gridCol w="857256"/>
                <a:gridCol w="857256"/>
              </a:tblGrid>
              <a:tr h="282572">
                <a:tc>
                  <a:txBody>
                    <a:bodyPr/>
                    <a:lstStyle/>
                    <a:p>
                      <a:pPr algn="l" fontAlgn="b"/>
                      <a:endParaRPr lang="es-ES" sz="11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s-ES" sz="1100" b="0" i="0" u="none" strike="noStrike">
                        <a:solidFill>
                          <a:srgbClr val="000000"/>
                        </a:solidFill>
                        <a:latin typeface="Calibri"/>
                      </a:endParaRPr>
                    </a:p>
                  </a:txBody>
                  <a:tcPr marL="9525" marR="9525" marT="9525" marB="0" anchor="b">
                    <a:lnL>
                      <a:noFill/>
                    </a:lnL>
                    <a:lnR w="19050" cap="flat" cmpd="sng" algn="ctr">
                      <a:solidFill>
                        <a:srgbClr val="993300"/>
                      </a:solidFill>
                      <a:prstDash val="solid"/>
                      <a:round/>
                      <a:headEnd type="none" w="med" len="med"/>
                      <a:tailEnd type="none" w="med" len="med"/>
                    </a:lnR>
                    <a:lnT>
                      <a:noFill/>
                    </a:lnT>
                    <a:lnB>
                      <a:noFill/>
                    </a:lnB>
                  </a:tcPr>
                </a:tc>
                <a:tc gridSpan="6">
                  <a:txBody>
                    <a:bodyPr/>
                    <a:lstStyle/>
                    <a:p>
                      <a:pPr algn="ctr" rtl="0" fontAlgn="ctr"/>
                      <a:r>
                        <a:rPr lang="es-ES" sz="1100" b="1" i="0" u="none" strike="noStrike" dirty="0">
                          <a:solidFill>
                            <a:srgbClr val="993300"/>
                          </a:solidFill>
                          <a:latin typeface="Tw Cen MT"/>
                        </a:rPr>
                        <a:t>PREDICCIÓN DEL CLASIFICADOR</a:t>
                      </a:r>
                    </a:p>
                  </a:txBody>
                  <a:tcPr marL="9525" marR="9525" marT="9525" marB="0" anchor="ctr">
                    <a:lnL w="1905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solidFill>
                      <a:srgbClr val="DD8047"/>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82756">
                <a:tc>
                  <a:txBody>
                    <a:bodyPr/>
                    <a:lstStyle/>
                    <a:p>
                      <a:pPr algn="l" fontAlgn="b"/>
                      <a:endParaRPr lang="es-ES" sz="1100" b="0" i="0" u="none" strike="noStrike">
                        <a:solidFill>
                          <a:srgbClr val="000000"/>
                        </a:solidFill>
                        <a:latin typeface="Calibri"/>
                      </a:endParaRPr>
                    </a:p>
                  </a:txBody>
                  <a:tcPr marL="9525" marR="9525" marT="9525" marB="0" anchor="b">
                    <a:lnL>
                      <a:noFill/>
                    </a:lnL>
                    <a:lnR>
                      <a:noFill/>
                    </a:lnR>
                    <a:lnT>
                      <a:noFill/>
                    </a:lnT>
                    <a:lnB>
                      <a:noFill/>
                    </a:lnB>
                  </a:tcPr>
                </a:tc>
                <a:tc rowSpan="2">
                  <a:txBody>
                    <a:bodyPr/>
                    <a:lstStyle/>
                    <a:p>
                      <a:pPr algn="l" fontAlgn="ctr"/>
                      <a:r>
                        <a:rPr lang="es-ES" sz="2500" b="0" i="0" u="none" strike="noStrike">
                          <a:solidFill>
                            <a:srgbClr val="000000"/>
                          </a:solidFill>
                          <a:latin typeface="Tw Cen MT"/>
                        </a:rPr>
                        <a:t> </a:t>
                      </a:r>
                    </a:p>
                  </a:txBody>
                  <a:tcPr marL="85725" marR="9525" marT="9525" marB="0" anchor="ctr">
                    <a:lnL>
                      <a:noFill/>
                    </a:lnL>
                    <a:lnR w="19050" cap="flat" cmpd="sng" algn="ctr">
                      <a:solidFill>
                        <a:srgbClr val="993300"/>
                      </a:solidFill>
                      <a:prstDash val="solid"/>
                      <a:round/>
                      <a:headEnd type="none" w="med" len="med"/>
                      <a:tailEnd type="none" w="med" len="med"/>
                    </a:lnR>
                    <a:lnT>
                      <a:noFill/>
                    </a:lnT>
                    <a:lnB w="19050" cap="flat" cmpd="sng" algn="ctr">
                      <a:solidFill>
                        <a:srgbClr val="993300"/>
                      </a:solidFill>
                      <a:prstDash val="solid"/>
                      <a:round/>
                      <a:headEnd type="none" w="med" len="med"/>
                      <a:tailEnd type="none" w="med" len="med"/>
                    </a:lnB>
                  </a:tcPr>
                </a:tc>
                <a:tc gridSpan="2">
                  <a:txBody>
                    <a:bodyPr/>
                    <a:lstStyle/>
                    <a:p>
                      <a:pPr algn="ctr" rtl="0" fontAlgn="ctr"/>
                      <a:r>
                        <a:rPr lang="es-ES" sz="1100" b="1" i="0" u="none" strike="noStrike">
                          <a:solidFill>
                            <a:srgbClr val="993300"/>
                          </a:solidFill>
                          <a:latin typeface="Tw Cen MT"/>
                        </a:rPr>
                        <a:t>Discriminante</a:t>
                      </a:r>
                      <a:r>
                        <a:rPr lang="es-ES" sz="1800" b="0" i="0" u="none" strike="noStrike">
                          <a:solidFill>
                            <a:srgbClr val="000000"/>
                          </a:solidFill>
                          <a:latin typeface="Tw Cen MT"/>
                        </a:rPr>
                        <a:t> </a:t>
                      </a:r>
                      <a:endParaRPr lang="es-ES" sz="1100" b="1" i="0" u="none" strike="noStrike">
                        <a:solidFill>
                          <a:srgbClr val="993300"/>
                        </a:solidFill>
                        <a:latin typeface="Tw Cen MT"/>
                      </a:endParaRPr>
                    </a:p>
                  </a:txBody>
                  <a:tcPr marL="9525" marR="9525" marT="9525" marB="0" anchor="ctr">
                    <a:lnL w="1905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solidFill>
                      <a:srgbClr val="DD8047"/>
                    </a:solidFill>
                  </a:tcPr>
                </a:tc>
                <a:tc hMerge="1">
                  <a:txBody>
                    <a:bodyPr/>
                    <a:lstStyle/>
                    <a:p>
                      <a:endParaRPr lang="es-ES"/>
                    </a:p>
                  </a:txBody>
                  <a:tcPr/>
                </a:tc>
                <a:tc gridSpan="2">
                  <a:txBody>
                    <a:bodyPr/>
                    <a:lstStyle/>
                    <a:p>
                      <a:pPr algn="ctr" rtl="0" fontAlgn="ctr"/>
                      <a:r>
                        <a:rPr lang="es-ES" sz="1100" b="1" i="0" u="none" strike="noStrike">
                          <a:solidFill>
                            <a:srgbClr val="993300"/>
                          </a:solidFill>
                          <a:latin typeface="Tw Cen MT"/>
                        </a:rPr>
                        <a:t>Logística</a:t>
                      </a:r>
                      <a:r>
                        <a:rPr lang="es-ES" sz="1800" b="0" i="0" u="none" strike="noStrike">
                          <a:solidFill>
                            <a:srgbClr val="000000"/>
                          </a:solidFill>
                          <a:latin typeface="Tw Cen MT"/>
                        </a:rPr>
                        <a:t> </a:t>
                      </a:r>
                      <a:endParaRPr lang="es-ES" sz="1100" b="1" i="0" u="none" strike="noStrike">
                        <a:solidFill>
                          <a:srgbClr val="993300"/>
                        </a:solidFill>
                        <a:latin typeface="Tw Cen MT"/>
                      </a:endParaRPr>
                    </a:p>
                  </a:txBody>
                  <a:tcPr marL="9525" marR="9525" marT="9525" marB="0" anchor="ctr">
                    <a:lnL w="1905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solidFill>
                      <a:srgbClr val="DD8047"/>
                    </a:solidFill>
                  </a:tcPr>
                </a:tc>
                <a:tc hMerge="1">
                  <a:txBody>
                    <a:bodyPr/>
                    <a:lstStyle/>
                    <a:p>
                      <a:endParaRPr lang="es-ES"/>
                    </a:p>
                  </a:txBody>
                  <a:tcPr/>
                </a:tc>
                <a:tc gridSpan="2">
                  <a:txBody>
                    <a:bodyPr/>
                    <a:lstStyle/>
                    <a:p>
                      <a:pPr algn="ctr" rtl="0" fontAlgn="ctr"/>
                      <a:r>
                        <a:rPr lang="es-ES" sz="1100" b="1" i="0" u="none" strike="noStrike">
                          <a:solidFill>
                            <a:srgbClr val="993300"/>
                          </a:solidFill>
                          <a:latin typeface="Tw Cen MT"/>
                        </a:rPr>
                        <a:t>Árbol</a:t>
                      </a:r>
                      <a:r>
                        <a:rPr lang="es-ES" sz="1800" b="0" i="0" u="none" strike="noStrike">
                          <a:solidFill>
                            <a:srgbClr val="000000"/>
                          </a:solidFill>
                          <a:latin typeface="Tw Cen MT"/>
                        </a:rPr>
                        <a:t> </a:t>
                      </a:r>
                      <a:endParaRPr lang="es-ES" sz="1100" b="1" i="0" u="none" strike="noStrike">
                        <a:solidFill>
                          <a:srgbClr val="993300"/>
                        </a:solidFill>
                        <a:latin typeface="Tw Cen MT"/>
                      </a:endParaRPr>
                    </a:p>
                  </a:txBody>
                  <a:tcPr marL="9525" marR="9525" marT="9525" marB="0" anchor="ctr">
                    <a:lnL w="1905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solidFill>
                      <a:srgbClr val="DD8047"/>
                    </a:solidFill>
                  </a:tcPr>
                </a:tc>
                <a:tc hMerge="1">
                  <a:txBody>
                    <a:bodyPr/>
                    <a:lstStyle/>
                    <a:p>
                      <a:endParaRPr lang="es-ES"/>
                    </a:p>
                  </a:txBody>
                  <a:tcPr/>
                </a:tc>
              </a:tr>
              <a:tr h="282572">
                <a:tc>
                  <a:txBody>
                    <a:bodyPr/>
                    <a:lstStyle/>
                    <a:p>
                      <a:pPr algn="l" fontAlgn="b"/>
                      <a:endParaRPr lang="es-ES" sz="1100" b="0" i="0" u="none" strike="noStrike">
                        <a:solidFill>
                          <a:srgbClr val="000000"/>
                        </a:solidFill>
                        <a:latin typeface="Calibri"/>
                      </a:endParaRPr>
                    </a:p>
                  </a:txBody>
                  <a:tcPr marL="9525" marR="9525" marT="9525" marB="0" anchor="b">
                    <a:lnL>
                      <a:noFill/>
                    </a:lnL>
                    <a:lnR>
                      <a:noFill/>
                    </a:lnR>
                    <a:lnT>
                      <a:noFill/>
                    </a:lnT>
                    <a:lnB w="19050" cap="flat" cmpd="sng" algn="ctr">
                      <a:solidFill>
                        <a:srgbClr val="993300"/>
                      </a:solidFill>
                      <a:prstDash val="solid"/>
                      <a:round/>
                      <a:headEnd type="none" w="med" len="med"/>
                      <a:tailEnd type="none" w="med" len="med"/>
                    </a:lnB>
                  </a:tcPr>
                </a:tc>
                <a:tc vMerge="1">
                  <a:txBody>
                    <a:bodyPr/>
                    <a:lstStyle/>
                    <a:p>
                      <a:endParaRPr lang="es-ES"/>
                    </a:p>
                  </a:txBody>
                  <a:tcPr/>
                </a:tc>
                <a:tc>
                  <a:txBody>
                    <a:bodyPr/>
                    <a:lstStyle/>
                    <a:p>
                      <a:pPr algn="ctr" rtl="0" fontAlgn="ctr"/>
                      <a:r>
                        <a:rPr lang="es-ES" sz="1100" b="0" i="0" u="none" strike="noStrike">
                          <a:solidFill>
                            <a:srgbClr val="000000"/>
                          </a:solidFill>
                          <a:latin typeface="Tw Cen MT"/>
                        </a:rPr>
                        <a:t>0</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1</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0</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1</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0</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1</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r>
              <a:tr h="282572">
                <a:tc rowSpan="2">
                  <a:txBody>
                    <a:bodyPr/>
                    <a:lstStyle/>
                    <a:p>
                      <a:pPr algn="ctr" rtl="0" fontAlgn="ctr"/>
                      <a:r>
                        <a:rPr lang="es-ES" sz="1100" b="1" i="0" u="none" strike="noStrike" dirty="0">
                          <a:solidFill>
                            <a:srgbClr val="993300"/>
                          </a:solidFill>
                          <a:latin typeface="Tw Cen MT"/>
                        </a:rPr>
                        <a:t>ESTADO REAL</a:t>
                      </a:r>
                    </a:p>
                  </a:txBody>
                  <a:tcPr marL="9525" marR="9525" marT="9525" marB="0" anchor="ctr">
                    <a:lnL w="1905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solidFill>
                      <a:srgbClr val="DD8047"/>
                    </a:solidFill>
                  </a:tcPr>
                </a:tc>
                <a:tc>
                  <a:txBody>
                    <a:bodyPr/>
                    <a:lstStyle/>
                    <a:p>
                      <a:pPr algn="ctr" rtl="0" fontAlgn="ctr"/>
                      <a:r>
                        <a:rPr lang="es-ES" sz="1100" b="0" i="0" u="none" strike="noStrike">
                          <a:solidFill>
                            <a:srgbClr val="000000"/>
                          </a:solidFill>
                          <a:latin typeface="Tw Cen MT"/>
                        </a:rPr>
                        <a:t>0</a:t>
                      </a:r>
                    </a:p>
                  </a:txBody>
                  <a:tcPr marL="9525" marR="9525" marT="9525" marB="0" anchor="ctr">
                    <a:lnL w="1905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44</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0</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44</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0</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41</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2</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r>
              <a:tr h="269727">
                <a:tc vMerge="1">
                  <a:txBody>
                    <a:bodyPr/>
                    <a:lstStyle/>
                    <a:p>
                      <a:endParaRPr lang="es-ES"/>
                    </a:p>
                  </a:txBody>
                  <a:tcPr/>
                </a:tc>
                <a:tc>
                  <a:txBody>
                    <a:bodyPr/>
                    <a:lstStyle/>
                    <a:p>
                      <a:pPr algn="ctr" rtl="0" fontAlgn="ctr"/>
                      <a:r>
                        <a:rPr lang="es-ES" sz="1100" b="0" i="0" u="none" strike="noStrike">
                          <a:solidFill>
                            <a:srgbClr val="000000"/>
                          </a:solidFill>
                          <a:latin typeface="Tw Cen MT"/>
                        </a:rPr>
                        <a:t>1</a:t>
                      </a:r>
                    </a:p>
                  </a:txBody>
                  <a:tcPr marL="9525" marR="9525" marT="9525" marB="0" anchor="ctr">
                    <a:lnL w="1905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0</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18</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0</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18</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3</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dirty="0">
                          <a:solidFill>
                            <a:srgbClr val="000000"/>
                          </a:solidFill>
                          <a:latin typeface="Tw Cen MT"/>
                        </a:rPr>
                        <a:t>16</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tcPr>
                </a:tc>
              </a:tr>
            </a:tbl>
          </a:graphicData>
        </a:graphic>
      </p:graphicFrame>
      <p:sp>
        <p:nvSpPr>
          <p:cNvPr id="7" name="6 CuadroTexto"/>
          <p:cNvSpPr txBox="1"/>
          <p:nvPr/>
        </p:nvSpPr>
        <p:spPr>
          <a:xfrm>
            <a:off x="3000364" y="4000504"/>
            <a:ext cx="4714908" cy="307777"/>
          </a:xfrm>
          <a:prstGeom prst="rect">
            <a:avLst/>
          </a:prstGeom>
          <a:noFill/>
        </p:spPr>
        <p:txBody>
          <a:bodyPr wrap="square" rtlCol="0">
            <a:spAutoFit/>
          </a:bodyPr>
          <a:lstStyle/>
          <a:p>
            <a:r>
              <a:rPr lang="es-ES" sz="1400" i="1" dirty="0" smtClean="0"/>
              <a:t>Nota: Se considera 0=incidente y 1=accidente</a:t>
            </a:r>
            <a:endParaRPr lang="es-ES" sz="1400" i="1"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69" name="Rectangle 2"/>
          <p:cNvSpPr>
            <a:spLocks noGrp="1"/>
          </p:cNvSpPr>
          <p:nvPr>
            <p:ph type="title" idx="4294967295"/>
          </p:nvPr>
        </p:nvSpPr>
        <p:spPr>
          <a:xfrm>
            <a:off x="1547813" y="228600"/>
            <a:ext cx="7215187" cy="990600"/>
          </a:xfrm>
        </p:spPr>
        <p:txBody>
          <a:bodyPr/>
          <a:lstStyle/>
          <a:p>
            <a:pPr eaLnBrk="1" hangingPunct="1"/>
            <a:r>
              <a:rPr lang="es-ES" sz="2800" b="1" smtClean="0"/>
              <a:t>Implementación I. Datos de accidentes</a:t>
            </a:r>
            <a:br>
              <a:rPr lang="es-ES" sz="2800" b="1" smtClean="0"/>
            </a:br>
            <a:r>
              <a:rPr lang="es-ES" sz="2800" b="1" smtClean="0"/>
              <a:t>Resultados de la curva ROC</a:t>
            </a:r>
          </a:p>
        </p:txBody>
      </p:sp>
      <p:pic>
        <p:nvPicPr>
          <p:cNvPr id="32770" name="Picture 4"/>
          <p:cNvPicPr>
            <a:picLocks noChangeAspect="1" noChangeArrowheads="1"/>
          </p:cNvPicPr>
          <p:nvPr/>
        </p:nvPicPr>
        <p:blipFill>
          <a:blip r:embed="rId2"/>
          <a:srcRect/>
          <a:stretch>
            <a:fillRect/>
          </a:stretch>
        </p:blipFill>
        <p:spPr bwMode="auto">
          <a:xfrm>
            <a:off x="436563" y="2108200"/>
            <a:ext cx="4640262" cy="4633913"/>
          </a:xfrm>
          <a:prstGeom prst="rect">
            <a:avLst/>
          </a:prstGeom>
          <a:noFill/>
          <a:ln w="9525">
            <a:noFill/>
            <a:miter lim="800000"/>
            <a:headEnd/>
            <a:tailEnd/>
          </a:ln>
        </p:spPr>
      </p:pic>
      <p:graphicFrame>
        <p:nvGraphicFramePr>
          <p:cNvPr id="70727" name="Group 71"/>
          <p:cNvGraphicFramePr>
            <a:graphicFrameLocks noGrp="1"/>
          </p:cNvGraphicFramePr>
          <p:nvPr>
            <p:ph sz="half" idx="4294967295"/>
          </p:nvPr>
        </p:nvGraphicFramePr>
        <p:xfrm>
          <a:off x="5219700" y="3213100"/>
          <a:ext cx="3119438" cy="1427164"/>
        </p:xfrm>
        <a:graphic>
          <a:graphicData uri="http://schemas.openxmlformats.org/drawingml/2006/table">
            <a:tbl>
              <a:tblPr/>
              <a:tblGrid>
                <a:gridCol w="1296988"/>
                <a:gridCol w="1822450"/>
              </a:tblGrid>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Area</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254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1</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254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3050">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n.total</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62</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n.events</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18</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330200">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n.noevents</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44</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p.value</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254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 3.108624e-15</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25400" cap="flat" cmpd="sng" algn="ctr">
                      <a:solidFill>
                        <a:srgbClr val="993300"/>
                      </a:solidFill>
                      <a:prstDash val="solid"/>
                      <a:round/>
                      <a:headEnd type="none" w="med" len="med"/>
                      <a:tailEnd type="none" w="med" len="med"/>
                    </a:lnB>
                    <a:lnTlToBr>
                      <a:noFill/>
                    </a:lnTlToBr>
                    <a:lnBlToTr>
                      <a:noFill/>
                    </a:lnBlToTr>
                    <a:noFill/>
                  </a:tcPr>
                </a:tc>
              </a:tr>
            </a:tbl>
          </a:graphicData>
        </a:graphic>
      </p:graphicFrame>
      <p:sp>
        <p:nvSpPr>
          <p:cNvPr id="32791" name="Rectangle 3"/>
          <p:cNvSpPr>
            <a:spLocks noGrp="1"/>
          </p:cNvSpPr>
          <p:nvPr>
            <p:ph type="body" sz="half" idx="4294967295"/>
          </p:nvPr>
        </p:nvSpPr>
        <p:spPr>
          <a:xfrm>
            <a:off x="612775" y="1600200"/>
            <a:ext cx="4000500" cy="1397000"/>
          </a:xfrm>
        </p:spPr>
        <p:txBody>
          <a:bodyPr/>
          <a:lstStyle/>
          <a:p>
            <a:pPr algn="ctr" eaLnBrk="1" hangingPunct="1">
              <a:buFont typeface="Wingdings" pitchFamily="2" charset="2"/>
              <a:buNone/>
            </a:pPr>
            <a:r>
              <a:rPr lang="es-ES" sz="2500" i="1" smtClean="0"/>
              <a:t>Curva ROC del análisis discriminante</a:t>
            </a:r>
          </a:p>
        </p:txBody>
      </p:sp>
      <p:sp>
        <p:nvSpPr>
          <p:cNvPr id="32792" name="Rectangle 72"/>
          <p:cNvSpPr>
            <a:spLocks/>
          </p:cNvSpPr>
          <p:nvPr/>
        </p:nvSpPr>
        <p:spPr bwMode="auto">
          <a:xfrm>
            <a:off x="5219700" y="2781300"/>
            <a:ext cx="3095625" cy="576263"/>
          </a:xfrm>
          <a:prstGeom prst="rect">
            <a:avLst/>
          </a:prstGeom>
          <a:noFill/>
          <a:ln w="9525">
            <a:noFill/>
            <a:miter lim="800000"/>
            <a:headEnd/>
            <a:tailEnd/>
          </a:ln>
        </p:spPr>
        <p:txBody>
          <a:bodyPr/>
          <a:lstStyle/>
          <a:p>
            <a:pPr marL="319088" indent="-319088" algn="ctr">
              <a:spcBef>
                <a:spcPts val="700"/>
              </a:spcBef>
              <a:buClr>
                <a:schemeClr val="accent2"/>
              </a:buClr>
              <a:buSzPct val="60000"/>
              <a:buFont typeface="Wingdings" pitchFamily="2" charset="2"/>
              <a:buNone/>
            </a:pPr>
            <a:r>
              <a:rPr lang="es-ES" sz="1600" i="1"/>
              <a:t>Área bajo la curva</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3" name="Rectangle 2"/>
          <p:cNvSpPr>
            <a:spLocks noGrp="1"/>
          </p:cNvSpPr>
          <p:nvPr>
            <p:ph type="title" idx="4294967295"/>
          </p:nvPr>
        </p:nvSpPr>
        <p:spPr>
          <a:xfrm>
            <a:off x="1547813" y="228600"/>
            <a:ext cx="7215187" cy="990600"/>
          </a:xfrm>
        </p:spPr>
        <p:txBody>
          <a:bodyPr/>
          <a:lstStyle/>
          <a:p>
            <a:pPr eaLnBrk="1" hangingPunct="1"/>
            <a:r>
              <a:rPr lang="es-ES" sz="2800" b="1" smtClean="0"/>
              <a:t>Implementación I. Datos de accidentes</a:t>
            </a:r>
            <a:br>
              <a:rPr lang="es-ES" sz="2800" b="1" smtClean="0"/>
            </a:br>
            <a:r>
              <a:rPr lang="es-ES" sz="2800" b="1" smtClean="0"/>
              <a:t>Resultados de la curva ROC</a:t>
            </a:r>
          </a:p>
        </p:txBody>
      </p:sp>
      <p:graphicFrame>
        <p:nvGraphicFramePr>
          <p:cNvPr id="72708" name="Group 4"/>
          <p:cNvGraphicFramePr>
            <a:graphicFrameLocks noGrp="1"/>
          </p:cNvGraphicFramePr>
          <p:nvPr>
            <p:ph sz="half" idx="4294967295"/>
          </p:nvPr>
        </p:nvGraphicFramePr>
        <p:xfrm>
          <a:off x="5219700" y="3213100"/>
          <a:ext cx="3119438" cy="1427164"/>
        </p:xfrm>
        <a:graphic>
          <a:graphicData uri="http://schemas.openxmlformats.org/drawingml/2006/table">
            <a:tbl>
              <a:tblPr/>
              <a:tblGrid>
                <a:gridCol w="1296988"/>
                <a:gridCol w="1822450"/>
              </a:tblGrid>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Area</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254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1</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254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3050">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n.total</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62</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n.events</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18</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330200">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n.noevents</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44</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p.value</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254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a:ea typeface="Calibri" pitchFamily="34" charset="0"/>
                          <a:cs typeface="Times New Roman" pitchFamily="18" charset="0"/>
                        </a:rPr>
                        <a:t> 3.108624e-15</a:t>
                      </a:r>
                      <a:endParaRPr kumimoji="0" lang="en-US" sz="1800" b="0" i="0" u="none" strike="noStrike" cap="none" normalizeH="0" baseline="0" smtClean="0">
                        <a:ln>
                          <a:noFill/>
                        </a:ln>
                        <a:solidFill>
                          <a:schemeClr val="tx1"/>
                        </a:solidFill>
                        <a:effectLst/>
                        <a:latin typeface="Tw Cen MT"/>
                        <a:ea typeface="Calibri" pitchFamily="34" charset="0"/>
                        <a:cs typeface="Times New Roman" pitchFamily="18" charset="0"/>
                      </a:endParaRP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25400" cap="flat" cmpd="sng" algn="ctr">
                      <a:solidFill>
                        <a:srgbClr val="993300"/>
                      </a:solidFill>
                      <a:prstDash val="solid"/>
                      <a:round/>
                      <a:headEnd type="none" w="med" len="med"/>
                      <a:tailEnd type="none" w="med" len="med"/>
                    </a:lnB>
                    <a:lnTlToBr>
                      <a:noFill/>
                    </a:lnTlToBr>
                    <a:lnBlToTr>
                      <a:noFill/>
                    </a:lnBlToTr>
                    <a:noFill/>
                  </a:tcPr>
                </a:tc>
              </a:tr>
            </a:tbl>
          </a:graphicData>
        </a:graphic>
      </p:graphicFrame>
      <p:sp>
        <p:nvSpPr>
          <p:cNvPr id="33814" name="Rectangle 25"/>
          <p:cNvSpPr>
            <a:spLocks/>
          </p:cNvSpPr>
          <p:nvPr/>
        </p:nvSpPr>
        <p:spPr bwMode="auto">
          <a:xfrm>
            <a:off x="5219700" y="2781300"/>
            <a:ext cx="3095625" cy="576263"/>
          </a:xfrm>
          <a:prstGeom prst="rect">
            <a:avLst/>
          </a:prstGeom>
          <a:noFill/>
          <a:ln w="9525">
            <a:noFill/>
            <a:miter lim="800000"/>
            <a:headEnd/>
            <a:tailEnd/>
          </a:ln>
        </p:spPr>
        <p:txBody>
          <a:bodyPr/>
          <a:lstStyle/>
          <a:p>
            <a:pPr marL="319088" indent="-319088" algn="ctr">
              <a:spcBef>
                <a:spcPts val="700"/>
              </a:spcBef>
              <a:buClr>
                <a:schemeClr val="accent2"/>
              </a:buClr>
              <a:buSzPct val="60000"/>
              <a:buFont typeface="Wingdings" pitchFamily="2" charset="2"/>
              <a:buNone/>
            </a:pPr>
            <a:r>
              <a:rPr lang="es-ES" sz="1600" i="1"/>
              <a:t>Área bajo la curva</a:t>
            </a:r>
          </a:p>
        </p:txBody>
      </p:sp>
      <p:pic>
        <p:nvPicPr>
          <p:cNvPr id="33815" name="Picture 26"/>
          <p:cNvPicPr>
            <a:picLocks noChangeAspect="1" noChangeArrowheads="1"/>
          </p:cNvPicPr>
          <p:nvPr/>
        </p:nvPicPr>
        <p:blipFill>
          <a:blip r:embed="rId2"/>
          <a:srcRect/>
          <a:stretch>
            <a:fillRect/>
          </a:stretch>
        </p:blipFill>
        <p:spPr bwMode="auto">
          <a:xfrm>
            <a:off x="508000" y="2133600"/>
            <a:ext cx="4568825" cy="4562475"/>
          </a:xfrm>
          <a:prstGeom prst="rect">
            <a:avLst/>
          </a:prstGeom>
          <a:noFill/>
          <a:ln w="9525">
            <a:noFill/>
            <a:miter lim="800000"/>
            <a:headEnd/>
            <a:tailEnd/>
          </a:ln>
        </p:spPr>
      </p:pic>
      <p:sp>
        <p:nvSpPr>
          <p:cNvPr id="33816" name="Rectangle 24"/>
          <p:cNvSpPr>
            <a:spLocks noGrp="1"/>
          </p:cNvSpPr>
          <p:nvPr>
            <p:ph type="body" sz="half" idx="4294967295"/>
          </p:nvPr>
        </p:nvSpPr>
        <p:spPr>
          <a:xfrm>
            <a:off x="612775" y="1600200"/>
            <a:ext cx="4000500" cy="1397000"/>
          </a:xfrm>
        </p:spPr>
        <p:txBody>
          <a:bodyPr/>
          <a:lstStyle/>
          <a:p>
            <a:pPr algn="ctr" eaLnBrk="1" hangingPunct="1">
              <a:buFont typeface="Wingdings" pitchFamily="2" charset="2"/>
              <a:buNone/>
            </a:pPr>
            <a:r>
              <a:rPr lang="es-ES" sz="2500" i="1" smtClean="0"/>
              <a:t>Curva ROC de la regresión logística</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7" name="Rectangle 2"/>
          <p:cNvSpPr>
            <a:spLocks noGrp="1"/>
          </p:cNvSpPr>
          <p:nvPr>
            <p:ph type="title" idx="4294967295"/>
          </p:nvPr>
        </p:nvSpPr>
        <p:spPr>
          <a:xfrm>
            <a:off x="1547813" y="228600"/>
            <a:ext cx="7215187" cy="990600"/>
          </a:xfrm>
        </p:spPr>
        <p:txBody>
          <a:bodyPr/>
          <a:lstStyle/>
          <a:p>
            <a:pPr eaLnBrk="1" hangingPunct="1"/>
            <a:r>
              <a:rPr lang="es-ES" sz="2800" b="1" smtClean="0"/>
              <a:t>Implementación I. Datos de accidentes</a:t>
            </a:r>
            <a:br>
              <a:rPr lang="es-ES" sz="2800" b="1" smtClean="0"/>
            </a:br>
            <a:r>
              <a:rPr lang="es-ES" sz="2800" b="1" smtClean="0"/>
              <a:t>Resultados de la curva ROC</a:t>
            </a:r>
          </a:p>
        </p:txBody>
      </p:sp>
      <p:graphicFrame>
        <p:nvGraphicFramePr>
          <p:cNvPr id="34845" name="Group 29"/>
          <p:cNvGraphicFramePr>
            <a:graphicFrameLocks noGrp="1"/>
          </p:cNvGraphicFramePr>
          <p:nvPr>
            <p:ph sz="half" idx="4294967295"/>
          </p:nvPr>
        </p:nvGraphicFramePr>
        <p:xfrm>
          <a:off x="5219700" y="3213100"/>
          <a:ext cx="3119438" cy="1427164"/>
        </p:xfrm>
        <a:graphic>
          <a:graphicData uri="http://schemas.openxmlformats.org/drawingml/2006/table">
            <a:tbl>
              <a:tblPr/>
              <a:tblGrid>
                <a:gridCol w="1296988"/>
                <a:gridCol w="1822450"/>
              </a:tblGrid>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Area</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254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rPr>
                        <a:t>0.880</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254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3050">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n.total</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rPr>
                        <a:t>62</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n.events</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rPr>
                        <a:t>18</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330200">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n.noevents</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rPr>
                        <a:t>44</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p.value</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254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 1.474991e-10</a:t>
                      </a:r>
                    </a:p>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 </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25400" cap="flat" cmpd="sng" algn="ctr">
                      <a:solidFill>
                        <a:srgbClr val="993300"/>
                      </a:solidFill>
                      <a:prstDash val="solid"/>
                      <a:round/>
                      <a:headEnd type="none" w="med" len="med"/>
                      <a:tailEnd type="none" w="med" len="med"/>
                    </a:lnB>
                    <a:lnTlToBr>
                      <a:noFill/>
                    </a:lnTlToBr>
                    <a:lnBlToTr>
                      <a:noFill/>
                    </a:lnBlToTr>
                    <a:noFill/>
                  </a:tcPr>
                </a:tc>
              </a:tr>
            </a:tbl>
          </a:graphicData>
        </a:graphic>
      </p:graphicFrame>
      <p:sp>
        <p:nvSpPr>
          <p:cNvPr id="34838" name="Rectangle 25"/>
          <p:cNvSpPr>
            <a:spLocks/>
          </p:cNvSpPr>
          <p:nvPr/>
        </p:nvSpPr>
        <p:spPr bwMode="auto">
          <a:xfrm>
            <a:off x="5219700" y="2781300"/>
            <a:ext cx="3095625" cy="576263"/>
          </a:xfrm>
          <a:prstGeom prst="rect">
            <a:avLst/>
          </a:prstGeom>
          <a:noFill/>
          <a:ln w="9525">
            <a:noFill/>
            <a:miter lim="800000"/>
            <a:headEnd/>
            <a:tailEnd/>
          </a:ln>
        </p:spPr>
        <p:txBody>
          <a:bodyPr/>
          <a:lstStyle/>
          <a:p>
            <a:pPr marL="319088" indent="-319088" algn="ctr">
              <a:spcBef>
                <a:spcPts val="700"/>
              </a:spcBef>
              <a:buClr>
                <a:schemeClr val="accent2"/>
              </a:buClr>
              <a:buSzPct val="60000"/>
              <a:buFont typeface="Wingdings" pitchFamily="2" charset="2"/>
              <a:buNone/>
            </a:pPr>
            <a:r>
              <a:rPr lang="es-ES" sz="1600" i="1"/>
              <a:t>Área bajo la curva</a:t>
            </a:r>
          </a:p>
        </p:txBody>
      </p:sp>
      <p:pic>
        <p:nvPicPr>
          <p:cNvPr id="34839" name="Picture 25"/>
          <p:cNvPicPr>
            <a:picLocks noChangeAspect="1" noChangeArrowheads="1"/>
          </p:cNvPicPr>
          <p:nvPr/>
        </p:nvPicPr>
        <p:blipFill>
          <a:blip r:embed="rId2"/>
          <a:srcRect/>
          <a:stretch>
            <a:fillRect/>
          </a:stretch>
        </p:blipFill>
        <p:spPr bwMode="auto">
          <a:xfrm>
            <a:off x="503238" y="2060575"/>
            <a:ext cx="4573587" cy="4565650"/>
          </a:xfrm>
          <a:prstGeom prst="rect">
            <a:avLst/>
          </a:prstGeom>
          <a:noFill/>
          <a:ln w="9525">
            <a:noFill/>
            <a:miter lim="800000"/>
            <a:headEnd/>
            <a:tailEnd/>
          </a:ln>
        </p:spPr>
      </p:pic>
      <p:sp>
        <p:nvSpPr>
          <p:cNvPr id="34840" name="Rectangle 24"/>
          <p:cNvSpPr>
            <a:spLocks noGrp="1"/>
          </p:cNvSpPr>
          <p:nvPr>
            <p:ph type="body" sz="half" idx="4294967295"/>
          </p:nvPr>
        </p:nvSpPr>
        <p:spPr>
          <a:xfrm>
            <a:off x="612775" y="1600200"/>
            <a:ext cx="4000500" cy="1397000"/>
          </a:xfrm>
        </p:spPr>
        <p:txBody>
          <a:bodyPr/>
          <a:lstStyle/>
          <a:p>
            <a:pPr algn="ctr" eaLnBrk="1" hangingPunct="1">
              <a:buFont typeface="Wingdings" pitchFamily="2" charset="2"/>
              <a:buNone/>
            </a:pPr>
            <a:r>
              <a:rPr lang="es-ES" sz="2500" i="1" smtClean="0"/>
              <a:t>Curva ROC del árbol de regresión</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1" name="Rectangle 2"/>
          <p:cNvSpPr>
            <a:spLocks noGrp="1"/>
          </p:cNvSpPr>
          <p:nvPr>
            <p:ph type="title" idx="4294967295"/>
          </p:nvPr>
        </p:nvSpPr>
        <p:spPr>
          <a:xfrm>
            <a:off x="1763713" y="333375"/>
            <a:ext cx="6999287" cy="885825"/>
          </a:xfrm>
        </p:spPr>
        <p:txBody>
          <a:bodyPr/>
          <a:lstStyle/>
          <a:p>
            <a:r>
              <a:rPr lang="es-ES" sz="2800" b="1" smtClean="0"/>
              <a:t>Implementación I. Datos de accidentes</a:t>
            </a:r>
            <a:br>
              <a:rPr lang="es-ES" sz="2800" b="1" smtClean="0"/>
            </a:br>
            <a:r>
              <a:rPr lang="es-ES" sz="2800" b="1" smtClean="0"/>
              <a:t>INTERPRETACIÓN DE LOS RESULTADOS</a:t>
            </a:r>
          </a:p>
        </p:txBody>
      </p:sp>
      <p:sp>
        <p:nvSpPr>
          <p:cNvPr id="35842" name="Rectangle 3"/>
          <p:cNvSpPr>
            <a:spLocks noGrp="1"/>
          </p:cNvSpPr>
          <p:nvPr>
            <p:ph type="body" idx="4294967295"/>
          </p:nvPr>
        </p:nvSpPr>
        <p:spPr/>
        <p:txBody>
          <a:bodyPr/>
          <a:lstStyle/>
          <a:p>
            <a:pPr algn="just">
              <a:lnSpc>
                <a:spcPct val="80000"/>
              </a:lnSpc>
            </a:pPr>
            <a:r>
              <a:rPr lang="es-ES" sz="2400" smtClean="0"/>
              <a:t>Dado que el área bajo la curva sirve para comparar clasificadores -evalúa el buen comportamiento de un clasificador-, el análisis realizado nos lleva a la siguiente conclusión:</a:t>
            </a:r>
          </a:p>
          <a:p>
            <a:pPr algn="just">
              <a:lnSpc>
                <a:spcPct val="80000"/>
              </a:lnSpc>
              <a:buFont typeface="Wingdings" pitchFamily="2" charset="2"/>
              <a:buNone/>
            </a:pPr>
            <a:endParaRPr lang="es-ES" sz="2400" smtClean="0"/>
          </a:p>
          <a:p>
            <a:pPr algn="ctr">
              <a:lnSpc>
                <a:spcPct val="80000"/>
              </a:lnSpc>
              <a:buFont typeface="Wingdings" pitchFamily="2" charset="2"/>
              <a:buNone/>
            </a:pPr>
            <a:r>
              <a:rPr lang="es-ES" sz="2400" b="1" smtClean="0"/>
              <a:t>El análisis discriminante y la regresión logística son mejores clasificadores que el árbol de regresión ya que tienen AUC mayores.</a:t>
            </a:r>
          </a:p>
          <a:p>
            <a:pPr algn="just">
              <a:lnSpc>
                <a:spcPct val="80000"/>
              </a:lnSpc>
            </a:pPr>
            <a:r>
              <a:rPr lang="es-ES" sz="2400" smtClean="0"/>
              <a:t>Por otra parte, el hecho de que los clasificadores clasifiquen perfectamente los datos hace sospechar de la existencia de un sobreajuste. Para solucionar este problema, se ha utilizado la validación cruzada para hacer predicciones sobre muestras de entrenamiento de los datos. Los resultados de esta validación se presentan a continuación.</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5" name="Rectangle 2"/>
          <p:cNvSpPr>
            <a:spLocks noGrp="1"/>
          </p:cNvSpPr>
          <p:nvPr>
            <p:ph type="title" idx="4294967295"/>
          </p:nvPr>
        </p:nvSpPr>
        <p:spPr>
          <a:xfrm>
            <a:off x="1692275" y="228600"/>
            <a:ext cx="7070725" cy="990600"/>
          </a:xfrm>
        </p:spPr>
        <p:txBody>
          <a:bodyPr/>
          <a:lstStyle/>
          <a:p>
            <a:r>
              <a:rPr lang="es-ES" sz="3200" b="1" smtClean="0"/>
              <a:t> Implementación I. Datos de accidentes</a:t>
            </a:r>
            <a:br>
              <a:rPr lang="es-ES" sz="3200" b="1" smtClean="0"/>
            </a:br>
            <a:r>
              <a:rPr lang="es-ES" sz="3200" b="1" smtClean="0"/>
              <a:t> Validación cruzada</a:t>
            </a:r>
          </a:p>
        </p:txBody>
      </p:sp>
      <p:sp>
        <p:nvSpPr>
          <p:cNvPr id="36866" name="Rectangle 3"/>
          <p:cNvSpPr>
            <a:spLocks noGrp="1"/>
          </p:cNvSpPr>
          <p:nvPr>
            <p:ph type="body" idx="4294967295"/>
          </p:nvPr>
        </p:nvSpPr>
        <p:spPr/>
        <p:txBody>
          <a:bodyPr/>
          <a:lstStyle/>
          <a:p>
            <a:pPr algn="ctr">
              <a:buNone/>
            </a:pPr>
            <a:r>
              <a:rPr lang="es-ES" sz="2400" b="1" dirty="0" smtClean="0"/>
              <a:t>Validación cruzada en regresión logística:</a:t>
            </a:r>
          </a:p>
          <a:p>
            <a:pPr algn="just"/>
            <a:r>
              <a:rPr lang="es-ES" sz="2400" dirty="0" smtClean="0"/>
              <a:t>Con la validación cruzada dividimos la muestra de datos en subconjuntos de modo que se realiza el análisis en cada una de esas </a:t>
            </a:r>
            <a:r>
              <a:rPr lang="es-ES" sz="2400" dirty="0" err="1" smtClean="0"/>
              <a:t>submuestras</a:t>
            </a:r>
            <a:r>
              <a:rPr lang="es-ES" sz="2400" dirty="0" smtClean="0"/>
              <a:t> con el fin de evaluar la capacidad predictiva del mismo</a:t>
            </a:r>
          </a:p>
          <a:p>
            <a:pPr algn="just"/>
            <a:r>
              <a:rPr lang="es-ES" sz="2400" dirty="0" smtClean="0"/>
              <a:t>Se realizó validación cruzada sobre las datos de nuestro problema:</a:t>
            </a:r>
          </a:p>
          <a:p>
            <a:pPr lvl="1" algn="just"/>
            <a:r>
              <a:rPr lang="es-ES" sz="2100" dirty="0" smtClean="0"/>
              <a:t>Se construyó una muestra de entrenamiento de tamaño 10</a:t>
            </a:r>
          </a:p>
          <a:p>
            <a:pPr lvl="1" algn="just"/>
            <a:r>
              <a:rPr lang="es-ES" sz="2100" dirty="0" smtClean="0"/>
              <a:t>La regresión logística clasifica de nuevo los datos de modo perfecto: se obtiene 1 como valor del área bajo la curva. </a:t>
            </a:r>
            <a:r>
              <a:rPr lang="es-ES" sz="2400" dirty="0" smtClean="0"/>
              <a:t> </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89" name="Rectangle 2"/>
          <p:cNvSpPr>
            <a:spLocks noGrp="1"/>
          </p:cNvSpPr>
          <p:nvPr>
            <p:ph type="title" idx="4294967295"/>
          </p:nvPr>
        </p:nvSpPr>
        <p:spPr>
          <a:xfrm>
            <a:off x="1547813" y="188913"/>
            <a:ext cx="8153400" cy="990600"/>
          </a:xfrm>
        </p:spPr>
        <p:txBody>
          <a:bodyPr/>
          <a:lstStyle/>
          <a:p>
            <a:r>
              <a:rPr lang="es-ES" sz="2800" b="1" smtClean="0"/>
              <a:t>Implementación I. Datos de accidentes</a:t>
            </a:r>
            <a:br>
              <a:rPr lang="es-ES" sz="2800" b="1" smtClean="0"/>
            </a:br>
            <a:r>
              <a:rPr lang="es-ES" sz="2800" b="1" smtClean="0"/>
              <a:t>Validación cruzada</a:t>
            </a:r>
          </a:p>
        </p:txBody>
      </p:sp>
      <p:sp>
        <p:nvSpPr>
          <p:cNvPr id="37890" name="Rectangle 3"/>
          <p:cNvSpPr>
            <a:spLocks noGrp="1"/>
          </p:cNvSpPr>
          <p:nvPr>
            <p:ph type="body" idx="4294967295"/>
          </p:nvPr>
        </p:nvSpPr>
        <p:spPr/>
        <p:txBody>
          <a:bodyPr/>
          <a:lstStyle/>
          <a:p>
            <a:pPr algn="just"/>
            <a:r>
              <a:rPr lang="es-ES" sz="2400" dirty="0" smtClean="0"/>
              <a:t>Se sospecha que el problema de </a:t>
            </a:r>
            <a:r>
              <a:rPr lang="es-ES" sz="2400" dirty="0" err="1" smtClean="0"/>
              <a:t>sobreajuste</a:t>
            </a:r>
            <a:r>
              <a:rPr lang="es-ES" sz="2400" dirty="0" smtClean="0"/>
              <a:t> proviene de la incorporación de todas las variables en el análisis. Por tanto, se realizó una </a:t>
            </a:r>
            <a:r>
              <a:rPr lang="es-ES" sz="2400" b="1" dirty="0" smtClean="0"/>
              <a:t>validación cruzada sobre las variables</a:t>
            </a:r>
            <a:r>
              <a:rPr lang="es-ES" sz="2400" dirty="0" smtClean="0"/>
              <a:t> de nuestro problema, obteniendo los siguientes resultados:</a:t>
            </a:r>
          </a:p>
          <a:p>
            <a:pPr lvl="1" algn="just"/>
            <a:r>
              <a:rPr lang="es-ES" sz="2100" dirty="0" smtClean="0"/>
              <a:t>En primer lugar, teniendo en cuenta el tipo de variables que tenemos vamos realizar una regresión logística sin las variables: PT (Puesto de trabajo), F (Formación), RP (Reconocimiento previo del peligro), ER (Evaluación del riesgo), DS (Dirección y supervisión) ya que dichas variables pueden influir en el resultado obtenido</a:t>
            </a:r>
          </a:p>
          <a:p>
            <a:pPr lvl="1" algn="just"/>
            <a:r>
              <a:rPr lang="es-ES" sz="2100" dirty="0" smtClean="0"/>
              <a:t>Se observó que el la regresión logística sigue clasificado perfectamente los datos de presencia o ausencia de accidentes. </a:t>
            </a:r>
          </a:p>
          <a:p>
            <a:pPr lvl="1" algn="just"/>
            <a:r>
              <a:rPr lang="es-ES" sz="2100" dirty="0" smtClean="0"/>
              <a:t>Sin embargo si seguimos reduciendo el número de  variables, en cada caso existe una clasificación diferente dependiendo de las variables sacadas.</a:t>
            </a:r>
          </a:p>
          <a:p>
            <a:endParaRPr lang="es-ES"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lstStyle/>
          <a:p>
            <a:r>
              <a:rPr lang="es-ES" sz="3600" b="1" dirty="0" smtClean="0"/>
              <a:t>PRESENTACIÓN DE CONTENIDOS</a:t>
            </a:r>
            <a:endParaRPr lang="es-ES" sz="3600" b="1" dirty="0"/>
          </a:p>
        </p:txBody>
      </p:sp>
      <p:sp>
        <p:nvSpPr>
          <p:cNvPr id="8" name="7 Marcador de contenido"/>
          <p:cNvSpPr>
            <a:spLocks noGrp="1"/>
          </p:cNvSpPr>
          <p:nvPr>
            <p:ph sz="quarter" idx="1"/>
          </p:nvPr>
        </p:nvSpPr>
        <p:spPr/>
        <p:txBody>
          <a:bodyPr/>
          <a:lstStyle/>
          <a:p>
            <a:pPr algn="just"/>
            <a:endParaRPr lang="es-ES" b="1" dirty="0" smtClean="0"/>
          </a:p>
          <a:p>
            <a:pPr algn="just"/>
            <a:r>
              <a:rPr lang="es-ES" b="1" dirty="0" smtClean="0">
                <a:solidFill>
                  <a:schemeClr val="tx1">
                    <a:lumMod val="75000"/>
                    <a:lumOff val="25000"/>
                  </a:schemeClr>
                </a:solidFill>
              </a:rPr>
              <a:t>Presentación de la curva ROC, sus conceptos básicos y su interpretación</a:t>
            </a:r>
          </a:p>
          <a:p>
            <a:pPr algn="just">
              <a:buNone/>
            </a:pPr>
            <a:endParaRPr lang="es-ES" b="1" dirty="0" smtClean="0">
              <a:solidFill>
                <a:schemeClr val="tx1">
                  <a:lumMod val="75000"/>
                  <a:lumOff val="25000"/>
                </a:schemeClr>
              </a:solidFill>
            </a:endParaRPr>
          </a:p>
          <a:p>
            <a:pPr algn="just"/>
            <a:r>
              <a:rPr lang="es-ES" b="1" dirty="0" smtClean="0">
                <a:solidFill>
                  <a:schemeClr val="tx1">
                    <a:lumMod val="75000"/>
                    <a:lumOff val="25000"/>
                  </a:schemeClr>
                </a:solidFill>
              </a:rPr>
              <a:t>IMPLEMENTACIÓN: </a:t>
            </a:r>
          </a:p>
          <a:p>
            <a:pPr algn="just">
              <a:buNone/>
            </a:pPr>
            <a:r>
              <a:rPr lang="es-ES" b="1" dirty="0" smtClean="0">
                <a:solidFill>
                  <a:schemeClr val="tx1">
                    <a:lumMod val="75000"/>
                    <a:lumOff val="25000"/>
                  </a:schemeClr>
                </a:solidFill>
              </a:rPr>
              <a:t>	Evaluación mediante la curva ROC de diferentes clasificadores  </a:t>
            </a:r>
          </a:p>
          <a:p>
            <a:pPr lvl="1" algn="just"/>
            <a:r>
              <a:rPr lang="es-ES" sz="2400" b="1" dirty="0" smtClean="0">
                <a:solidFill>
                  <a:schemeClr val="tx1">
                    <a:lumMod val="75000"/>
                    <a:lumOff val="25000"/>
                  </a:schemeClr>
                </a:solidFill>
              </a:rPr>
              <a:t>Implementación I. Datos de accidentes</a:t>
            </a:r>
          </a:p>
          <a:p>
            <a:pPr lvl="1" algn="just"/>
            <a:r>
              <a:rPr lang="es-ES" sz="2400" b="1" dirty="0" smtClean="0">
                <a:solidFill>
                  <a:schemeClr val="tx1">
                    <a:lumMod val="75000"/>
                    <a:lumOff val="25000"/>
                  </a:schemeClr>
                </a:solidFill>
              </a:rPr>
              <a:t>Implementación II. Datos de </a:t>
            </a:r>
            <a:r>
              <a:rPr lang="es-ES" sz="2400" b="1" dirty="0" err="1" smtClean="0">
                <a:solidFill>
                  <a:schemeClr val="tx1">
                    <a:lumMod val="75000"/>
                    <a:lumOff val="25000"/>
                  </a:schemeClr>
                </a:solidFill>
              </a:rPr>
              <a:t>credit</a:t>
            </a:r>
            <a:r>
              <a:rPr lang="es-ES" sz="2400" b="1" dirty="0" smtClean="0">
                <a:solidFill>
                  <a:schemeClr val="tx1">
                    <a:lumMod val="75000"/>
                    <a:lumOff val="25000"/>
                  </a:schemeClr>
                </a:solidFill>
              </a:rPr>
              <a:t> </a:t>
            </a:r>
            <a:r>
              <a:rPr lang="es-ES" sz="2400" b="1" dirty="0" err="1" smtClean="0">
                <a:solidFill>
                  <a:schemeClr val="tx1">
                    <a:lumMod val="75000"/>
                    <a:lumOff val="25000"/>
                  </a:schemeClr>
                </a:solidFill>
              </a:rPr>
              <a:t>scoring</a:t>
            </a:r>
            <a:endParaRPr lang="es-ES" sz="2400" b="1" dirty="0" smtClean="0">
              <a:solidFill>
                <a:schemeClr val="tx1">
                  <a:lumMod val="75000"/>
                  <a:lumOff val="25000"/>
                </a:schemeClr>
              </a:solidFill>
            </a:endParaRPr>
          </a:p>
          <a:p>
            <a:endParaRPr lang="es-ES" dirty="0"/>
          </a:p>
        </p:txBody>
      </p:sp>
      <p:sp>
        <p:nvSpPr>
          <p:cNvPr id="10" name="9 Rectángulo"/>
          <p:cNvSpPr/>
          <p:nvPr/>
        </p:nvSpPr>
        <p:spPr>
          <a:xfrm>
            <a:off x="571472" y="2143116"/>
            <a:ext cx="1714512" cy="392909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Rectangle 2"/>
          <p:cNvSpPr>
            <a:spLocks noGrp="1"/>
          </p:cNvSpPr>
          <p:nvPr>
            <p:ph type="title" idx="4294967295"/>
          </p:nvPr>
        </p:nvSpPr>
        <p:spPr>
          <a:xfrm>
            <a:off x="1619250" y="228600"/>
            <a:ext cx="7143750" cy="990600"/>
          </a:xfrm>
        </p:spPr>
        <p:txBody>
          <a:bodyPr/>
          <a:lstStyle/>
          <a:p>
            <a:r>
              <a:rPr lang="es-ES" sz="2800" b="1" smtClean="0"/>
              <a:t>Implementación I. Datos de accidentes</a:t>
            </a:r>
            <a:br>
              <a:rPr lang="es-ES" sz="2800" b="1" smtClean="0"/>
            </a:br>
            <a:r>
              <a:rPr lang="es-ES" sz="2800" b="1" smtClean="0"/>
              <a:t>Validación cruzada</a:t>
            </a:r>
          </a:p>
        </p:txBody>
      </p:sp>
      <p:sp>
        <p:nvSpPr>
          <p:cNvPr id="50179" name="Rectangle 3"/>
          <p:cNvSpPr>
            <a:spLocks noGrp="1"/>
          </p:cNvSpPr>
          <p:nvPr>
            <p:ph type="body" idx="4294967295"/>
          </p:nvPr>
        </p:nvSpPr>
        <p:spPr/>
        <p:txBody>
          <a:bodyPr/>
          <a:lstStyle/>
          <a:p>
            <a:pPr algn="ctr">
              <a:buNone/>
            </a:pPr>
            <a:r>
              <a:rPr lang="es-ES" sz="2400" b="1" dirty="0" smtClean="0"/>
              <a:t>Validación cruzada en el árbol de regresión:</a:t>
            </a:r>
          </a:p>
          <a:p>
            <a:r>
              <a:rPr lang="es-ES" sz="2400" dirty="0" smtClean="0"/>
              <a:t>Para realizar la validación cruzada en el árbol utilizaremos el paquete </a:t>
            </a:r>
            <a:r>
              <a:rPr lang="es-ES" sz="2400" i="1" dirty="0" err="1" smtClean="0"/>
              <a:t>rpart</a:t>
            </a:r>
            <a:r>
              <a:rPr lang="es-ES" sz="2400" dirty="0" smtClean="0"/>
              <a:t> (sobre una muestra de entrenamiento de tamaño 10).</a:t>
            </a:r>
          </a:p>
          <a:p>
            <a:r>
              <a:rPr lang="es-ES" sz="2400" dirty="0" smtClean="0"/>
              <a:t>En este caso el resultado obtenido es:</a:t>
            </a:r>
          </a:p>
          <a:p>
            <a:endParaRPr lang="es-ES" sz="2400" dirty="0" smtClean="0"/>
          </a:p>
          <a:p>
            <a:endParaRPr lang="es-ES" sz="2400" dirty="0" smtClean="0"/>
          </a:p>
          <a:p>
            <a:endParaRPr lang="es-ES" sz="2400" dirty="0" smtClean="0"/>
          </a:p>
          <a:p>
            <a:r>
              <a:rPr lang="es-ES" sz="2400" dirty="0" smtClean="0"/>
              <a:t>Se observa que el clasificador funcionaba mejor con todos los casos de la muestra, en muestras más pequeñas aumentan los falsos positivos y los falsos negativos</a:t>
            </a:r>
            <a:br>
              <a:rPr lang="es-ES" sz="2400" dirty="0" smtClean="0"/>
            </a:br>
            <a:endParaRPr lang="es-ES" sz="2400" dirty="0" smtClean="0"/>
          </a:p>
          <a:p>
            <a:pPr>
              <a:buFont typeface="Wingdings" pitchFamily="2" charset="2"/>
              <a:buNone/>
            </a:pPr>
            <a:endParaRPr lang="es-ES" sz="2400" dirty="0" smtClean="0"/>
          </a:p>
          <a:p>
            <a:pPr>
              <a:buFont typeface="Wingdings" pitchFamily="2" charset="2"/>
              <a:buNone/>
            </a:pPr>
            <a:endParaRPr lang="es-ES" sz="2400" dirty="0" smtClean="0"/>
          </a:p>
          <a:p>
            <a:pPr>
              <a:buNone/>
            </a:pPr>
            <a:endParaRPr lang="es-ES" sz="2400" dirty="0" smtClean="0"/>
          </a:p>
          <a:p>
            <a:pPr>
              <a:buFont typeface="Wingdings" pitchFamily="2" charset="2"/>
              <a:buNone/>
            </a:pPr>
            <a:endParaRPr lang="es-ES" sz="2400" dirty="0" smtClean="0"/>
          </a:p>
          <a:p>
            <a:pPr>
              <a:buFont typeface="Wingdings" pitchFamily="2" charset="2"/>
              <a:buNone/>
            </a:pPr>
            <a:endParaRPr lang="es-ES" sz="2400" b="1" dirty="0" smtClean="0"/>
          </a:p>
        </p:txBody>
      </p:sp>
      <p:graphicFrame>
        <p:nvGraphicFramePr>
          <p:cNvPr id="50204" name="Group 28"/>
          <p:cNvGraphicFramePr>
            <a:graphicFrameLocks noGrp="1"/>
          </p:cNvGraphicFramePr>
          <p:nvPr/>
        </p:nvGraphicFramePr>
        <p:xfrm>
          <a:off x="3143240" y="3786190"/>
          <a:ext cx="2016125" cy="899478"/>
        </p:xfrm>
        <a:graphic>
          <a:graphicData uri="http://schemas.openxmlformats.org/drawingml/2006/table">
            <a:tbl>
              <a:tblPr/>
              <a:tblGrid>
                <a:gridCol w="673100"/>
                <a:gridCol w="669925"/>
                <a:gridCol w="673100"/>
              </a:tblGrid>
              <a:tr h="349250">
                <a:tc>
                  <a:txBody>
                    <a:bodyPr/>
                    <a:lstStyle/>
                    <a:p>
                      <a:pPr marL="0" marR="0" lvl="0" indent="0" algn="ctr"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endParaRPr kumimoji="0" lang="es-ES" sz="1000" b="0" i="0" u="none" strike="noStrike" cap="none" normalizeH="0" baseline="0" dirty="0" smtClean="0">
                        <a:ln>
                          <a:noFill/>
                        </a:ln>
                        <a:solidFill>
                          <a:schemeClr val="tx1"/>
                        </a:solidFill>
                        <a:effectLst/>
                        <a:latin typeface="Tw Cen MT"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0" lang="es-ES" sz="1000" b="0" i="0" u="none" strike="noStrike" cap="none" normalizeH="0" baseline="0" smtClean="0">
                          <a:ln>
                            <a:noFill/>
                          </a:ln>
                          <a:solidFill>
                            <a:schemeClr val="tx1"/>
                          </a:solidFill>
                          <a:effectLst/>
                          <a:latin typeface="Tw Cen MT"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0" lang="es-ES" sz="1000" b="0" i="0" u="none" strike="noStrike" cap="none" normalizeH="0" baseline="0" smtClean="0">
                          <a:ln>
                            <a:noFill/>
                          </a:ln>
                          <a:solidFill>
                            <a:schemeClr val="tx1"/>
                          </a:solidFill>
                          <a:effectLst/>
                          <a:latin typeface="Tw Cen MT"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ctr"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0" lang="es-ES" sz="1000" b="0" i="0" u="none" strike="noStrike" cap="none" normalizeH="0" baseline="0" dirty="0" smtClean="0">
                          <a:ln>
                            <a:noFill/>
                          </a:ln>
                          <a:solidFill>
                            <a:schemeClr val="tx1"/>
                          </a:solidFill>
                          <a:effectLst/>
                          <a:latin typeface="Tw Cen MT" pitchFamily="34"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0" lang="es-ES" sz="1000" b="0" i="0" u="none" strike="noStrike" cap="none" normalizeH="0" baseline="0" smtClean="0">
                          <a:ln>
                            <a:noFill/>
                          </a:ln>
                          <a:solidFill>
                            <a:schemeClr val="tx1"/>
                          </a:solidFill>
                          <a:effectLst/>
                          <a:latin typeface="Tw Cen MT" pitchFamily="34" charset="0"/>
                        </a:rPr>
                        <a:t>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0" lang="es-ES" sz="1000" b="0" i="0" u="none" strike="noStrike" cap="none" normalizeH="0" baseline="0" dirty="0" smtClean="0">
                          <a:ln>
                            <a:noFill/>
                          </a:ln>
                          <a:solidFill>
                            <a:schemeClr val="tx1"/>
                          </a:solidFill>
                          <a:effectLst/>
                          <a:latin typeface="Tw Cen MT"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9863">
                <a:tc>
                  <a:txBody>
                    <a:bodyPr/>
                    <a:lstStyle/>
                    <a:p>
                      <a:pPr marL="0" marR="0" lvl="0" indent="0" algn="ctr"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0" lang="es-ES" sz="1000" b="0" i="0" u="none" strike="noStrike" cap="none" normalizeH="0" baseline="0" smtClean="0">
                          <a:ln>
                            <a:noFill/>
                          </a:ln>
                          <a:solidFill>
                            <a:schemeClr val="tx1"/>
                          </a:solidFill>
                          <a:effectLst/>
                          <a:latin typeface="Tw Cen MT"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0" lang="es-ES" sz="1000" b="0" i="0" u="none" strike="noStrike" cap="none" normalizeH="0" baseline="0" smtClean="0">
                          <a:ln>
                            <a:noFill/>
                          </a:ln>
                          <a:solidFill>
                            <a:schemeClr val="tx1"/>
                          </a:solidFill>
                          <a:effectLst/>
                          <a:latin typeface="Tw Cen MT" pitchFamily="34"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700"/>
                        </a:spcBef>
                        <a:spcAft>
                          <a:spcPct val="0"/>
                        </a:spcAft>
                        <a:buClr>
                          <a:schemeClr val="accent2"/>
                        </a:buClr>
                        <a:buSzPct val="60000"/>
                        <a:buFont typeface="Wingdings" pitchFamily="2" charset="2"/>
                        <a:buNone/>
                        <a:tabLst/>
                      </a:pPr>
                      <a:r>
                        <a:rPr kumimoji="0" lang="es-ES" sz="1000" b="0" i="0" u="none" strike="noStrike" cap="none" normalizeH="0" baseline="0" dirty="0" smtClean="0">
                          <a:ln>
                            <a:noFill/>
                          </a:ln>
                          <a:solidFill>
                            <a:schemeClr val="tx1"/>
                          </a:solidFill>
                          <a:effectLst/>
                          <a:latin typeface="Tw Cen MT" pitchFamily="34"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8 Rectángulo"/>
          <p:cNvSpPr/>
          <p:nvPr/>
        </p:nvSpPr>
        <p:spPr>
          <a:xfrm>
            <a:off x="0" y="4714884"/>
            <a:ext cx="9144000" cy="7143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Título"/>
          <p:cNvSpPr>
            <a:spLocks noGrp="1"/>
          </p:cNvSpPr>
          <p:nvPr>
            <p:ph type="ctrTitle" idx="4294967295"/>
          </p:nvPr>
        </p:nvSpPr>
        <p:spPr>
          <a:xfrm>
            <a:off x="2667000" y="4038600"/>
            <a:ext cx="6477000" cy="1828800"/>
          </a:xfrm>
        </p:spPr>
        <p:txBody>
          <a:bodyPr/>
          <a:lstStyle/>
          <a:p>
            <a:r>
              <a:rPr lang="es-ES" b="1" dirty="0" smtClean="0">
                <a:solidFill>
                  <a:schemeClr val="accent2"/>
                </a:solidFill>
              </a:rPr>
              <a:t>Implementación II.</a:t>
            </a:r>
            <a:br>
              <a:rPr lang="es-ES" b="1" dirty="0" smtClean="0">
                <a:solidFill>
                  <a:schemeClr val="accent2"/>
                </a:solidFill>
              </a:rPr>
            </a:br>
            <a:r>
              <a:rPr lang="es-ES" b="1" dirty="0" smtClean="0">
                <a:solidFill>
                  <a:schemeClr val="accent2"/>
                </a:solidFill>
              </a:rPr>
              <a:t>Datos de </a:t>
            </a:r>
            <a:r>
              <a:rPr lang="es-ES" b="1" i="1" dirty="0" err="1" smtClean="0">
                <a:solidFill>
                  <a:schemeClr val="accent2"/>
                </a:solidFill>
              </a:rPr>
              <a:t>credit</a:t>
            </a:r>
            <a:r>
              <a:rPr lang="es-ES" b="1" i="1" dirty="0" smtClean="0">
                <a:solidFill>
                  <a:schemeClr val="accent2"/>
                </a:solidFill>
              </a:rPr>
              <a:t> </a:t>
            </a:r>
            <a:r>
              <a:rPr lang="es-ES" b="1" i="1" dirty="0" err="1" smtClean="0">
                <a:solidFill>
                  <a:schemeClr val="accent2"/>
                </a:solidFill>
              </a:rPr>
              <a:t>scoring</a:t>
            </a:r>
            <a:endParaRPr lang="es-ES" i="1" dirty="0">
              <a:solidFill>
                <a:schemeClr val="accent2"/>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3" name="Rectangle 2"/>
          <p:cNvSpPr>
            <a:spLocks noGrp="1"/>
          </p:cNvSpPr>
          <p:nvPr>
            <p:ph type="title" idx="4294967295"/>
          </p:nvPr>
        </p:nvSpPr>
        <p:spPr>
          <a:xfrm>
            <a:off x="1476375" y="228600"/>
            <a:ext cx="7286625" cy="990600"/>
          </a:xfrm>
        </p:spPr>
        <p:txBody>
          <a:bodyPr/>
          <a:lstStyle/>
          <a:p>
            <a:pPr eaLnBrk="1" hangingPunct="1"/>
            <a:r>
              <a:rPr lang="es-ES" sz="2800" b="1" dirty="0" smtClean="0"/>
              <a:t>Implementación II. Datos de </a:t>
            </a:r>
            <a:r>
              <a:rPr lang="es-ES" sz="2800" b="1" dirty="0" err="1" smtClean="0"/>
              <a:t>credit</a:t>
            </a:r>
            <a:r>
              <a:rPr lang="es-ES" sz="2800" b="1" dirty="0" smtClean="0"/>
              <a:t> </a:t>
            </a:r>
            <a:r>
              <a:rPr lang="es-ES" sz="2800" b="1" dirty="0" err="1" smtClean="0"/>
              <a:t>scoring</a:t>
            </a:r>
            <a:r>
              <a:rPr lang="es-ES" sz="2800" b="1" dirty="0" smtClean="0"/>
              <a:t/>
            </a:r>
            <a:br>
              <a:rPr lang="es-ES" sz="2800" b="1" dirty="0" smtClean="0"/>
            </a:br>
            <a:r>
              <a:rPr lang="es-ES" sz="2800" b="1" dirty="0" smtClean="0"/>
              <a:t>Procedimiento de análisis</a:t>
            </a:r>
          </a:p>
        </p:txBody>
      </p:sp>
      <p:sp>
        <p:nvSpPr>
          <p:cNvPr id="28674" name="Rectangle 3"/>
          <p:cNvSpPr>
            <a:spLocks noGrp="1"/>
          </p:cNvSpPr>
          <p:nvPr>
            <p:ph type="body" idx="4294967295"/>
          </p:nvPr>
        </p:nvSpPr>
        <p:spPr>
          <a:xfrm>
            <a:off x="612775" y="1600200"/>
            <a:ext cx="8153400" cy="4637088"/>
          </a:xfrm>
        </p:spPr>
        <p:txBody>
          <a:bodyPr/>
          <a:lstStyle/>
          <a:p>
            <a:pPr algn="just" eaLnBrk="1" hangingPunct="1">
              <a:lnSpc>
                <a:spcPct val="80000"/>
              </a:lnSpc>
              <a:defRPr/>
            </a:pPr>
            <a:r>
              <a:rPr lang="es-ES" sz="2200" dirty="0" smtClean="0"/>
              <a:t>En este caso no es necesario hacer ningún trabajo previo en los datos, contamos con variables cuantitativas.</a:t>
            </a:r>
          </a:p>
          <a:p>
            <a:pPr algn="just" eaLnBrk="1" hangingPunct="1">
              <a:lnSpc>
                <a:spcPct val="80000"/>
              </a:lnSpc>
              <a:defRPr/>
            </a:pPr>
            <a:r>
              <a:rPr lang="es-ES" sz="2200" dirty="0" smtClean="0"/>
              <a:t>La variable de interés es la concesión del crédito “k” (1=realizada y 0=no realizada) y se incluyen todas las demás en los análisis.</a:t>
            </a:r>
          </a:p>
          <a:p>
            <a:pPr algn="just" eaLnBrk="1" hangingPunct="1">
              <a:lnSpc>
                <a:spcPct val="80000"/>
              </a:lnSpc>
              <a:defRPr/>
            </a:pPr>
            <a:r>
              <a:rPr lang="es-ES" sz="2200" dirty="0" smtClean="0"/>
              <a:t>Leemos los datos, cargamos los paquetes necesarios y realizamos los análisis como se procedió con el paquete de datos anterior</a:t>
            </a:r>
          </a:p>
          <a:p>
            <a:pPr lvl="1" eaLnBrk="1" hangingPunct="1">
              <a:lnSpc>
                <a:spcPct val="80000"/>
              </a:lnSpc>
              <a:defRPr/>
            </a:pPr>
            <a:r>
              <a:rPr lang="es-ES" sz="1800" dirty="0" smtClean="0"/>
              <a:t>Realizamos el análisis </a:t>
            </a:r>
            <a:r>
              <a:rPr lang="es-ES" sz="1800" u="sng" dirty="0" smtClean="0"/>
              <a:t>discriminante</a:t>
            </a:r>
          </a:p>
          <a:p>
            <a:pPr lvl="1" eaLnBrk="1" hangingPunct="1">
              <a:lnSpc>
                <a:spcPct val="80000"/>
              </a:lnSpc>
              <a:defRPr/>
            </a:pPr>
            <a:r>
              <a:rPr lang="es-ES" sz="1800" dirty="0" smtClean="0"/>
              <a:t>Realizamos la regresión </a:t>
            </a:r>
            <a:r>
              <a:rPr lang="es-ES" sz="1800" u="sng" dirty="0" smtClean="0"/>
              <a:t>logística</a:t>
            </a:r>
          </a:p>
          <a:p>
            <a:pPr lvl="1" eaLnBrk="1" hangingPunct="1">
              <a:lnSpc>
                <a:spcPct val="80000"/>
              </a:lnSpc>
              <a:defRPr/>
            </a:pPr>
            <a:r>
              <a:rPr lang="es-ES" sz="1800" dirty="0" smtClean="0"/>
              <a:t>Realizamos el </a:t>
            </a:r>
            <a:r>
              <a:rPr lang="es-ES" sz="1800" u="sng" dirty="0" smtClean="0"/>
              <a:t>árbol</a:t>
            </a:r>
            <a:r>
              <a:rPr lang="es-ES" sz="1800" dirty="0" smtClean="0"/>
              <a:t> de regresión</a:t>
            </a:r>
            <a:endParaRPr lang="es-ES" sz="1800" u="sng" dirty="0" smtClean="0"/>
          </a:p>
          <a:p>
            <a:pPr algn="just" eaLnBrk="1" hangingPunct="1">
              <a:lnSpc>
                <a:spcPct val="80000"/>
              </a:lnSpc>
              <a:defRPr/>
            </a:pPr>
            <a:r>
              <a:rPr lang="es-ES" sz="2200" dirty="0" smtClean="0"/>
              <a:t>Realizamos el cálculo de la curva ROC y su representación gráfica a través de los paquetes de R utilizados con anterioridad.</a:t>
            </a:r>
          </a:p>
          <a:p>
            <a:pPr lvl="4" eaLnBrk="1" hangingPunct="1">
              <a:lnSpc>
                <a:spcPct val="80000"/>
              </a:lnSpc>
              <a:defRPr/>
            </a:pPr>
            <a:r>
              <a:rPr lang="es-ES" sz="1600" dirty="0" smtClean="0"/>
              <a:t>Rutina que emplea el paquete ROCR</a:t>
            </a:r>
          </a:p>
          <a:p>
            <a:pPr lvl="5">
              <a:lnSpc>
                <a:spcPct val="80000"/>
              </a:lnSpc>
              <a:defRPr/>
            </a:pPr>
            <a:r>
              <a:rPr lang="es-ES" sz="1600" dirty="0" smtClean="0"/>
              <a:t>Cálculo de la curva </a:t>
            </a:r>
            <a:r>
              <a:rPr lang="es-ES" sz="1600" dirty="0" err="1" smtClean="0"/>
              <a:t>Roc</a:t>
            </a:r>
            <a:endParaRPr lang="es-ES" sz="1600" dirty="0" smtClean="0"/>
          </a:p>
          <a:p>
            <a:pPr lvl="5">
              <a:lnSpc>
                <a:spcPct val="80000"/>
              </a:lnSpc>
              <a:defRPr/>
            </a:pPr>
            <a:r>
              <a:rPr lang="es-ES" sz="1600" dirty="0" smtClean="0"/>
              <a:t>Cálculo del área bajo la curva </a:t>
            </a:r>
            <a:r>
              <a:rPr lang="es-ES" sz="1600" dirty="0" err="1" smtClean="0"/>
              <a:t>Roc</a:t>
            </a:r>
            <a:endParaRPr lang="es-ES" sz="1600" dirty="0" smtClean="0"/>
          </a:p>
          <a:p>
            <a:pPr lvl="4" eaLnBrk="1" hangingPunct="1">
              <a:lnSpc>
                <a:spcPct val="80000"/>
              </a:lnSpc>
              <a:defRPr/>
            </a:pPr>
            <a:r>
              <a:rPr lang="es-ES" sz="1600" dirty="0" smtClean="0"/>
              <a:t>Rutina que emplea el paquete </a:t>
            </a:r>
            <a:r>
              <a:rPr lang="es-ES" sz="1600" dirty="0" err="1" smtClean="0"/>
              <a:t>Epi</a:t>
            </a:r>
            <a:endParaRPr lang="es-ES" sz="1600" dirty="0" smtClean="0"/>
          </a:p>
          <a:p>
            <a:pPr eaLnBrk="1" hangingPunct="1">
              <a:lnSpc>
                <a:spcPct val="80000"/>
              </a:lnSpc>
              <a:defRPr/>
            </a:pPr>
            <a:endParaRPr lang="es-ES" sz="25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Rectangle 445"/>
          <p:cNvSpPr>
            <a:spLocks noGrp="1"/>
          </p:cNvSpPr>
          <p:nvPr>
            <p:ph type="title" idx="4294967295"/>
          </p:nvPr>
        </p:nvSpPr>
        <p:spPr>
          <a:xfrm>
            <a:off x="1547813" y="228600"/>
            <a:ext cx="7215187" cy="990600"/>
          </a:xfrm>
        </p:spPr>
        <p:txBody>
          <a:bodyPr/>
          <a:lstStyle/>
          <a:p>
            <a:pPr eaLnBrk="1" hangingPunct="1"/>
            <a:r>
              <a:rPr lang="es-ES" sz="2800" b="1" dirty="0" smtClean="0"/>
              <a:t>Implementación II. Datos de </a:t>
            </a:r>
            <a:r>
              <a:rPr lang="es-ES" sz="2800" b="1" dirty="0" err="1" smtClean="0"/>
              <a:t>credit</a:t>
            </a:r>
            <a:r>
              <a:rPr lang="es-ES" sz="2800" b="1" dirty="0" smtClean="0"/>
              <a:t> </a:t>
            </a:r>
            <a:r>
              <a:rPr lang="es-ES" sz="2800" b="1" dirty="0" err="1" smtClean="0"/>
              <a:t>scoring</a:t>
            </a:r>
            <a:r>
              <a:rPr lang="es-ES" sz="2800" b="1" dirty="0" smtClean="0"/>
              <a:t/>
            </a:r>
            <a:br>
              <a:rPr lang="es-ES" sz="2800" b="1" dirty="0" smtClean="0"/>
            </a:br>
            <a:r>
              <a:rPr lang="es-ES" sz="2800" b="1" dirty="0" smtClean="0"/>
              <a:t>Resultados de los clasificadores</a:t>
            </a:r>
          </a:p>
        </p:txBody>
      </p:sp>
      <p:sp>
        <p:nvSpPr>
          <p:cNvPr id="39938" name="Rectangle 3"/>
          <p:cNvSpPr>
            <a:spLocks noGrp="1"/>
          </p:cNvSpPr>
          <p:nvPr>
            <p:ph type="body" idx="4294967295"/>
          </p:nvPr>
        </p:nvSpPr>
        <p:spPr>
          <a:xfrm>
            <a:off x="612775" y="1600200"/>
            <a:ext cx="8153400" cy="820738"/>
          </a:xfrm>
        </p:spPr>
        <p:txBody>
          <a:bodyPr/>
          <a:lstStyle/>
          <a:p>
            <a:pPr algn="ctr" eaLnBrk="1" hangingPunct="1">
              <a:lnSpc>
                <a:spcPct val="90000"/>
              </a:lnSpc>
              <a:buNone/>
            </a:pPr>
            <a:r>
              <a:rPr lang="es-ES" sz="2800" b="1" dirty="0" smtClean="0"/>
              <a:t>¿Cómo clasifican los casos los tres clasificadores?</a:t>
            </a:r>
          </a:p>
        </p:txBody>
      </p:sp>
      <p:sp>
        <p:nvSpPr>
          <p:cNvPr id="39978" name="Rectangle 452"/>
          <p:cNvSpPr>
            <a:spLocks/>
          </p:cNvSpPr>
          <p:nvPr/>
        </p:nvSpPr>
        <p:spPr bwMode="auto">
          <a:xfrm>
            <a:off x="539750" y="4797425"/>
            <a:ext cx="8153400" cy="820738"/>
          </a:xfrm>
          <a:prstGeom prst="rect">
            <a:avLst/>
          </a:prstGeom>
          <a:noFill/>
          <a:ln w="9525">
            <a:noFill/>
            <a:miter lim="800000"/>
            <a:headEnd/>
            <a:tailEnd/>
          </a:ln>
        </p:spPr>
        <p:txBody>
          <a:bodyPr/>
          <a:lstStyle/>
          <a:p>
            <a:pPr marL="319088" indent="-319088">
              <a:lnSpc>
                <a:spcPct val="90000"/>
              </a:lnSpc>
              <a:spcBef>
                <a:spcPts val="700"/>
              </a:spcBef>
              <a:buClr>
                <a:schemeClr val="accent2"/>
              </a:buClr>
              <a:buSzPct val="60000"/>
              <a:buFont typeface="Wingdings" pitchFamily="2" charset="2"/>
              <a:buNone/>
            </a:pPr>
            <a:endParaRPr lang="es-ES" sz="2800" u="sng"/>
          </a:p>
        </p:txBody>
      </p:sp>
      <p:graphicFrame>
        <p:nvGraphicFramePr>
          <p:cNvPr id="6" name="5 Tabla"/>
          <p:cNvGraphicFramePr>
            <a:graphicFrameLocks noGrp="1"/>
          </p:cNvGraphicFramePr>
          <p:nvPr/>
        </p:nvGraphicFramePr>
        <p:xfrm>
          <a:off x="1214414" y="2285992"/>
          <a:ext cx="6786608" cy="1428759"/>
        </p:xfrm>
        <a:graphic>
          <a:graphicData uri="http://schemas.openxmlformats.org/drawingml/2006/table">
            <a:tbl>
              <a:tblPr/>
              <a:tblGrid>
                <a:gridCol w="848326"/>
                <a:gridCol w="848326"/>
                <a:gridCol w="848326"/>
                <a:gridCol w="848326"/>
                <a:gridCol w="848326"/>
                <a:gridCol w="848326"/>
                <a:gridCol w="848326"/>
                <a:gridCol w="848326"/>
              </a:tblGrid>
              <a:tr h="269115">
                <a:tc>
                  <a:txBody>
                    <a:bodyPr/>
                    <a:lstStyle/>
                    <a:p>
                      <a:pPr algn="l" fontAlgn="b"/>
                      <a:endParaRPr lang="es-ES" sz="11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s-ES" sz="1100" b="0" i="0" u="none" strike="noStrike">
                        <a:solidFill>
                          <a:srgbClr val="000000"/>
                        </a:solidFill>
                        <a:latin typeface="Calibri"/>
                      </a:endParaRPr>
                    </a:p>
                  </a:txBody>
                  <a:tcPr marL="9525" marR="9525" marT="9525" marB="0" anchor="b">
                    <a:lnL>
                      <a:noFill/>
                    </a:lnL>
                    <a:lnR w="19050" cap="flat" cmpd="sng" algn="ctr">
                      <a:solidFill>
                        <a:srgbClr val="993300"/>
                      </a:solidFill>
                      <a:prstDash val="solid"/>
                      <a:round/>
                      <a:headEnd type="none" w="med" len="med"/>
                      <a:tailEnd type="none" w="med" len="med"/>
                    </a:lnR>
                    <a:lnT>
                      <a:noFill/>
                    </a:lnT>
                    <a:lnB>
                      <a:noFill/>
                    </a:lnB>
                  </a:tcPr>
                </a:tc>
                <a:tc gridSpan="6">
                  <a:txBody>
                    <a:bodyPr/>
                    <a:lstStyle/>
                    <a:p>
                      <a:pPr algn="ctr" rtl="0" fontAlgn="ctr"/>
                      <a:r>
                        <a:rPr lang="es-ES" sz="1100" b="1" i="0" u="none" strike="noStrike" dirty="0">
                          <a:solidFill>
                            <a:srgbClr val="993300"/>
                          </a:solidFill>
                          <a:latin typeface="Tw Cen MT"/>
                        </a:rPr>
                        <a:t>PREDICCIÓN DEL CLASIFICADOR</a:t>
                      </a:r>
                    </a:p>
                  </a:txBody>
                  <a:tcPr marL="9525" marR="9525" marT="9525" marB="0" anchor="ctr">
                    <a:lnL w="1905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solidFill>
                      <a:srgbClr val="DD8047"/>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64530">
                <a:tc>
                  <a:txBody>
                    <a:bodyPr/>
                    <a:lstStyle/>
                    <a:p>
                      <a:pPr algn="l" fontAlgn="b"/>
                      <a:endParaRPr lang="es-ES" sz="1100" b="0" i="0" u="none" strike="noStrike">
                        <a:solidFill>
                          <a:srgbClr val="000000"/>
                        </a:solidFill>
                        <a:latin typeface="Calibri"/>
                      </a:endParaRPr>
                    </a:p>
                  </a:txBody>
                  <a:tcPr marL="9525" marR="9525" marT="9525" marB="0" anchor="b">
                    <a:lnL>
                      <a:noFill/>
                    </a:lnL>
                    <a:lnR>
                      <a:noFill/>
                    </a:lnR>
                    <a:lnT>
                      <a:noFill/>
                    </a:lnT>
                    <a:lnB>
                      <a:noFill/>
                    </a:lnB>
                  </a:tcPr>
                </a:tc>
                <a:tc rowSpan="2">
                  <a:txBody>
                    <a:bodyPr/>
                    <a:lstStyle/>
                    <a:p>
                      <a:pPr algn="r" fontAlgn="ctr"/>
                      <a:r>
                        <a:rPr lang="es-ES" sz="2500" b="0" i="0" u="none" strike="noStrike">
                          <a:solidFill>
                            <a:srgbClr val="000000"/>
                          </a:solidFill>
                          <a:latin typeface="Tw Cen MT"/>
                        </a:rPr>
                        <a:t> </a:t>
                      </a:r>
                    </a:p>
                  </a:txBody>
                  <a:tcPr marL="9525" marR="85725" marT="9525" marB="0" anchor="ctr">
                    <a:lnL>
                      <a:noFill/>
                    </a:lnL>
                    <a:lnR w="19050" cap="flat" cmpd="sng" algn="ctr">
                      <a:solidFill>
                        <a:srgbClr val="993300"/>
                      </a:solidFill>
                      <a:prstDash val="solid"/>
                      <a:round/>
                      <a:headEnd type="none" w="med" len="med"/>
                      <a:tailEnd type="none" w="med" len="med"/>
                    </a:lnR>
                    <a:lnT>
                      <a:noFill/>
                    </a:lnT>
                    <a:lnB w="19050" cap="flat" cmpd="sng" algn="ctr">
                      <a:solidFill>
                        <a:srgbClr val="993300"/>
                      </a:solidFill>
                      <a:prstDash val="solid"/>
                      <a:round/>
                      <a:headEnd type="none" w="med" len="med"/>
                      <a:tailEnd type="none" w="med" len="med"/>
                    </a:lnB>
                  </a:tcPr>
                </a:tc>
                <a:tc gridSpan="2">
                  <a:txBody>
                    <a:bodyPr/>
                    <a:lstStyle/>
                    <a:p>
                      <a:pPr algn="ctr" rtl="0" fontAlgn="ctr"/>
                      <a:r>
                        <a:rPr lang="es-ES" sz="1100" b="1" i="0" u="none" strike="noStrike">
                          <a:solidFill>
                            <a:srgbClr val="993300"/>
                          </a:solidFill>
                          <a:latin typeface="Tw Cen MT"/>
                        </a:rPr>
                        <a:t>Discriminante</a:t>
                      </a:r>
                      <a:r>
                        <a:rPr lang="es-ES" sz="1800" b="0" i="0" u="none" strike="noStrike">
                          <a:solidFill>
                            <a:srgbClr val="000000"/>
                          </a:solidFill>
                          <a:latin typeface="Tw Cen MT"/>
                        </a:rPr>
                        <a:t> </a:t>
                      </a:r>
                      <a:endParaRPr lang="es-ES" sz="1100" b="1" i="0" u="none" strike="noStrike">
                        <a:solidFill>
                          <a:srgbClr val="993300"/>
                        </a:solidFill>
                        <a:latin typeface="Tw Cen MT"/>
                      </a:endParaRPr>
                    </a:p>
                  </a:txBody>
                  <a:tcPr marL="9525" marR="9525" marT="9525" marB="0" anchor="ctr">
                    <a:lnL w="1905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solidFill>
                      <a:srgbClr val="DD8047"/>
                    </a:solidFill>
                  </a:tcPr>
                </a:tc>
                <a:tc hMerge="1">
                  <a:txBody>
                    <a:bodyPr/>
                    <a:lstStyle/>
                    <a:p>
                      <a:endParaRPr lang="es-ES"/>
                    </a:p>
                  </a:txBody>
                  <a:tcPr/>
                </a:tc>
                <a:tc gridSpan="2">
                  <a:txBody>
                    <a:bodyPr/>
                    <a:lstStyle/>
                    <a:p>
                      <a:pPr algn="ctr" rtl="0" fontAlgn="ctr"/>
                      <a:r>
                        <a:rPr lang="es-ES" sz="1100" b="1" i="0" u="none" strike="noStrike">
                          <a:solidFill>
                            <a:srgbClr val="993300"/>
                          </a:solidFill>
                          <a:latin typeface="Tw Cen MT"/>
                        </a:rPr>
                        <a:t>Logística</a:t>
                      </a:r>
                      <a:r>
                        <a:rPr lang="es-ES" sz="1800" b="0" i="0" u="none" strike="noStrike">
                          <a:solidFill>
                            <a:srgbClr val="000000"/>
                          </a:solidFill>
                          <a:latin typeface="Tw Cen MT"/>
                        </a:rPr>
                        <a:t> </a:t>
                      </a:r>
                      <a:endParaRPr lang="es-ES" sz="1100" b="1" i="0" u="none" strike="noStrike">
                        <a:solidFill>
                          <a:srgbClr val="993300"/>
                        </a:solidFill>
                        <a:latin typeface="Tw Cen MT"/>
                      </a:endParaRPr>
                    </a:p>
                  </a:txBody>
                  <a:tcPr marL="9525" marR="9525" marT="9525" marB="0" anchor="ctr">
                    <a:lnL w="1905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solidFill>
                      <a:srgbClr val="DD8047"/>
                    </a:solidFill>
                  </a:tcPr>
                </a:tc>
                <a:tc hMerge="1">
                  <a:txBody>
                    <a:bodyPr/>
                    <a:lstStyle/>
                    <a:p>
                      <a:endParaRPr lang="es-ES"/>
                    </a:p>
                  </a:txBody>
                  <a:tcPr/>
                </a:tc>
                <a:tc gridSpan="2">
                  <a:txBody>
                    <a:bodyPr/>
                    <a:lstStyle/>
                    <a:p>
                      <a:pPr algn="ctr" rtl="0" fontAlgn="ctr"/>
                      <a:r>
                        <a:rPr lang="es-ES" sz="1100" b="1" i="0" u="none" strike="noStrike">
                          <a:solidFill>
                            <a:srgbClr val="993300"/>
                          </a:solidFill>
                          <a:latin typeface="Tw Cen MT"/>
                        </a:rPr>
                        <a:t>Árbol</a:t>
                      </a:r>
                      <a:r>
                        <a:rPr lang="es-ES" sz="1800" b="0" i="0" u="none" strike="noStrike">
                          <a:solidFill>
                            <a:srgbClr val="000000"/>
                          </a:solidFill>
                          <a:latin typeface="Tw Cen MT"/>
                        </a:rPr>
                        <a:t> </a:t>
                      </a:r>
                      <a:endParaRPr lang="es-ES" sz="1100" b="1" i="0" u="none" strike="noStrike">
                        <a:solidFill>
                          <a:srgbClr val="993300"/>
                        </a:solidFill>
                        <a:latin typeface="Tw Cen MT"/>
                      </a:endParaRPr>
                    </a:p>
                  </a:txBody>
                  <a:tcPr marL="9525" marR="9525" marT="9525" marB="0" anchor="ctr">
                    <a:lnL w="1905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solidFill>
                      <a:srgbClr val="DD8047"/>
                    </a:solidFill>
                  </a:tcPr>
                </a:tc>
                <a:tc hMerge="1">
                  <a:txBody>
                    <a:bodyPr/>
                    <a:lstStyle/>
                    <a:p>
                      <a:endParaRPr lang="es-ES"/>
                    </a:p>
                  </a:txBody>
                  <a:tcPr/>
                </a:tc>
              </a:tr>
              <a:tr h="269115">
                <a:tc>
                  <a:txBody>
                    <a:bodyPr/>
                    <a:lstStyle/>
                    <a:p>
                      <a:pPr algn="l" fontAlgn="b"/>
                      <a:endParaRPr lang="es-ES" sz="1100" b="0" i="0" u="none" strike="noStrike">
                        <a:solidFill>
                          <a:srgbClr val="000000"/>
                        </a:solidFill>
                        <a:latin typeface="Calibri"/>
                      </a:endParaRPr>
                    </a:p>
                  </a:txBody>
                  <a:tcPr marL="9525" marR="9525" marT="9525" marB="0" anchor="b">
                    <a:lnL>
                      <a:noFill/>
                    </a:lnL>
                    <a:lnR>
                      <a:noFill/>
                    </a:lnR>
                    <a:lnT>
                      <a:noFill/>
                    </a:lnT>
                    <a:lnB w="19050" cap="flat" cmpd="sng" algn="ctr">
                      <a:solidFill>
                        <a:srgbClr val="993300"/>
                      </a:solidFill>
                      <a:prstDash val="solid"/>
                      <a:round/>
                      <a:headEnd type="none" w="med" len="med"/>
                      <a:tailEnd type="none" w="med" len="med"/>
                    </a:lnB>
                  </a:tcPr>
                </a:tc>
                <a:tc vMerge="1">
                  <a:txBody>
                    <a:bodyPr/>
                    <a:lstStyle/>
                    <a:p>
                      <a:endParaRPr lang="es-ES"/>
                    </a:p>
                  </a:txBody>
                  <a:tcPr/>
                </a:tc>
                <a:tc>
                  <a:txBody>
                    <a:bodyPr/>
                    <a:lstStyle/>
                    <a:p>
                      <a:pPr algn="ctr" rtl="0" fontAlgn="ctr"/>
                      <a:r>
                        <a:rPr lang="es-ES" sz="1100" b="0" i="0" u="none" strike="noStrike">
                          <a:solidFill>
                            <a:srgbClr val="000000"/>
                          </a:solidFill>
                          <a:latin typeface="Tw Cen MT"/>
                        </a:rPr>
                        <a:t>0</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1</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0</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1</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0</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1</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r>
              <a:tr h="269115">
                <a:tc rowSpan="2">
                  <a:txBody>
                    <a:bodyPr/>
                    <a:lstStyle/>
                    <a:p>
                      <a:pPr algn="ctr" rtl="0" fontAlgn="ctr"/>
                      <a:r>
                        <a:rPr lang="es-ES" sz="1100" b="1" i="0" u="none" strike="noStrike">
                          <a:solidFill>
                            <a:srgbClr val="993300"/>
                          </a:solidFill>
                          <a:latin typeface="Tw Cen MT"/>
                        </a:rPr>
                        <a:t>ESTADO REAL</a:t>
                      </a:r>
                    </a:p>
                  </a:txBody>
                  <a:tcPr marL="9525" marR="9525" marT="9525" marB="0" anchor="ctr">
                    <a:lnL w="1905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solidFill>
                      <a:srgbClr val="DD8047"/>
                    </a:solidFill>
                  </a:tcPr>
                </a:tc>
                <a:tc>
                  <a:txBody>
                    <a:bodyPr/>
                    <a:lstStyle/>
                    <a:p>
                      <a:pPr algn="ctr" rtl="0" fontAlgn="ctr"/>
                      <a:r>
                        <a:rPr lang="es-ES" sz="1100" b="0" i="0" u="none" strike="noStrike">
                          <a:solidFill>
                            <a:srgbClr val="000000"/>
                          </a:solidFill>
                          <a:latin typeface="Tw Cen MT"/>
                        </a:rPr>
                        <a:t>0</a:t>
                      </a:r>
                    </a:p>
                  </a:txBody>
                  <a:tcPr marL="9525" marR="9525" marT="9525" marB="0" anchor="ctr">
                    <a:lnL w="1905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905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223</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dirty="0">
                          <a:solidFill>
                            <a:srgbClr val="000000"/>
                          </a:solidFill>
                          <a:latin typeface="Tw Cen MT"/>
                        </a:rPr>
                        <a:t>196</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dirty="0">
                          <a:solidFill>
                            <a:srgbClr val="000000"/>
                          </a:solidFill>
                          <a:latin typeface="Tw Cen MT"/>
                        </a:rPr>
                        <a:t>144</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77</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159</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89</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tcPr>
                </a:tc>
              </a:tr>
              <a:tr h="256884">
                <a:tc vMerge="1">
                  <a:txBody>
                    <a:bodyPr/>
                    <a:lstStyle/>
                    <a:p>
                      <a:endParaRPr lang="es-ES"/>
                    </a:p>
                  </a:txBody>
                  <a:tcPr/>
                </a:tc>
                <a:tc>
                  <a:txBody>
                    <a:bodyPr/>
                    <a:lstStyle/>
                    <a:p>
                      <a:pPr algn="ctr" rtl="0" fontAlgn="ctr"/>
                      <a:r>
                        <a:rPr lang="es-ES" sz="1100" b="0" i="0" u="none" strike="noStrike">
                          <a:solidFill>
                            <a:srgbClr val="000000"/>
                          </a:solidFill>
                          <a:latin typeface="Tw Cen MT"/>
                        </a:rPr>
                        <a:t>1</a:t>
                      </a:r>
                    </a:p>
                  </a:txBody>
                  <a:tcPr marL="9525" marR="9525" marT="9525" marB="0" anchor="ctr">
                    <a:lnL w="1905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77</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504</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dirty="0">
                          <a:solidFill>
                            <a:srgbClr val="000000"/>
                          </a:solidFill>
                          <a:latin typeface="Tw Cen MT"/>
                        </a:rPr>
                        <a:t>156</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623</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a:solidFill>
                            <a:srgbClr val="000000"/>
                          </a:solidFill>
                          <a:latin typeface="Tw Cen MT"/>
                        </a:rPr>
                        <a:t>141</a:t>
                      </a:r>
                    </a:p>
                  </a:txBody>
                  <a:tcPr marL="9525" marR="9525" marT="9525" marB="0" anchor="ctr">
                    <a:lnL w="1905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tcPr>
                </a:tc>
                <a:tc>
                  <a:txBody>
                    <a:bodyPr/>
                    <a:lstStyle/>
                    <a:p>
                      <a:pPr algn="ctr" rtl="0" fontAlgn="ctr"/>
                      <a:r>
                        <a:rPr lang="es-ES" sz="1100" b="0" i="0" u="none" strike="noStrike" dirty="0">
                          <a:solidFill>
                            <a:srgbClr val="000000"/>
                          </a:solidFill>
                          <a:latin typeface="Tw Cen MT"/>
                        </a:rPr>
                        <a:t>611</a:t>
                      </a:r>
                    </a:p>
                  </a:txBody>
                  <a:tcPr marL="9525" marR="9525" marT="9525" marB="0" anchor="ctr">
                    <a:lnL w="12700" cap="flat" cmpd="sng" algn="ctr">
                      <a:solidFill>
                        <a:srgbClr val="993300"/>
                      </a:solidFill>
                      <a:prstDash val="solid"/>
                      <a:round/>
                      <a:headEnd type="none" w="med" len="med"/>
                      <a:tailEnd type="none" w="med" len="med"/>
                    </a:lnL>
                    <a:lnR w="1905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9050" cap="flat" cmpd="sng" algn="ctr">
                      <a:solidFill>
                        <a:srgbClr val="993300"/>
                      </a:solidFill>
                      <a:prstDash val="solid"/>
                      <a:round/>
                      <a:headEnd type="none" w="med" len="med"/>
                      <a:tailEnd type="none" w="med" len="med"/>
                    </a:lnB>
                  </a:tcPr>
                </a:tc>
              </a:tr>
            </a:tbl>
          </a:graphicData>
        </a:graphic>
      </p:graphicFrame>
      <p:sp>
        <p:nvSpPr>
          <p:cNvPr id="7" name="6 CuadroTexto"/>
          <p:cNvSpPr txBox="1"/>
          <p:nvPr/>
        </p:nvSpPr>
        <p:spPr>
          <a:xfrm>
            <a:off x="2428860" y="3714752"/>
            <a:ext cx="5286412" cy="307777"/>
          </a:xfrm>
          <a:prstGeom prst="rect">
            <a:avLst/>
          </a:prstGeom>
          <a:noFill/>
        </p:spPr>
        <p:txBody>
          <a:bodyPr wrap="square" rtlCol="0">
            <a:spAutoFit/>
          </a:bodyPr>
          <a:lstStyle/>
          <a:p>
            <a:r>
              <a:rPr lang="es-ES" sz="1400" i="1" dirty="0" smtClean="0"/>
              <a:t>Nota: Se considera 0=no se concede el crédito y 1=se concede el crédito</a:t>
            </a:r>
            <a:endParaRPr lang="es-ES" sz="1400" i="1" dirty="0"/>
          </a:p>
        </p:txBody>
      </p:sp>
      <p:sp>
        <p:nvSpPr>
          <p:cNvPr id="8" name="Rectangle 3"/>
          <p:cNvSpPr>
            <a:spLocks noGrp="1"/>
          </p:cNvSpPr>
          <p:nvPr>
            <p:ph type="body" idx="4294967295"/>
          </p:nvPr>
        </p:nvSpPr>
        <p:spPr>
          <a:xfrm>
            <a:off x="571472" y="4071942"/>
            <a:ext cx="8153400" cy="1625593"/>
          </a:xfrm>
        </p:spPr>
        <p:txBody>
          <a:bodyPr/>
          <a:lstStyle/>
          <a:p>
            <a:pPr algn="just"/>
            <a:r>
              <a:rPr lang="es-ES" sz="2000" dirty="0" smtClean="0"/>
              <a:t>Considerando las matrices de confusión resultantes para la evaluación de los clasificadores, se observa que ninguno de ellos clasifica perfectamente.</a:t>
            </a:r>
          </a:p>
          <a:p>
            <a:pPr lvl="2" algn="just"/>
            <a:r>
              <a:rPr lang="es-ES" sz="1800" dirty="0" smtClean="0"/>
              <a:t>El análisis discriminante es el que en términos globales tiene más casos mal clasificados pero es el que clasifica mejor los positivos (comete más falsos negativos que falsos positivos)</a:t>
            </a:r>
          </a:p>
          <a:p>
            <a:pPr lvl="2" algn="just"/>
            <a:r>
              <a:rPr lang="es-ES" sz="1800" dirty="0" smtClean="0"/>
              <a:t>Tanto la </a:t>
            </a:r>
            <a:r>
              <a:rPr lang="es-ES" sz="1800" dirty="0" err="1" smtClean="0"/>
              <a:t>lógistica</a:t>
            </a:r>
            <a:r>
              <a:rPr lang="es-ES" sz="1800" dirty="0" smtClean="0"/>
              <a:t> como el árbol presentan unos pocos menos casos mal clasificados pero clasifican peor los positivos (cometen más falsos positivos que falsos negativos)</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Rectangle 2"/>
          <p:cNvSpPr>
            <a:spLocks noGrp="1"/>
          </p:cNvSpPr>
          <p:nvPr>
            <p:ph type="title" idx="4294967295"/>
          </p:nvPr>
        </p:nvSpPr>
        <p:spPr>
          <a:xfrm>
            <a:off x="1547813" y="228600"/>
            <a:ext cx="7215187" cy="990600"/>
          </a:xfrm>
        </p:spPr>
        <p:txBody>
          <a:bodyPr/>
          <a:lstStyle/>
          <a:p>
            <a:pPr eaLnBrk="1" hangingPunct="1"/>
            <a:r>
              <a:rPr lang="es-ES" sz="2800" b="1" smtClean="0"/>
              <a:t>Implementación II. Datos de credit scoring</a:t>
            </a:r>
          </a:p>
        </p:txBody>
      </p:sp>
      <p:graphicFrame>
        <p:nvGraphicFramePr>
          <p:cNvPr id="40987" name="Group 27"/>
          <p:cNvGraphicFramePr>
            <a:graphicFrameLocks noGrp="1"/>
          </p:cNvGraphicFramePr>
          <p:nvPr>
            <p:ph sz="half" idx="4294967295"/>
          </p:nvPr>
        </p:nvGraphicFramePr>
        <p:xfrm>
          <a:off x="5219700" y="3213100"/>
          <a:ext cx="3119438" cy="1427164"/>
        </p:xfrm>
        <a:graphic>
          <a:graphicData uri="http://schemas.openxmlformats.org/drawingml/2006/table">
            <a:tbl>
              <a:tblPr/>
              <a:tblGrid>
                <a:gridCol w="1296988"/>
                <a:gridCol w="1822450"/>
              </a:tblGrid>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Area</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254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0.639</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254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3050">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n.total</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1000</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n.events</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700</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330200">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n.noevents</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300</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p.value</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254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0</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25400" cap="flat" cmpd="sng" algn="ctr">
                      <a:solidFill>
                        <a:srgbClr val="993300"/>
                      </a:solidFill>
                      <a:prstDash val="solid"/>
                      <a:round/>
                      <a:headEnd type="none" w="med" len="med"/>
                      <a:tailEnd type="none" w="med" len="med"/>
                    </a:lnB>
                    <a:lnTlToBr>
                      <a:noFill/>
                    </a:lnTlToBr>
                    <a:lnBlToTr>
                      <a:noFill/>
                    </a:lnBlToTr>
                    <a:noFill/>
                  </a:tcPr>
                </a:tc>
              </a:tr>
            </a:tbl>
          </a:graphicData>
        </a:graphic>
      </p:graphicFrame>
      <p:sp>
        <p:nvSpPr>
          <p:cNvPr id="40982" name="Rectangle 3"/>
          <p:cNvSpPr>
            <a:spLocks noGrp="1"/>
          </p:cNvSpPr>
          <p:nvPr>
            <p:ph type="body" sz="half" idx="4294967295"/>
          </p:nvPr>
        </p:nvSpPr>
        <p:spPr>
          <a:xfrm>
            <a:off x="612775" y="1600200"/>
            <a:ext cx="4000500" cy="1397000"/>
          </a:xfrm>
        </p:spPr>
        <p:txBody>
          <a:bodyPr/>
          <a:lstStyle/>
          <a:p>
            <a:pPr algn="ctr" eaLnBrk="1" hangingPunct="1">
              <a:buFont typeface="Wingdings" pitchFamily="2" charset="2"/>
              <a:buNone/>
            </a:pPr>
            <a:r>
              <a:rPr lang="es-ES" sz="2500" i="1" smtClean="0"/>
              <a:t>Curva ROC del análisis discriminante</a:t>
            </a:r>
          </a:p>
        </p:txBody>
      </p:sp>
      <p:sp>
        <p:nvSpPr>
          <p:cNvPr id="40983" name="Rectangle 72"/>
          <p:cNvSpPr>
            <a:spLocks/>
          </p:cNvSpPr>
          <p:nvPr/>
        </p:nvSpPr>
        <p:spPr bwMode="auto">
          <a:xfrm>
            <a:off x="5219700" y="2781300"/>
            <a:ext cx="3095625" cy="576263"/>
          </a:xfrm>
          <a:prstGeom prst="rect">
            <a:avLst/>
          </a:prstGeom>
          <a:noFill/>
          <a:ln w="9525">
            <a:noFill/>
            <a:miter lim="800000"/>
            <a:headEnd/>
            <a:tailEnd/>
          </a:ln>
        </p:spPr>
        <p:txBody>
          <a:bodyPr/>
          <a:lstStyle/>
          <a:p>
            <a:pPr marL="319088" indent="-319088" algn="ctr">
              <a:spcBef>
                <a:spcPts val="700"/>
              </a:spcBef>
              <a:buClr>
                <a:schemeClr val="accent2"/>
              </a:buClr>
              <a:buSzPct val="60000"/>
              <a:buFont typeface="Wingdings" pitchFamily="2" charset="2"/>
              <a:buNone/>
            </a:pPr>
            <a:r>
              <a:rPr lang="es-ES" sz="1600" i="1"/>
              <a:t>Área bajo la curva</a:t>
            </a:r>
          </a:p>
        </p:txBody>
      </p:sp>
      <p:pic>
        <p:nvPicPr>
          <p:cNvPr id="40986" name="Picture 26"/>
          <p:cNvPicPr>
            <a:picLocks noChangeAspect="1" noChangeArrowheads="1"/>
          </p:cNvPicPr>
          <p:nvPr/>
        </p:nvPicPr>
        <p:blipFill>
          <a:blip r:embed="rId2"/>
          <a:srcRect/>
          <a:stretch>
            <a:fillRect/>
          </a:stretch>
        </p:blipFill>
        <p:spPr bwMode="auto">
          <a:xfrm>
            <a:off x="468313" y="2060575"/>
            <a:ext cx="4570412" cy="4562475"/>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5" name="Rectangle 2"/>
          <p:cNvSpPr>
            <a:spLocks noGrp="1"/>
          </p:cNvSpPr>
          <p:nvPr>
            <p:ph type="title" idx="4294967295"/>
          </p:nvPr>
        </p:nvSpPr>
        <p:spPr>
          <a:xfrm>
            <a:off x="1547813" y="228600"/>
            <a:ext cx="7215187" cy="990600"/>
          </a:xfrm>
        </p:spPr>
        <p:txBody>
          <a:bodyPr/>
          <a:lstStyle/>
          <a:p>
            <a:pPr eaLnBrk="1" hangingPunct="1"/>
            <a:r>
              <a:rPr lang="es-ES" sz="2800" b="1" dirty="0" smtClean="0"/>
              <a:t>Implementación II. Datos de </a:t>
            </a:r>
            <a:r>
              <a:rPr lang="es-ES" sz="2800" b="1" dirty="0" err="1" smtClean="0"/>
              <a:t>credit</a:t>
            </a:r>
            <a:r>
              <a:rPr lang="es-ES" sz="2800" b="1" dirty="0" smtClean="0"/>
              <a:t> </a:t>
            </a:r>
            <a:r>
              <a:rPr lang="es-ES" sz="2800" b="1" dirty="0" err="1" smtClean="0"/>
              <a:t>scoring</a:t>
            </a:r>
            <a:endParaRPr lang="es-ES" sz="2800" b="1" dirty="0" smtClean="0"/>
          </a:p>
        </p:txBody>
      </p:sp>
      <p:graphicFrame>
        <p:nvGraphicFramePr>
          <p:cNvPr id="42011" name="Group 27"/>
          <p:cNvGraphicFramePr>
            <a:graphicFrameLocks noGrp="1"/>
          </p:cNvGraphicFramePr>
          <p:nvPr>
            <p:ph sz="half" idx="4294967295"/>
          </p:nvPr>
        </p:nvGraphicFramePr>
        <p:xfrm>
          <a:off x="5219700" y="3213100"/>
          <a:ext cx="3119438" cy="1427164"/>
        </p:xfrm>
        <a:graphic>
          <a:graphicData uri="http://schemas.openxmlformats.org/drawingml/2006/table">
            <a:tbl>
              <a:tblPr/>
              <a:tblGrid>
                <a:gridCol w="1296988"/>
                <a:gridCol w="1822450"/>
              </a:tblGrid>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Area</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254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0.454</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254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3050">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n.total</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1000</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n.Events</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700</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330200">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n.Noevents</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300</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p.Value</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254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0</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25400" cap="flat" cmpd="sng" algn="ctr">
                      <a:solidFill>
                        <a:srgbClr val="993300"/>
                      </a:solidFill>
                      <a:prstDash val="solid"/>
                      <a:round/>
                      <a:headEnd type="none" w="med" len="med"/>
                      <a:tailEnd type="none" w="med" len="med"/>
                    </a:lnB>
                    <a:lnTlToBr>
                      <a:noFill/>
                    </a:lnTlToBr>
                    <a:lnBlToTr>
                      <a:noFill/>
                    </a:lnBlToTr>
                    <a:noFill/>
                  </a:tcPr>
                </a:tc>
              </a:tr>
            </a:tbl>
          </a:graphicData>
        </a:graphic>
      </p:graphicFrame>
      <p:sp>
        <p:nvSpPr>
          <p:cNvPr id="42006" name="Rectangle 25"/>
          <p:cNvSpPr>
            <a:spLocks/>
          </p:cNvSpPr>
          <p:nvPr/>
        </p:nvSpPr>
        <p:spPr bwMode="auto">
          <a:xfrm>
            <a:off x="5219700" y="2781300"/>
            <a:ext cx="3095625" cy="576263"/>
          </a:xfrm>
          <a:prstGeom prst="rect">
            <a:avLst/>
          </a:prstGeom>
          <a:noFill/>
          <a:ln w="9525">
            <a:noFill/>
            <a:miter lim="800000"/>
            <a:headEnd/>
            <a:tailEnd/>
          </a:ln>
        </p:spPr>
        <p:txBody>
          <a:bodyPr/>
          <a:lstStyle/>
          <a:p>
            <a:pPr marL="319088" indent="-319088" algn="ctr">
              <a:spcBef>
                <a:spcPts val="700"/>
              </a:spcBef>
              <a:buClr>
                <a:schemeClr val="accent2"/>
              </a:buClr>
              <a:buSzPct val="60000"/>
              <a:buFont typeface="Wingdings" pitchFamily="2" charset="2"/>
              <a:buNone/>
            </a:pPr>
            <a:r>
              <a:rPr lang="es-ES" sz="1600" i="1"/>
              <a:t>Área bajo la curva</a:t>
            </a:r>
          </a:p>
        </p:txBody>
      </p:sp>
      <p:sp>
        <p:nvSpPr>
          <p:cNvPr id="42007" name="Rectangle 24"/>
          <p:cNvSpPr>
            <a:spLocks noGrp="1"/>
          </p:cNvSpPr>
          <p:nvPr>
            <p:ph type="body" sz="half" idx="4294967295"/>
          </p:nvPr>
        </p:nvSpPr>
        <p:spPr>
          <a:xfrm>
            <a:off x="612775" y="1600200"/>
            <a:ext cx="4000500" cy="1397000"/>
          </a:xfrm>
        </p:spPr>
        <p:txBody>
          <a:bodyPr/>
          <a:lstStyle/>
          <a:p>
            <a:pPr algn="ctr" eaLnBrk="1" hangingPunct="1">
              <a:buFont typeface="Wingdings" pitchFamily="2" charset="2"/>
              <a:buNone/>
            </a:pPr>
            <a:r>
              <a:rPr lang="es-ES" sz="2500" i="1" smtClean="0"/>
              <a:t>Curva ROC de la regresión logística</a:t>
            </a:r>
          </a:p>
        </p:txBody>
      </p:sp>
      <p:pic>
        <p:nvPicPr>
          <p:cNvPr id="42010" name="Picture 26"/>
          <p:cNvPicPr>
            <a:picLocks noChangeAspect="1" noChangeArrowheads="1"/>
          </p:cNvPicPr>
          <p:nvPr/>
        </p:nvPicPr>
        <p:blipFill>
          <a:blip r:embed="rId2"/>
          <a:srcRect/>
          <a:stretch>
            <a:fillRect/>
          </a:stretch>
        </p:blipFill>
        <p:spPr bwMode="auto">
          <a:xfrm>
            <a:off x="468313" y="2060575"/>
            <a:ext cx="4570412" cy="4564063"/>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09" name="Rectangle 2"/>
          <p:cNvSpPr>
            <a:spLocks noGrp="1"/>
          </p:cNvSpPr>
          <p:nvPr>
            <p:ph type="title" idx="4294967295"/>
          </p:nvPr>
        </p:nvSpPr>
        <p:spPr>
          <a:xfrm>
            <a:off x="1547813" y="228600"/>
            <a:ext cx="7215187" cy="990600"/>
          </a:xfrm>
        </p:spPr>
        <p:txBody>
          <a:bodyPr/>
          <a:lstStyle/>
          <a:p>
            <a:pPr eaLnBrk="1" hangingPunct="1"/>
            <a:r>
              <a:rPr lang="es-ES" sz="2800" b="1" dirty="0" smtClean="0"/>
              <a:t>Implementación II. Datos de </a:t>
            </a:r>
            <a:r>
              <a:rPr lang="es-ES" sz="2800" b="1" dirty="0" err="1" smtClean="0"/>
              <a:t>credit</a:t>
            </a:r>
            <a:r>
              <a:rPr lang="es-ES" sz="2800" b="1" dirty="0" smtClean="0"/>
              <a:t> </a:t>
            </a:r>
            <a:r>
              <a:rPr lang="es-ES" sz="2800" b="1" dirty="0" err="1" smtClean="0"/>
              <a:t>scoring</a:t>
            </a:r>
            <a:endParaRPr lang="es-ES" sz="2800" b="1" dirty="0" smtClean="0"/>
          </a:p>
        </p:txBody>
      </p:sp>
      <p:graphicFrame>
        <p:nvGraphicFramePr>
          <p:cNvPr id="43036" name="Group 28"/>
          <p:cNvGraphicFramePr>
            <a:graphicFrameLocks noGrp="1"/>
          </p:cNvGraphicFramePr>
          <p:nvPr>
            <p:ph sz="half" idx="4294967295"/>
          </p:nvPr>
        </p:nvGraphicFramePr>
        <p:xfrm>
          <a:off x="5219700" y="3213100"/>
          <a:ext cx="3119438" cy="1425576"/>
        </p:xfrm>
        <a:graphic>
          <a:graphicData uri="http://schemas.openxmlformats.org/drawingml/2006/table">
            <a:tbl>
              <a:tblPr/>
              <a:tblGrid>
                <a:gridCol w="1296988"/>
                <a:gridCol w="1822450"/>
              </a:tblGrid>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Area</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254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rPr>
                        <a:t>0.496</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254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3050">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n.total</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rPr>
                        <a:t>1000</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4638">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n.Events</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rPr>
                        <a:t>700</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330200">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n.Noevents</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rPr>
                        <a:t>300</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r>
              <a:tr h="273050">
                <a:tc>
                  <a:txBody>
                    <a:bodyPr/>
                    <a:lstStyle/>
                    <a:p>
                      <a:pPr marL="319088" marR="0" lvl="0" indent="-319088"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p.Value</a:t>
                      </a:r>
                      <a:endParaRPr kumimoji="0" lang="en-US" sz="18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endParaRPr>
                    </a:p>
                  </a:txBody>
                  <a:tcPr horzOverflow="overflow">
                    <a:lnL w="254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25400" cap="flat" cmpd="sng" algn="ctr">
                      <a:solidFill>
                        <a:srgbClr val="993300"/>
                      </a:solidFill>
                      <a:prstDash val="solid"/>
                      <a:round/>
                      <a:headEnd type="none" w="med" len="med"/>
                      <a:tailEnd type="none" w="med" len="med"/>
                    </a:lnB>
                    <a:lnTlToBr>
                      <a:noFill/>
                    </a:lnTlToBr>
                    <a:lnBlToTr>
                      <a:noFill/>
                    </a:lnBlToTr>
                    <a:solidFill>
                      <a:srgbClr val="FFCC00"/>
                    </a:solidFill>
                  </a:tcPr>
                </a:tc>
                <a:tc>
                  <a:txBody>
                    <a:bodyPr/>
                    <a:lstStyle/>
                    <a:p>
                      <a:pPr marL="319088" marR="0" lvl="0" indent="-319088"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Tw Cen MT" pitchFamily="34" charset="0"/>
                          <a:ea typeface="Calibri" pitchFamily="34" charset="0"/>
                          <a:cs typeface="Times New Roman" pitchFamily="18" charset="0"/>
                        </a:rPr>
                        <a:t>0</a:t>
                      </a:r>
                    </a:p>
                  </a:txBody>
                  <a:tcPr horzOverflow="overflow">
                    <a:lnL w="12700" cap="flat" cmpd="sng" algn="ctr">
                      <a:solidFill>
                        <a:srgbClr val="993300"/>
                      </a:solidFill>
                      <a:prstDash val="solid"/>
                      <a:round/>
                      <a:headEnd type="none" w="med" len="med"/>
                      <a:tailEnd type="none" w="med" len="med"/>
                    </a:lnL>
                    <a:lnR w="254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25400" cap="flat" cmpd="sng" algn="ctr">
                      <a:solidFill>
                        <a:srgbClr val="993300"/>
                      </a:solidFill>
                      <a:prstDash val="solid"/>
                      <a:round/>
                      <a:headEnd type="none" w="med" len="med"/>
                      <a:tailEnd type="none" w="med" len="med"/>
                    </a:lnB>
                    <a:lnTlToBr>
                      <a:noFill/>
                    </a:lnTlToBr>
                    <a:lnBlToTr>
                      <a:noFill/>
                    </a:lnBlToTr>
                    <a:noFill/>
                  </a:tcPr>
                </a:tc>
              </a:tr>
            </a:tbl>
          </a:graphicData>
        </a:graphic>
      </p:graphicFrame>
      <p:sp>
        <p:nvSpPr>
          <p:cNvPr id="43030" name="Rectangle 24"/>
          <p:cNvSpPr>
            <a:spLocks noGrp="1"/>
          </p:cNvSpPr>
          <p:nvPr>
            <p:ph type="body" sz="half" idx="4294967295"/>
          </p:nvPr>
        </p:nvSpPr>
        <p:spPr>
          <a:xfrm>
            <a:off x="612775" y="1600200"/>
            <a:ext cx="4000500" cy="1397000"/>
          </a:xfrm>
        </p:spPr>
        <p:txBody>
          <a:bodyPr/>
          <a:lstStyle/>
          <a:p>
            <a:pPr algn="ctr" eaLnBrk="1" hangingPunct="1">
              <a:buFont typeface="Wingdings" pitchFamily="2" charset="2"/>
              <a:buNone/>
            </a:pPr>
            <a:r>
              <a:rPr lang="es-ES" sz="2500" i="1" smtClean="0"/>
              <a:t>Curva ROC del árbol de regresión</a:t>
            </a:r>
          </a:p>
        </p:txBody>
      </p:sp>
      <p:sp>
        <p:nvSpPr>
          <p:cNvPr id="43031" name="Rectangle 25"/>
          <p:cNvSpPr>
            <a:spLocks/>
          </p:cNvSpPr>
          <p:nvPr/>
        </p:nvSpPr>
        <p:spPr bwMode="auto">
          <a:xfrm>
            <a:off x="5219700" y="2781300"/>
            <a:ext cx="3095625" cy="576263"/>
          </a:xfrm>
          <a:prstGeom prst="rect">
            <a:avLst/>
          </a:prstGeom>
          <a:noFill/>
          <a:ln w="9525">
            <a:noFill/>
            <a:miter lim="800000"/>
            <a:headEnd/>
            <a:tailEnd/>
          </a:ln>
        </p:spPr>
        <p:txBody>
          <a:bodyPr/>
          <a:lstStyle/>
          <a:p>
            <a:pPr marL="319088" indent="-319088" algn="ctr">
              <a:spcBef>
                <a:spcPts val="700"/>
              </a:spcBef>
              <a:buClr>
                <a:schemeClr val="accent2"/>
              </a:buClr>
              <a:buSzPct val="60000"/>
              <a:buFont typeface="Wingdings" pitchFamily="2" charset="2"/>
              <a:buNone/>
            </a:pPr>
            <a:r>
              <a:rPr lang="es-ES" sz="1600" i="1"/>
              <a:t>Área bajo la curva</a:t>
            </a:r>
          </a:p>
        </p:txBody>
      </p:sp>
      <p:pic>
        <p:nvPicPr>
          <p:cNvPr id="43035" name="Picture 27"/>
          <p:cNvPicPr>
            <a:picLocks noChangeAspect="1" noChangeArrowheads="1"/>
          </p:cNvPicPr>
          <p:nvPr/>
        </p:nvPicPr>
        <p:blipFill>
          <a:blip r:embed="rId2"/>
          <a:srcRect/>
          <a:stretch>
            <a:fillRect/>
          </a:stretch>
        </p:blipFill>
        <p:spPr bwMode="auto">
          <a:xfrm>
            <a:off x="468313" y="2133600"/>
            <a:ext cx="4570412" cy="4564063"/>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2"/>
          <p:cNvSpPr>
            <a:spLocks noGrp="1"/>
          </p:cNvSpPr>
          <p:nvPr>
            <p:ph type="title" idx="4294967295"/>
          </p:nvPr>
        </p:nvSpPr>
        <p:spPr>
          <a:xfrm>
            <a:off x="1547813" y="228600"/>
            <a:ext cx="7215187" cy="990600"/>
          </a:xfrm>
        </p:spPr>
        <p:txBody>
          <a:bodyPr/>
          <a:lstStyle/>
          <a:p>
            <a:r>
              <a:rPr lang="es-ES" sz="2800" b="1" dirty="0" smtClean="0"/>
              <a:t>Implementación II. Datos de </a:t>
            </a:r>
            <a:r>
              <a:rPr lang="es-ES" sz="2800" b="1" dirty="0" err="1" smtClean="0"/>
              <a:t>credit</a:t>
            </a:r>
            <a:r>
              <a:rPr lang="es-ES" sz="2800" b="1" dirty="0" smtClean="0"/>
              <a:t> </a:t>
            </a:r>
            <a:r>
              <a:rPr lang="es-ES" sz="2800" b="1" dirty="0" err="1" smtClean="0"/>
              <a:t>scoring</a:t>
            </a:r>
            <a:r>
              <a:rPr lang="es-ES" sz="2800" b="1" dirty="0" smtClean="0"/>
              <a:t/>
            </a:r>
            <a:br>
              <a:rPr lang="es-ES" sz="2800" b="1" dirty="0" smtClean="0"/>
            </a:br>
            <a:r>
              <a:rPr lang="es-ES" sz="2800" b="1" dirty="0" smtClean="0"/>
              <a:t>INTERPRETACIÓN DE LOS RESULTADOS</a:t>
            </a:r>
          </a:p>
        </p:txBody>
      </p:sp>
      <p:sp>
        <p:nvSpPr>
          <p:cNvPr id="52227" name="Rectangle 3"/>
          <p:cNvSpPr>
            <a:spLocks noGrp="1"/>
          </p:cNvSpPr>
          <p:nvPr>
            <p:ph type="body" idx="4294967295"/>
          </p:nvPr>
        </p:nvSpPr>
        <p:spPr/>
        <p:txBody>
          <a:bodyPr/>
          <a:lstStyle/>
          <a:p>
            <a:pPr algn="just"/>
            <a:r>
              <a:rPr lang="es-ES" sz="2200" dirty="0" smtClean="0"/>
              <a:t>Comparando el área bajo la curva ROC obtenida en los tres clasificadores podemos deducir que con los datos de </a:t>
            </a:r>
            <a:r>
              <a:rPr lang="es-ES" sz="2200" dirty="0" err="1" smtClean="0"/>
              <a:t>credit</a:t>
            </a:r>
            <a:r>
              <a:rPr lang="es-ES" sz="2200" dirty="0" smtClean="0"/>
              <a:t> </a:t>
            </a:r>
            <a:r>
              <a:rPr lang="es-ES" sz="2200" dirty="0" err="1" smtClean="0"/>
              <a:t>scoring</a:t>
            </a:r>
            <a:r>
              <a:rPr lang="es-ES" sz="2200" dirty="0" smtClean="0"/>
              <a:t>, el mejor clasificador es el análisis discriminante ya que es el que mayor área posee (AUC= 0.639). Luego clasificaría mejor los datos el árbol (AUC=0.496) y por último la regresión logística (AUC=0.454). </a:t>
            </a:r>
          </a:p>
          <a:p>
            <a:pPr algn="just"/>
            <a:r>
              <a:rPr lang="es-ES" sz="2200" dirty="0" smtClean="0"/>
              <a:t>Teniendo en cuenta que el cálculo del Área Bajo la Curva considera la Fracción de Verdaderos Positivos y la Fracción de Falsos Positivos, estos resultados son perfectamente coherentes con la interpretación que se hacía sobre la matriz de confusión.</a:t>
            </a:r>
          </a:p>
          <a:p>
            <a:pPr algn="just"/>
            <a:r>
              <a:rPr lang="es-ES" sz="2200" dirty="0" smtClean="0"/>
              <a:t>Finalmente puede decirse, que aunque no se puede eliminar el riesgo de equivocarnos, la concesión de créditos conociendo las variables </a:t>
            </a:r>
            <a:r>
              <a:rPr lang="es-ES" sz="2200" dirty="0" err="1" smtClean="0"/>
              <a:t>incluídas</a:t>
            </a:r>
            <a:r>
              <a:rPr lang="es-ES" sz="2200" dirty="0" smtClean="0"/>
              <a:t> en el análisis, se realizaría con un riesgo menor utilizando como clasificador el análisis discriminante.</a:t>
            </a:r>
          </a:p>
          <a:p>
            <a:endParaRPr lang="es-ES" sz="24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8"/>
          <p:cNvSpPr>
            <a:spLocks noGrp="1"/>
          </p:cNvSpPr>
          <p:nvPr>
            <p:ph type="ctrTitle" idx="4294967295"/>
          </p:nvPr>
        </p:nvSpPr>
        <p:spPr>
          <a:xfrm>
            <a:off x="1000100" y="2143116"/>
            <a:ext cx="7772400" cy="1470025"/>
          </a:xfrm>
        </p:spPr>
        <p:txBody>
          <a:bodyPr/>
          <a:lstStyle/>
          <a:p>
            <a:pPr algn="ctr" eaLnBrk="1" hangingPunct="1"/>
            <a:r>
              <a:rPr lang="es-ES" sz="4000" b="1" dirty="0" smtClean="0">
                <a:solidFill>
                  <a:schemeClr val="accent2"/>
                </a:solidFill>
              </a:rPr>
              <a:t>BIBLIOGRAFÍA EMPLEADA</a:t>
            </a:r>
            <a:endParaRPr lang="es-ES" sz="40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6 Marcador de texto"/>
          <p:cNvSpPr>
            <a:spLocks noGrp="1"/>
          </p:cNvSpPr>
          <p:nvPr>
            <p:ph type="body" idx="2"/>
          </p:nvPr>
        </p:nvSpPr>
        <p:spPr/>
        <p:txBody>
          <a:bodyPr/>
          <a:lstStyle/>
          <a:p>
            <a:endParaRPr lang="es-ES" dirty="0" smtClean="0"/>
          </a:p>
          <a:p>
            <a:endParaRPr lang="es-ES" dirty="0" smtClean="0"/>
          </a:p>
          <a:p>
            <a:endParaRPr lang="es-ES" dirty="0" smtClean="0"/>
          </a:p>
          <a:p>
            <a:r>
              <a:rPr lang="es-ES" dirty="0" smtClean="0"/>
              <a:t>BIBLIOGRAFÍA</a:t>
            </a:r>
            <a:endParaRPr lang="es-ES" dirty="0"/>
          </a:p>
        </p:txBody>
      </p:sp>
      <p:sp>
        <p:nvSpPr>
          <p:cNvPr id="6" name="5 Marcador de contenido"/>
          <p:cNvSpPr>
            <a:spLocks noGrp="1"/>
          </p:cNvSpPr>
          <p:nvPr>
            <p:ph sz="quarter" idx="1"/>
          </p:nvPr>
        </p:nvSpPr>
        <p:spPr>
          <a:xfrm>
            <a:off x="2362200" y="2252666"/>
            <a:ext cx="6400800" cy="3105160"/>
          </a:xfrm>
        </p:spPr>
        <p:txBody>
          <a:bodyPr/>
          <a:lstStyle/>
          <a:p>
            <a:r>
              <a:rPr lang="es-ES" sz="1800" dirty="0" smtClean="0"/>
              <a:t>T. </a:t>
            </a:r>
            <a:r>
              <a:rPr lang="es-ES" sz="1800" dirty="0" err="1" smtClean="0"/>
              <a:t>Fawcett</a:t>
            </a:r>
            <a:r>
              <a:rPr lang="es-ES" sz="1800" dirty="0" smtClean="0"/>
              <a:t> (2004). "ROC </a:t>
            </a:r>
            <a:r>
              <a:rPr lang="es-ES" sz="1800" dirty="0" err="1" smtClean="0"/>
              <a:t>Graphs</a:t>
            </a:r>
            <a:r>
              <a:rPr lang="es-ES" sz="1800" dirty="0" smtClean="0"/>
              <a:t>: Notes and </a:t>
            </a:r>
            <a:r>
              <a:rPr lang="es-ES" sz="1800" dirty="0" err="1" smtClean="0"/>
              <a:t>Practical</a:t>
            </a:r>
            <a:r>
              <a:rPr lang="es-ES" sz="1800" dirty="0" smtClean="0"/>
              <a:t> </a:t>
            </a:r>
            <a:r>
              <a:rPr lang="es-ES" sz="1800" dirty="0" err="1" smtClean="0"/>
              <a:t>Considerations</a:t>
            </a:r>
            <a:r>
              <a:rPr lang="es-ES" sz="1800" dirty="0" smtClean="0"/>
              <a:t> </a:t>
            </a:r>
            <a:r>
              <a:rPr lang="es-ES" sz="1800" dirty="0" err="1" smtClean="0"/>
              <a:t>for</a:t>
            </a:r>
            <a:r>
              <a:rPr lang="es-ES" sz="1800" dirty="0" smtClean="0"/>
              <a:t> </a:t>
            </a:r>
            <a:r>
              <a:rPr lang="es-ES" sz="1800" dirty="0" err="1" smtClean="0"/>
              <a:t>Researchers</a:t>
            </a:r>
            <a:r>
              <a:rPr lang="es-ES" sz="1800" dirty="0" smtClean="0"/>
              <a:t>". </a:t>
            </a:r>
            <a:r>
              <a:rPr lang="es-ES" sz="1800" dirty="0" err="1" smtClean="0"/>
              <a:t>Technical</a:t>
            </a:r>
            <a:r>
              <a:rPr lang="es-ES" sz="1800" dirty="0" smtClean="0"/>
              <a:t> </a:t>
            </a:r>
            <a:r>
              <a:rPr lang="es-ES" sz="1800" dirty="0" err="1" smtClean="0"/>
              <a:t>report</a:t>
            </a:r>
            <a:r>
              <a:rPr lang="es-ES" sz="1800" dirty="0" smtClean="0"/>
              <a:t>. Palo Alto, USA: HP </a:t>
            </a:r>
            <a:r>
              <a:rPr lang="es-ES" sz="1800" dirty="0" err="1" smtClean="0"/>
              <a:t>Laboratories</a:t>
            </a:r>
            <a:r>
              <a:rPr lang="es-ES" sz="1800" dirty="0" smtClean="0"/>
              <a:t>. </a:t>
            </a:r>
          </a:p>
          <a:p>
            <a:r>
              <a:rPr lang="es-ES" sz="1800" dirty="0" smtClean="0"/>
              <a:t>T. </a:t>
            </a:r>
            <a:r>
              <a:rPr lang="es-ES" sz="1800" dirty="0" err="1" smtClean="0"/>
              <a:t>Fawcett</a:t>
            </a:r>
            <a:r>
              <a:rPr lang="es-ES" sz="1800" dirty="0" smtClean="0"/>
              <a:t> (2006).  “</a:t>
            </a:r>
            <a:r>
              <a:rPr lang="es-ES" sz="1800" dirty="0" err="1" smtClean="0"/>
              <a:t>An</a:t>
            </a:r>
            <a:r>
              <a:rPr lang="es-ES" sz="1800" dirty="0" smtClean="0"/>
              <a:t> </a:t>
            </a:r>
            <a:r>
              <a:rPr lang="es-ES" sz="1800" dirty="0" err="1" smtClean="0"/>
              <a:t>introduction</a:t>
            </a:r>
            <a:r>
              <a:rPr lang="es-ES" sz="1800" dirty="0" smtClean="0"/>
              <a:t> </a:t>
            </a:r>
            <a:r>
              <a:rPr lang="es-ES" sz="1800" dirty="0" err="1" smtClean="0"/>
              <a:t>to</a:t>
            </a:r>
            <a:r>
              <a:rPr lang="es-ES" sz="1800" dirty="0" smtClean="0"/>
              <a:t> ROC </a:t>
            </a:r>
            <a:r>
              <a:rPr lang="es-ES" sz="1800" dirty="0" err="1" smtClean="0"/>
              <a:t>analysis</a:t>
            </a:r>
            <a:r>
              <a:rPr lang="es-ES" sz="1800" dirty="0" smtClean="0"/>
              <a:t>, </a:t>
            </a:r>
            <a:r>
              <a:rPr lang="es-ES" sz="1800" dirty="0" err="1" smtClean="0"/>
              <a:t>Pattern</a:t>
            </a:r>
            <a:r>
              <a:rPr lang="es-ES" sz="1800" dirty="0" smtClean="0"/>
              <a:t> </a:t>
            </a:r>
            <a:r>
              <a:rPr lang="es-ES" sz="1800" dirty="0" err="1" smtClean="0"/>
              <a:t>Recognition</a:t>
            </a:r>
            <a:r>
              <a:rPr lang="es-ES" sz="1800" dirty="0" smtClean="0"/>
              <a:t> </a:t>
            </a:r>
            <a:r>
              <a:rPr lang="es-ES" sz="1800" dirty="0" err="1" smtClean="0"/>
              <a:t>Letters</a:t>
            </a:r>
            <a:r>
              <a:rPr lang="es-ES" sz="1800" dirty="0" smtClean="0"/>
              <a:t>”, 27, 861-874.</a:t>
            </a:r>
          </a:p>
          <a:p>
            <a:r>
              <a:rPr lang="es-ES" sz="1800" dirty="0" smtClean="0"/>
              <a:t>Franco Nicolás, M. y Vivo Molina, J.M. (2007). </a:t>
            </a:r>
            <a:r>
              <a:rPr lang="es-ES" sz="1800" i="1" dirty="0" smtClean="0"/>
              <a:t>Análisis de curvas ROC: principios básicos y aplicaciones</a:t>
            </a:r>
            <a:r>
              <a:rPr lang="es-ES" sz="1800" dirty="0" smtClean="0"/>
              <a:t>. Ed. La Muralla, Madrid.</a:t>
            </a:r>
          </a:p>
          <a:p>
            <a:r>
              <a:rPr lang="es-ES" sz="1800" dirty="0" smtClean="0"/>
              <a:t>Documentación o ayuda de R de los paquetes ROCR y </a:t>
            </a:r>
            <a:r>
              <a:rPr lang="es-ES" sz="1800" dirty="0" err="1" smtClean="0"/>
              <a:t>Epi</a:t>
            </a:r>
            <a:r>
              <a:rPr lang="es-ES" sz="1800" dirty="0" smtClean="0"/>
              <a:t> y de las funciones </a:t>
            </a:r>
            <a:r>
              <a:rPr lang="es-ES" sz="1800" dirty="0" err="1" smtClean="0"/>
              <a:t>dis</a:t>
            </a:r>
            <a:r>
              <a:rPr lang="es-ES" sz="1800" dirty="0" smtClean="0"/>
              <a:t>, </a:t>
            </a:r>
            <a:r>
              <a:rPr lang="es-ES" sz="1800" dirty="0" err="1" smtClean="0"/>
              <a:t>glm</a:t>
            </a:r>
            <a:r>
              <a:rPr lang="es-ES" sz="1800" dirty="0" smtClean="0"/>
              <a:t> y </a:t>
            </a:r>
            <a:r>
              <a:rPr lang="es-ES" sz="1800" dirty="0" err="1" smtClean="0"/>
              <a:t>tree</a:t>
            </a:r>
            <a:endParaRPr lang="es-ES" sz="1800" dirty="0" smtClean="0"/>
          </a:p>
          <a:p>
            <a:endParaRPr lang="es-ES" sz="1800" dirty="0" smtClean="0"/>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5" name="Rectangle 8"/>
          <p:cNvSpPr>
            <a:spLocks noGrp="1"/>
          </p:cNvSpPr>
          <p:nvPr>
            <p:ph type="ctrTitle" idx="4294967295"/>
          </p:nvPr>
        </p:nvSpPr>
        <p:spPr>
          <a:xfrm>
            <a:off x="684213" y="1844675"/>
            <a:ext cx="7772400" cy="1470025"/>
          </a:xfrm>
        </p:spPr>
        <p:txBody>
          <a:bodyPr/>
          <a:lstStyle/>
          <a:p>
            <a:pPr algn="ctr" eaLnBrk="1" hangingPunct="1"/>
            <a:r>
              <a:rPr lang="es-ES" b="1" dirty="0" smtClean="0"/>
              <a:t>Presentación de la curva ROC, sus conceptos básicos y su interpretación</a:t>
            </a:r>
            <a:r>
              <a:rPr lang="es-ES" dirty="0" smtClean="0"/>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6 CuadroTexto"/>
          <p:cNvSpPr txBox="1"/>
          <p:nvPr/>
        </p:nvSpPr>
        <p:spPr>
          <a:xfrm>
            <a:off x="1000100" y="1714488"/>
            <a:ext cx="7715304" cy="3046988"/>
          </a:xfrm>
          <a:prstGeom prst="rect">
            <a:avLst/>
          </a:prstGeom>
          <a:noFill/>
        </p:spPr>
        <p:txBody>
          <a:bodyPr wrap="square" rtlCol="0">
            <a:spAutoFit/>
          </a:bodyPr>
          <a:lstStyle/>
          <a:p>
            <a:r>
              <a:rPr lang="es-ES" sz="2400" dirty="0" smtClean="0"/>
              <a:t>Este trabajo ha sido realizado por las alumnas,</a:t>
            </a:r>
          </a:p>
          <a:p>
            <a:endParaRPr lang="es-ES" sz="2400" dirty="0" smtClean="0"/>
          </a:p>
          <a:p>
            <a:pPr lvl="3"/>
            <a:r>
              <a:rPr lang="es-ES" sz="2400" dirty="0" smtClean="0"/>
              <a:t>Lara Andrea Neira González (UVIGO) </a:t>
            </a:r>
          </a:p>
          <a:p>
            <a:pPr lvl="3"/>
            <a:r>
              <a:rPr lang="es-ES" sz="2400" dirty="0" smtClean="0"/>
              <a:t>Deborah Otero García (UVIGO) </a:t>
            </a:r>
          </a:p>
          <a:p>
            <a:pPr lvl="3"/>
            <a:r>
              <a:rPr lang="es-ES" sz="2400" dirty="0" smtClean="0"/>
              <a:t>Ana Touriño Sánchez (USC)</a:t>
            </a:r>
          </a:p>
          <a:p>
            <a:endParaRPr lang="es-ES" sz="2400" dirty="0" smtClean="0"/>
          </a:p>
          <a:p>
            <a:r>
              <a:rPr lang="es-ES" sz="2400" dirty="0" smtClean="0"/>
              <a:t>para la asignatura de “Análisis exploratorio de datos” del Máster de Técnicas Estadísticas, edición 2009/2010</a:t>
            </a:r>
            <a:endParaRPr lang="es-ES" sz="2400"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89" name="1 Título"/>
          <p:cNvSpPr>
            <a:spLocks noGrp="1"/>
          </p:cNvSpPr>
          <p:nvPr>
            <p:ph type="title"/>
          </p:nvPr>
        </p:nvSpPr>
        <p:spPr>
          <a:xfrm>
            <a:off x="1714500" y="228600"/>
            <a:ext cx="7143750" cy="990600"/>
          </a:xfrm>
        </p:spPr>
        <p:txBody>
          <a:bodyPr/>
          <a:lstStyle/>
          <a:p>
            <a:pPr eaLnBrk="1" hangingPunct="1"/>
            <a:r>
              <a:rPr lang="es-ES_tradnl" b="1" i="1" smtClean="0"/>
              <a:t>Para entrar en materia</a:t>
            </a:r>
            <a:endParaRPr lang="es-ES" smtClean="0"/>
          </a:p>
        </p:txBody>
      </p:sp>
      <p:sp>
        <p:nvSpPr>
          <p:cNvPr id="3" name="2 Marcador de contenido"/>
          <p:cNvSpPr>
            <a:spLocks noGrp="1"/>
          </p:cNvSpPr>
          <p:nvPr>
            <p:ph sz="quarter" idx="4294967295"/>
          </p:nvPr>
        </p:nvSpPr>
        <p:spPr>
          <a:xfrm>
            <a:off x="612775" y="1600200"/>
            <a:ext cx="8153400" cy="4829175"/>
          </a:xfrm>
        </p:spPr>
        <p:txBody>
          <a:bodyPr>
            <a:normAutofit fontScale="92500" lnSpcReduction="10000"/>
          </a:bodyPr>
          <a:lstStyle/>
          <a:p>
            <a:pPr marL="320040" indent="-320040" algn="just" eaLnBrk="1" fontAlgn="auto" hangingPunct="1">
              <a:spcAft>
                <a:spcPts val="0"/>
              </a:spcAft>
              <a:buFont typeface="Wingdings"/>
              <a:buNone/>
              <a:defRPr/>
            </a:pPr>
            <a:r>
              <a:rPr lang="es-ES_tradnl" dirty="0" smtClean="0"/>
              <a:t>	La Curva ROC (acrónimo de </a:t>
            </a:r>
            <a:r>
              <a:rPr lang="es-ES_tradnl" i="1" dirty="0" smtClean="0"/>
              <a:t>Receiver </a:t>
            </a:r>
            <a:r>
              <a:rPr lang="es-ES_tradnl" i="1" dirty="0" err="1" smtClean="0"/>
              <a:t>Operating</a:t>
            </a:r>
            <a:r>
              <a:rPr lang="es-ES_tradnl" i="1" dirty="0" smtClean="0"/>
              <a:t> </a:t>
            </a:r>
            <a:r>
              <a:rPr lang="es-ES_tradnl" i="1" dirty="0" err="1" smtClean="0"/>
              <a:t>Characteristic</a:t>
            </a:r>
            <a:r>
              <a:rPr lang="es-ES_tradnl" dirty="0" smtClean="0"/>
              <a:t> o Característica Operativa del Receptor) se puede definir, en términos generales, como una técnica estadística de decisión que permite discriminar entre dos grupos o </a:t>
            </a:r>
            <a:r>
              <a:rPr lang="es-ES_tradnl" dirty="0" err="1" smtClean="0"/>
              <a:t>subpoblaciones</a:t>
            </a:r>
            <a:r>
              <a:rPr lang="es-ES_tradnl" dirty="0" smtClean="0"/>
              <a:t>, a partir de una característica medida sobre la misma. Gracias a esta técnica  se obtienen métodos para evaluar sistemas diagnósticos:</a:t>
            </a:r>
            <a:endParaRPr lang="es-ES" dirty="0" smtClean="0"/>
          </a:p>
          <a:p>
            <a:pPr lvl="2" algn="just" eaLnBrk="1" fontAlgn="auto" hangingPunct="1">
              <a:spcAft>
                <a:spcPts val="0"/>
              </a:spcAft>
              <a:buFont typeface="Wingdings"/>
              <a:buChar char=""/>
              <a:defRPr/>
            </a:pPr>
            <a:r>
              <a:rPr lang="es-ES_tradnl" dirty="0" smtClean="0"/>
              <a:t>Un criterio o punto de corte que clasifica a los individuos de la población en dos grupos de interés</a:t>
            </a:r>
            <a:endParaRPr lang="es-ES" dirty="0" smtClean="0"/>
          </a:p>
          <a:p>
            <a:pPr lvl="2" algn="just" eaLnBrk="1" fontAlgn="auto" hangingPunct="1">
              <a:spcAft>
                <a:spcPts val="0"/>
              </a:spcAft>
              <a:buFont typeface="Wingdings"/>
              <a:buChar char=""/>
              <a:defRPr/>
            </a:pPr>
            <a:r>
              <a:rPr lang="es-ES_tradnl" dirty="0" smtClean="0"/>
              <a:t>Una medida de la bondad de tal clasificación </a:t>
            </a:r>
            <a:endParaRPr lang="es-ES" dirty="0" smtClean="0"/>
          </a:p>
          <a:p>
            <a:pPr lvl="2" algn="just" eaLnBrk="1" fontAlgn="auto" hangingPunct="1">
              <a:spcAft>
                <a:spcPts val="0"/>
              </a:spcAft>
              <a:buFont typeface="Wingdings"/>
              <a:buChar char=""/>
              <a:defRPr/>
            </a:pPr>
            <a:r>
              <a:rPr lang="es-ES_tradnl" dirty="0" smtClean="0"/>
              <a:t>La valoración de la utilidad de un sistema en términos de costes y beneficios (Franco y Vivo, 2007).</a:t>
            </a: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3" name="1 Título"/>
          <p:cNvSpPr>
            <a:spLocks noGrp="1"/>
          </p:cNvSpPr>
          <p:nvPr>
            <p:ph type="title"/>
          </p:nvPr>
        </p:nvSpPr>
        <p:spPr>
          <a:xfrm>
            <a:off x="1714500" y="228600"/>
            <a:ext cx="7143750" cy="990600"/>
          </a:xfrm>
        </p:spPr>
        <p:txBody>
          <a:bodyPr/>
          <a:lstStyle/>
          <a:p>
            <a:pPr eaLnBrk="1" hangingPunct="1"/>
            <a:r>
              <a:rPr lang="es-ES_tradnl" b="1" i="1" smtClean="0"/>
              <a:t>Un poco de historia</a:t>
            </a:r>
            <a:endParaRPr lang="es-ES" smtClean="0"/>
          </a:p>
        </p:txBody>
      </p:sp>
      <p:sp>
        <p:nvSpPr>
          <p:cNvPr id="3" name="2 Marcador de contenido"/>
          <p:cNvSpPr>
            <a:spLocks noGrp="1"/>
          </p:cNvSpPr>
          <p:nvPr>
            <p:ph sz="quarter" idx="4294967295"/>
          </p:nvPr>
        </p:nvSpPr>
        <p:spPr>
          <a:xfrm>
            <a:off x="612775" y="1600200"/>
            <a:ext cx="8153400" cy="4495800"/>
          </a:xfrm>
        </p:spPr>
        <p:txBody>
          <a:bodyPr>
            <a:normAutofit fontScale="47500" lnSpcReduction="20000"/>
          </a:bodyPr>
          <a:lstStyle/>
          <a:p>
            <a:pPr marL="320040" indent="-320040" algn="just" eaLnBrk="1" fontAlgn="auto" hangingPunct="1">
              <a:spcAft>
                <a:spcPts val="0"/>
              </a:spcAft>
              <a:buFont typeface="Wingdings"/>
              <a:buChar char=""/>
              <a:defRPr/>
            </a:pPr>
            <a:r>
              <a:rPr lang="es-ES_tradnl" dirty="0" smtClean="0"/>
              <a:t>El inicio de esta metodología se remonta a la Segunda Guerra Mundial, cuándo fue desarrollada por ingenieros electrónicos y estadísticos matemáticos para el análisis de señales de radar, concretamente, para determinar si un receptor electrónico es capaz de distinguir satisfactoriamente entre señal y ruido. A partir de estos primeros estudios se desarrolló la Teoría de Detección de Señales, fundamentalmente en el campo militar que posteriormente se extendería a usos civiles, para representar la relación entre las fracciones de éxito y de falsas alarmas de clasificadores, lo que permite llevar a cabo la toma de decisiones en situaciones de incertidumbre.</a:t>
            </a:r>
            <a:endParaRPr lang="es-ES" dirty="0" smtClean="0"/>
          </a:p>
          <a:p>
            <a:pPr marL="320040" indent="-320040" algn="just" eaLnBrk="1" fontAlgn="auto" hangingPunct="1">
              <a:spcAft>
                <a:spcPts val="0"/>
              </a:spcAft>
              <a:buFont typeface="Wingdings"/>
              <a:buChar char=""/>
              <a:defRPr/>
            </a:pPr>
            <a:r>
              <a:rPr lang="es-ES_tradnl" dirty="0" smtClean="0"/>
              <a:t>En los años 50 las curvas ROC comenzaron a desarrollarse en el campo de la psicofísica para evaluar la capacidad de detección de humanos en señales débiles . No obstante, su pleno desarrollo llegó en el campo de la medicina, a partir del trabajo de </a:t>
            </a:r>
            <a:r>
              <a:rPr lang="es-ES_tradnl" dirty="0" err="1" smtClean="0"/>
              <a:t>Lusted</a:t>
            </a:r>
            <a:r>
              <a:rPr lang="es-ES_tradnl" dirty="0" smtClean="0"/>
              <a:t> (1971; citado en Silva, 1997) dónde se ha utilizado de forma muy extensa en las disciplinas de epidemiología, radiología e investigación médica. En este contexto se ha utilizado para estudiar los </a:t>
            </a:r>
            <a:r>
              <a:rPr lang="es-ES_tradnl" dirty="0" err="1" smtClean="0"/>
              <a:t>tests</a:t>
            </a:r>
            <a:r>
              <a:rPr lang="es-ES_tradnl" dirty="0" smtClean="0"/>
              <a:t> diagnósticos de enfermedades. Ya que este tipo de análisis se aplica generalmente a sistemas compuestos por un dispositivo de recogida de datos y un generador de decisiones (clasificador o variable de predicción), ha experimentado un amplio desarrollo en el campo de la evolución de pruebas diagnósticas. En la actualidad, el uso de curvas ROC está muy extendido en distintas ciencias como la Psicología, Psiquiatría y Medicina.</a:t>
            </a:r>
            <a:endParaRPr lang="es-ES" dirty="0" smtClean="0"/>
          </a:p>
          <a:p>
            <a:pPr marL="320040" indent="-320040" algn="just" eaLnBrk="1" fontAlgn="auto" hangingPunct="1">
              <a:spcAft>
                <a:spcPts val="0"/>
              </a:spcAft>
              <a:buFont typeface="Wingdings"/>
              <a:buChar char=""/>
              <a:defRPr/>
            </a:pPr>
            <a:r>
              <a:rPr lang="es-ES_tradnl" dirty="0" smtClean="0"/>
              <a:t>Más recientemente, las curvas ROC se ha mostrado muy útiles para la evaluación de técnicas de aprendizaje automático o Machine </a:t>
            </a:r>
            <a:r>
              <a:rPr lang="es-ES_tradnl" dirty="0" err="1" smtClean="0"/>
              <a:t>Learning</a:t>
            </a:r>
            <a:r>
              <a:rPr lang="es-ES_tradnl" dirty="0" smtClean="0"/>
              <a:t> . La primera aplicación en esta área fue la realizada por </a:t>
            </a:r>
            <a:r>
              <a:rPr lang="es-ES_tradnl" dirty="0" err="1" smtClean="0"/>
              <a:t>Spackman</a:t>
            </a:r>
            <a:r>
              <a:rPr lang="es-ES_tradnl" dirty="0" smtClean="0"/>
              <a:t> , quien demostró su valor para la comparación de diferentes algoritmos de clasificación. </a:t>
            </a:r>
            <a:endParaRPr lang="es-ES" dirty="0" smtClean="0"/>
          </a:p>
          <a:p>
            <a:pPr marL="320040" indent="-320040" algn="just" eaLnBrk="1" fontAlgn="auto" hangingPunct="1">
              <a:spcAft>
                <a:spcPts val="0"/>
              </a:spcAft>
              <a:buFont typeface="Wingdings"/>
              <a:buChar char=""/>
              <a:defRPr/>
            </a:pPr>
            <a:r>
              <a:rPr lang="es-ES_tradnl" dirty="0" smtClean="0"/>
              <a:t>En este campo de investigación es en el que se inscribe este trabajo. No obstante, antes de entrar en sus aplicaciones en este contexto, es necesario detenernos profusamente en los aspectos más básicos de las curvas ROC y su análisis.</a:t>
            </a:r>
            <a:endParaRPr lang="es-ES" dirty="0" smtClean="0"/>
          </a:p>
          <a:p>
            <a:pPr marL="320040" indent="-320040" eaLnBrk="1" fontAlgn="auto" hangingPunct="1">
              <a:spcAft>
                <a:spcPts val="0"/>
              </a:spcAft>
              <a:buFont typeface="Wingdings"/>
              <a:buChar char=""/>
              <a:defRPr/>
            </a:pP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1 Título"/>
          <p:cNvSpPr>
            <a:spLocks noGrp="1"/>
          </p:cNvSpPr>
          <p:nvPr>
            <p:ph type="title"/>
          </p:nvPr>
        </p:nvSpPr>
        <p:spPr>
          <a:xfrm>
            <a:off x="1714500" y="228600"/>
            <a:ext cx="7143750" cy="990600"/>
          </a:xfrm>
        </p:spPr>
        <p:txBody>
          <a:bodyPr>
            <a:normAutofit fontScale="90000"/>
          </a:bodyPr>
          <a:lstStyle/>
          <a:p>
            <a:pPr eaLnBrk="1" fontAlgn="auto" hangingPunct="1">
              <a:spcAft>
                <a:spcPts val="0"/>
              </a:spcAft>
              <a:defRPr/>
            </a:pPr>
            <a:r>
              <a:rPr lang="es-ES" dirty="0" smtClean="0"/>
              <a:t>Conceptos previos. El análisis ROC</a:t>
            </a:r>
            <a:endParaRPr lang="es-ES" dirty="0"/>
          </a:p>
        </p:txBody>
      </p:sp>
      <p:sp>
        <p:nvSpPr>
          <p:cNvPr id="3" name="2 Marcador de contenido"/>
          <p:cNvSpPr>
            <a:spLocks noGrp="1"/>
          </p:cNvSpPr>
          <p:nvPr>
            <p:ph sz="quarter" idx="4294967295"/>
          </p:nvPr>
        </p:nvSpPr>
        <p:spPr>
          <a:xfrm>
            <a:off x="612775" y="1600200"/>
            <a:ext cx="8153400" cy="4495800"/>
          </a:xfrm>
        </p:spPr>
        <p:txBody>
          <a:bodyPr>
            <a:normAutofit fontScale="77500" lnSpcReduction="20000"/>
          </a:bodyPr>
          <a:lstStyle/>
          <a:p>
            <a:pPr marL="320040" indent="-320040" algn="just" eaLnBrk="1" fontAlgn="auto" hangingPunct="1">
              <a:spcAft>
                <a:spcPts val="0"/>
              </a:spcAft>
              <a:buFont typeface="Wingdings"/>
              <a:buChar char=""/>
              <a:defRPr/>
            </a:pPr>
            <a:r>
              <a:rPr lang="es-ES" dirty="0" smtClean="0"/>
              <a:t>Las curvas ROC forman parte de todo un tipo de análisis más completo, el análisis ROC, que comporta el uso de diferentes medidas, indicadores y probabilidades sobre el estudio de los clasificadores, que resultan en dicha representación gráfica.</a:t>
            </a:r>
          </a:p>
          <a:p>
            <a:pPr marL="320040" indent="-320040" algn="just" eaLnBrk="1" fontAlgn="auto" hangingPunct="1">
              <a:spcAft>
                <a:spcPts val="0"/>
              </a:spcAft>
              <a:buFont typeface="Wingdings"/>
              <a:buChar char=""/>
              <a:defRPr/>
            </a:pPr>
            <a:r>
              <a:rPr lang="es-ES" dirty="0" smtClean="0"/>
              <a:t>Principales medidas que proporciona el análisis ROC (</a:t>
            </a:r>
            <a:r>
              <a:rPr lang="es-ES" dirty="0" err="1" smtClean="0"/>
              <a:t>Swets</a:t>
            </a:r>
            <a:r>
              <a:rPr lang="es-ES" dirty="0" smtClean="0"/>
              <a:t> y </a:t>
            </a:r>
            <a:r>
              <a:rPr lang="es-ES" dirty="0" err="1" smtClean="0"/>
              <a:t>Pickett</a:t>
            </a:r>
            <a:r>
              <a:rPr lang="es-ES" dirty="0" smtClean="0"/>
              <a:t>, 1982):</a:t>
            </a:r>
          </a:p>
          <a:p>
            <a:pPr marL="640080" lvl="1" indent="-274320" algn="just" eaLnBrk="1" fontAlgn="auto" hangingPunct="1">
              <a:spcAft>
                <a:spcPts val="0"/>
              </a:spcAft>
              <a:buFont typeface="Wingdings 2"/>
              <a:buChar char=""/>
              <a:defRPr/>
            </a:pPr>
            <a:r>
              <a:rPr lang="es-ES" dirty="0" smtClean="0"/>
              <a:t>Un índice de capacidad del clasificador para discriminar entre dos estados de la condición, seleccionando la correcta independientemente del criterio de decisión.</a:t>
            </a:r>
          </a:p>
          <a:p>
            <a:pPr marL="640080" lvl="1" indent="-274320" algn="just" eaLnBrk="1" fontAlgn="auto" hangingPunct="1">
              <a:spcAft>
                <a:spcPts val="0"/>
              </a:spcAft>
              <a:buFont typeface="Wingdings 2"/>
              <a:buChar char=""/>
              <a:defRPr/>
            </a:pPr>
            <a:r>
              <a:rPr lang="es-ES" dirty="0" smtClean="0"/>
              <a:t>Estimaciones de las probabilidades de los distintos tipos de resultados de la decisión (verdaderos positivos, verdaderos negativos, falsos positivos y falsos negativos) para todos los criterios de decisión</a:t>
            </a:r>
          </a:p>
          <a:p>
            <a:pPr marL="640080" lvl="1" indent="-274320" algn="just" eaLnBrk="1" fontAlgn="auto" hangingPunct="1">
              <a:spcAft>
                <a:spcPts val="0"/>
              </a:spcAft>
              <a:buFont typeface="Wingdings 2"/>
              <a:buChar char=""/>
              <a:defRPr/>
            </a:pPr>
            <a:r>
              <a:rPr lang="es-ES" dirty="0" smtClean="0"/>
              <a:t>Un índice del criterio de decisión, que refleja las probabilidades subjetivas junto son las utilidades que determina ese criterio</a:t>
            </a:r>
          </a:p>
          <a:p>
            <a:pPr marL="320040" indent="-320040" eaLnBrk="1" fontAlgn="auto" hangingPunct="1">
              <a:spcAft>
                <a:spcPts val="0"/>
              </a:spcAft>
              <a:buFont typeface="Wingdings"/>
              <a:buChar char=""/>
              <a:defRPr/>
            </a:pPr>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1 Título"/>
          <p:cNvSpPr>
            <a:spLocks noGrp="1"/>
          </p:cNvSpPr>
          <p:nvPr>
            <p:ph type="title"/>
          </p:nvPr>
        </p:nvSpPr>
        <p:spPr>
          <a:xfrm>
            <a:off x="1714500" y="228600"/>
            <a:ext cx="7143750" cy="990600"/>
          </a:xfrm>
        </p:spPr>
        <p:txBody>
          <a:bodyPr/>
          <a:lstStyle/>
          <a:p>
            <a:pPr eaLnBrk="1" hangingPunct="1"/>
            <a:r>
              <a:rPr lang="es-ES" smtClean="0"/>
              <a:t>Conceptos previos. </a:t>
            </a:r>
            <a:br>
              <a:rPr lang="es-ES" smtClean="0"/>
            </a:br>
            <a:r>
              <a:rPr lang="es-ES" smtClean="0"/>
              <a:t>Los clasificadores I</a:t>
            </a:r>
          </a:p>
        </p:txBody>
      </p:sp>
      <p:sp>
        <p:nvSpPr>
          <p:cNvPr id="3" name="2 Marcador de contenido"/>
          <p:cNvSpPr>
            <a:spLocks noGrp="1"/>
          </p:cNvSpPr>
          <p:nvPr>
            <p:ph sz="quarter" idx="4294967295"/>
          </p:nvPr>
        </p:nvSpPr>
        <p:spPr>
          <a:xfrm>
            <a:off x="633413" y="1857375"/>
            <a:ext cx="8153400" cy="4495800"/>
          </a:xfrm>
        </p:spPr>
        <p:txBody>
          <a:bodyPr>
            <a:normAutofit fontScale="77500" lnSpcReduction="20000"/>
          </a:bodyPr>
          <a:lstStyle/>
          <a:p>
            <a:pPr marL="320040" indent="-320040" algn="just" eaLnBrk="1" fontAlgn="auto" hangingPunct="1">
              <a:spcAft>
                <a:spcPts val="0"/>
              </a:spcAft>
              <a:buFont typeface="Wingdings"/>
              <a:buChar char=""/>
              <a:defRPr/>
            </a:pPr>
            <a:r>
              <a:rPr lang="es-ES" dirty="0" smtClean="0"/>
              <a:t>Uno de los objetivos fundamentales del análisis ROC es el de evaluar la utilidad de los clasificadores o sistemas diagnósticos o, lo que es  lo mismo, evaluar la capacidad de discriminar correctamente.</a:t>
            </a:r>
          </a:p>
          <a:p>
            <a:pPr marL="320040" indent="-320040" algn="just" eaLnBrk="1" fontAlgn="auto" hangingPunct="1">
              <a:spcAft>
                <a:spcPts val="0"/>
              </a:spcAft>
              <a:buFont typeface="Wingdings"/>
              <a:buChar char=""/>
              <a:defRPr/>
            </a:pPr>
            <a:r>
              <a:rPr lang="es-ES" dirty="0" smtClean="0"/>
              <a:t>Por clasificador o variable de predicción puede entenderse cualquier mecanismo que permite clasificar o discriminar entre los estados alternativos de los individuos de una población. Puede ser desde una variable propiamente dicha hasta los resultados de análisis estadísticos basados en la clasificación (análisis discriminante, árboles de decisión…)</a:t>
            </a:r>
          </a:p>
          <a:p>
            <a:pPr marL="320040" indent="-320040" algn="just" eaLnBrk="1" fontAlgn="auto" hangingPunct="1">
              <a:spcAft>
                <a:spcPts val="0"/>
              </a:spcAft>
              <a:buFont typeface="Wingdings"/>
              <a:buChar char=""/>
              <a:defRPr/>
            </a:pPr>
            <a:r>
              <a:rPr lang="es-ES" dirty="0" smtClean="0"/>
              <a:t>Normalmente esos estados son de tipo dicotómico (sí/no, positivo/negativo) o pueden </a:t>
            </a:r>
            <a:r>
              <a:rPr lang="es-ES" dirty="0" err="1" smtClean="0"/>
              <a:t>dicotomizarse</a:t>
            </a:r>
            <a:r>
              <a:rPr lang="es-ES" dirty="0" smtClean="0"/>
              <a:t> fácilmente (en el caso de alternativas estructuradas ordinalmente). </a:t>
            </a:r>
          </a:p>
          <a:p>
            <a:pPr marL="320040" indent="-320040" algn="just" eaLnBrk="1" fontAlgn="auto" hangingPunct="1">
              <a:spcAft>
                <a:spcPts val="0"/>
              </a:spcAft>
              <a:buFont typeface="Wingdings"/>
              <a:buChar char=""/>
              <a:defRPr/>
            </a:pPr>
            <a:endParaRPr lang="es-ES" dirty="0" smtClean="0"/>
          </a:p>
          <a:p>
            <a:pPr marL="320040" indent="-320040" eaLnBrk="1" fontAlgn="auto" hangingPunct="1">
              <a:spcAft>
                <a:spcPts val="0"/>
              </a:spcAft>
              <a:buFont typeface="Wingdings"/>
              <a:buChar char=""/>
              <a:defRPr/>
            </a:pP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2 Marcador de contenido"/>
          <p:cNvSpPr>
            <a:spLocks noGrp="1"/>
          </p:cNvSpPr>
          <p:nvPr>
            <p:ph sz="quarter" idx="4294967295"/>
          </p:nvPr>
        </p:nvSpPr>
        <p:spPr>
          <a:xfrm>
            <a:off x="612775" y="1600200"/>
            <a:ext cx="8153400" cy="542925"/>
          </a:xfrm>
        </p:spPr>
        <p:txBody>
          <a:bodyPr/>
          <a:lstStyle/>
          <a:p>
            <a:pPr eaLnBrk="1" hangingPunct="1"/>
            <a:r>
              <a:rPr lang="es-ES" sz="2000" smtClean="0"/>
              <a:t>ESTADOS DE UN CLASIFICADOR</a:t>
            </a:r>
          </a:p>
          <a:p>
            <a:pPr eaLnBrk="1" hangingPunct="1"/>
            <a:endParaRPr lang="es-ES" sz="2000" smtClean="0"/>
          </a:p>
        </p:txBody>
      </p:sp>
      <p:sp>
        <p:nvSpPr>
          <p:cNvPr id="16386" name="1 Título"/>
          <p:cNvSpPr>
            <a:spLocks noGrp="1"/>
          </p:cNvSpPr>
          <p:nvPr>
            <p:ph type="title"/>
          </p:nvPr>
        </p:nvSpPr>
        <p:spPr>
          <a:xfrm>
            <a:off x="1714500" y="228600"/>
            <a:ext cx="7143750" cy="990600"/>
          </a:xfrm>
        </p:spPr>
        <p:txBody>
          <a:bodyPr/>
          <a:lstStyle/>
          <a:p>
            <a:pPr eaLnBrk="1" hangingPunct="1"/>
            <a:r>
              <a:rPr lang="es-ES" smtClean="0"/>
              <a:t>Conceptos previos. </a:t>
            </a:r>
            <a:br>
              <a:rPr lang="es-ES" smtClean="0"/>
            </a:br>
            <a:r>
              <a:rPr lang="es-ES" smtClean="0"/>
              <a:t>Los clasificadores II</a:t>
            </a:r>
          </a:p>
        </p:txBody>
      </p:sp>
      <p:graphicFrame>
        <p:nvGraphicFramePr>
          <p:cNvPr id="20551" name="Group 71"/>
          <p:cNvGraphicFramePr>
            <a:graphicFrameLocks noGrp="1"/>
          </p:cNvGraphicFramePr>
          <p:nvPr/>
        </p:nvGraphicFramePr>
        <p:xfrm>
          <a:off x="428625" y="2071688"/>
          <a:ext cx="8215313" cy="1662430"/>
        </p:xfrm>
        <a:graphic>
          <a:graphicData uri="http://schemas.openxmlformats.org/drawingml/2006/table">
            <a:tbl>
              <a:tblPr/>
              <a:tblGrid>
                <a:gridCol w="2471738"/>
                <a:gridCol w="2117725"/>
                <a:gridCol w="3625850"/>
              </a:tblGrid>
              <a:tr h="146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rgbClr val="632423"/>
                          </a:solidFill>
                          <a:effectLst/>
                          <a:latin typeface="Tw Cen MT"/>
                          <a:cs typeface="Times New Roman" pitchFamily="18" charset="0"/>
                        </a:rPr>
                        <a:t>Estado</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solidFill>
                      <a:srgbClr val="E36C0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rgbClr val="632423"/>
                          </a:solidFill>
                          <a:effectLst/>
                          <a:latin typeface="Tw Cen MT"/>
                          <a:cs typeface="Times New Roman" pitchFamily="18" charset="0"/>
                        </a:rPr>
                        <a:t>Situación posible</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solidFill>
                      <a:srgbClr val="E36C0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rgbClr val="632423"/>
                          </a:solidFill>
                          <a:effectLst/>
                          <a:latin typeface="Tw Cen MT"/>
                          <a:cs typeface="Times New Roman" pitchFamily="18" charset="0"/>
                        </a:rPr>
                        <a:t>Explicación</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solidFill>
                      <a:srgbClr val="E36C0A"/>
                    </a:solidFill>
                  </a:tcPr>
                </a:tc>
              </a:tr>
              <a:tr h="146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a:noFill/>
                    </a:lnL>
                    <a:lnR>
                      <a:noFill/>
                    </a:lnR>
                    <a:lnT w="19050" cap="flat" cmpd="sng" algn="ctr">
                      <a:solidFill>
                        <a:srgbClr val="943634"/>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a:noFill/>
                    </a:lnL>
                    <a:lnR>
                      <a:noFill/>
                    </a:lnR>
                    <a:lnT w="19050" cap="flat" cmpd="sng" algn="ctr">
                      <a:solidFill>
                        <a:srgbClr val="943634"/>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a:noFill/>
                    </a:lnL>
                    <a:lnR>
                      <a:noFill/>
                    </a:lnR>
                    <a:lnT w="19050" cap="flat" cmpd="sng" algn="ctr">
                      <a:solidFill>
                        <a:srgbClr val="943634"/>
                      </a:solidFill>
                      <a:prstDash val="solid"/>
                      <a:round/>
                      <a:headEnd type="none" w="med" len="med"/>
                      <a:tailEnd type="none" w="med" len="med"/>
                    </a:lnT>
                    <a:lnB>
                      <a:noFill/>
                    </a:lnB>
                    <a:lnTlToBr>
                      <a:noFill/>
                    </a:lnTlToBr>
                    <a:lnBlToTr>
                      <a:noFill/>
                    </a:lnBlToTr>
                    <a:noFill/>
                  </a:tcPr>
                </a:tc>
              </a:tr>
              <a:tr h="14605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chemeClr val="tx1"/>
                          </a:solidFill>
                          <a:effectLst/>
                          <a:latin typeface="Tw Cen MT"/>
                          <a:cs typeface="Times New Roman" pitchFamily="18" charset="0"/>
                        </a:rPr>
                        <a:t>Estado real</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chemeClr val="tx1"/>
                          </a:solidFill>
                          <a:effectLst/>
                          <a:latin typeface="Tw Cen MT"/>
                          <a:cs typeface="Times New Roman" pitchFamily="18" charset="0"/>
                        </a:rPr>
                        <a:t>(”gold Standard”)</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w="1270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Presencia</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La condición de interés está presente en el individuo</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146050">
                <a:tc vMerge="1">
                  <a:txBody>
                    <a:bodyPr/>
                    <a:lstStyle/>
                    <a:p>
                      <a:endParaRPr lang="es-E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Ausencia</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w="1270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La condición de interés está ausente en el individuo</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w="12700" cap="flat" cmpd="sng" algn="ctr">
                      <a:solidFill>
                        <a:srgbClr val="943634"/>
                      </a:solidFill>
                      <a:prstDash val="solid"/>
                      <a:round/>
                      <a:headEnd type="none" w="med" len="med"/>
                      <a:tailEnd type="none" w="med" len="med"/>
                    </a:lnB>
                    <a:lnTlToBr>
                      <a:noFill/>
                    </a:lnTlToBr>
                    <a:lnBlToTr>
                      <a:noFill/>
                    </a:lnBlToTr>
                    <a:noFill/>
                  </a:tcPr>
                </a:tc>
              </a:tr>
              <a:tr h="146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a:noFill/>
                    </a:lnL>
                    <a:lnR>
                      <a:noFill/>
                    </a:lnR>
                    <a:lnT w="12700" cap="flat" cmpd="sng" algn="ctr">
                      <a:solidFill>
                        <a:srgbClr val="943634"/>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a:noFill/>
                    </a:lnL>
                    <a:lnR>
                      <a:noFill/>
                    </a:lnR>
                    <a:lnT w="12700" cap="flat" cmpd="sng" algn="ctr">
                      <a:solidFill>
                        <a:srgbClr val="943634"/>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a:noFill/>
                    </a:lnL>
                    <a:lnR>
                      <a:noFill/>
                    </a:lnR>
                    <a:lnT w="12700" cap="flat" cmpd="sng" algn="ctr">
                      <a:solidFill>
                        <a:srgbClr val="943634"/>
                      </a:solidFill>
                      <a:prstDash val="solid"/>
                      <a:round/>
                      <a:headEnd type="none" w="med" len="med"/>
                      <a:tailEnd type="none" w="med" len="med"/>
                    </a:lnT>
                    <a:lnB>
                      <a:noFill/>
                    </a:lnB>
                    <a:lnTlToBr>
                      <a:noFill/>
                    </a:lnTlToBr>
                    <a:lnBlToTr>
                      <a:noFill/>
                    </a:lnBlToTr>
                    <a:noFill/>
                  </a:tcPr>
                </a:tc>
              </a:tr>
              <a:tr h="2921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chemeClr val="tx1"/>
                          </a:solidFill>
                          <a:effectLst/>
                          <a:latin typeface="Tw Cen MT"/>
                          <a:cs typeface="Times New Roman" pitchFamily="18" charset="0"/>
                        </a:rPr>
                        <a:t>Respuesta del clasificador</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Positivo</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La respuesta del clasificador indica la presencia de la condición de interés</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292100">
                <a:tc vMerge="1">
                  <a:txBody>
                    <a:bodyPr/>
                    <a:lstStyle/>
                    <a:p>
                      <a:endParaRPr lang="es-E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Negativo</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La respuesta del clasificador indica la ausencia de la condición de interés</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146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a:noFill/>
                    </a:lnL>
                    <a:lnR>
                      <a:noFill/>
                    </a:lnR>
                    <a:lnT>
                      <a:noFill/>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a:noFill/>
                    </a:lnL>
                    <a:lnR>
                      <a:noFill/>
                    </a:lnR>
                    <a:lnT>
                      <a:noFill/>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a:noFill/>
                    </a:lnL>
                    <a:lnR>
                      <a:noFill/>
                    </a:lnR>
                    <a:lnT>
                      <a:noFill/>
                    </a:lnT>
                    <a:lnB w="19050" cap="flat" cmpd="sng" algn="ctr">
                      <a:solidFill>
                        <a:srgbClr val="943634"/>
                      </a:solidFill>
                      <a:prstDash val="solid"/>
                      <a:round/>
                      <a:headEnd type="none" w="med" len="med"/>
                      <a:tailEnd type="none" w="med" len="med"/>
                    </a:lnB>
                    <a:lnTlToBr>
                      <a:noFill/>
                    </a:lnTlToBr>
                    <a:lnBlToTr>
                      <a:noFill/>
                    </a:lnBlToTr>
                    <a:noFill/>
                  </a:tcPr>
                </a:tc>
              </a:tr>
            </a:tbl>
          </a:graphicData>
        </a:graphic>
      </p:graphicFrame>
      <p:sp>
        <p:nvSpPr>
          <p:cNvPr id="7" name="2 Marcador de contenido"/>
          <p:cNvSpPr txBox="1">
            <a:spLocks/>
          </p:cNvSpPr>
          <p:nvPr/>
        </p:nvSpPr>
        <p:spPr>
          <a:xfrm>
            <a:off x="571500" y="3929063"/>
            <a:ext cx="8153400" cy="542925"/>
          </a:xfrm>
          <a:prstGeom prst="rect">
            <a:avLst/>
          </a:prstGeom>
        </p:spPr>
        <p:txBody>
          <a:bodyPr>
            <a:normAutofit fontScale="62500" lnSpcReduction="20000"/>
          </a:bodyPr>
          <a:lstStyle/>
          <a:p>
            <a:pPr marL="320040" indent="-320040" fontAlgn="auto">
              <a:spcBef>
                <a:spcPts val="700"/>
              </a:spcBef>
              <a:spcAft>
                <a:spcPts val="0"/>
              </a:spcAft>
              <a:buClr>
                <a:schemeClr val="accent2"/>
              </a:buClr>
              <a:buSzPct val="60000"/>
              <a:buFont typeface="Wingdings"/>
              <a:buChar char=""/>
              <a:defRPr/>
            </a:pPr>
            <a:r>
              <a:rPr lang="es-ES" sz="2900" dirty="0">
                <a:latin typeface="+mn-lt"/>
              </a:rPr>
              <a:t>LA MATRIZ DE CONFUSIÓN: Para estudiar un clasificador se suele emplear esta matriz, que combina los diferentes estados</a:t>
            </a:r>
          </a:p>
          <a:p>
            <a:pPr marL="320040" indent="-320040" fontAlgn="auto">
              <a:spcBef>
                <a:spcPts val="700"/>
              </a:spcBef>
              <a:spcAft>
                <a:spcPts val="0"/>
              </a:spcAft>
              <a:buClr>
                <a:schemeClr val="accent2"/>
              </a:buClr>
              <a:buSzPct val="60000"/>
              <a:buFont typeface="Wingdings"/>
              <a:buChar char=""/>
              <a:defRPr/>
            </a:pPr>
            <a:endParaRPr lang="es-ES" sz="2900" dirty="0">
              <a:latin typeface="+mn-lt"/>
            </a:endParaRPr>
          </a:p>
        </p:txBody>
      </p:sp>
      <p:graphicFrame>
        <p:nvGraphicFramePr>
          <p:cNvPr id="20550" name="Group 70"/>
          <p:cNvGraphicFramePr>
            <a:graphicFrameLocks noGrp="1"/>
          </p:cNvGraphicFramePr>
          <p:nvPr/>
        </p:nvGraphicFramePr>
        <p:xfrm>
          <a:off x="428625" y="4500563"/>
          <a:ext cx="8215313" cy="1974215"/>
        </p:xfrm>
        <a:graphic>
          <a:graphicData uri="http://schemas.openxmlformats.org/drawingml/2006/table">
            <a:tbl>
              <a:tblPr/>
              <a:tblGrid>
                <a:gridCol w="1320800"/>
                <a:gridCol w="1028700"/>
                <a:gridCol w="2195513"/>
                <a:gridCol w="2193925"/>
                <a:gridCol w="1476375"/>
              </a:tblGrid>
              <a:tr h="117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a:noFill/>
                    </a:lnL>
                    <a:lnR w="19050" cap="flat" cmpd="sng" algn="ctr">
                      <a:solidFill>
                        <a:srgbClr val="943634"/>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rgbClr val="943634"/>
                          </a:solidFill>
                          <a:effectLst/>
                          <a:latin typeface="Tw Cen MT"/>
                          <a:cs typeface="Times New Roman" pitchFamily="18" charset="0"/>
                        </a:rPr>
                        <a:t>PREDICCIÓN DEL CLASIFICADOR</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solidFill>
                      <a:srgbClr val="E36C0A"/>
                    </a:solidFill>
                  </a:tcPr>
                </a:tc>
                <a:tc hMerge="1">
                  <a:txBody>
                    <a:bodyPr/>
                    <a:lstStyle/>
                    <a:p>
                      <a:endParaRPr lang="es-E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a:noFill/>
                    </a:lnR>
                    <a:lnT>
                      <a:noFill/>
                    </a:lnT>
                    <a:lnB w="19050" cap="flat" cmpd="sng" algn="ctr">
                      <a:solidFill>
                        <a:srgbClr val="943634"/>
                      </a:solidFill>
                      <a:prstDash val="solid"/>
                      <a:round/>
                      <a:headEnd type="none" w="med" len="med"/>
                      <a:tailEnd type="none" w="med" len="med"/>
                    </a:lnB>
                    <a:lnTlToBr>
                      <a:noFill/>
                    </a:lnTlToBr>
                    <a:lnBlToTr>
                      <a:noFill/>
                    </a:lnBlToTr>
                    <a:noFill/>
                  </a:tcPr>
                </a:tc>
              </a:tr>
              <a:tr h="117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a:noFill/>
                    </a:lnL>
                    <a:lnR>
                      <a:noFill/>
                    </a:lnR>
                    <a:lnT>
                      <a:noFill/>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a:noFill/>
                    </a:lnL>
                    <a:lnR w="19050" cap="flat" cmpd="sng" algn="ctr">
                      <a:solidFill>
                        <a:srgbClr val="943634"/>
                      </a:solidFill>
                      <a:prstDash val="solid"/>
                      <a:round/>
                      <a:headEnd type="none" w="med" len="med"/>
                      <a:tailEnd type="none" w="med" len="med"/>
                    </a:lnR>
                    <a:lnT>
                      <a:noFill/>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1" u="none" strike="noStrike" cap="none" normalizeH="0" baseline="0" smtClean="0">
                          <a:ln>
                            <a:noFill/>
                          </a:ln>
                          <a:solidFill>
                            <a:schemeClr val="tx1"/>
                          </a:solidFill>
                          <a:effectLst/>
                          <a:latin typeface="Tw Cen MT"/>
                          <a:cs typeface="Times New Roman" pitchFamily="18" charset="0"/>
                        </a:rPr>
                        <a:t>POSITIVO</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1" u="none" strike="noStrike" cap="none" normalizeH="0" baseline="0" smtClean="0">
                          <a:ln>
                            <a:noFill/>
                          </a:ln>
                          <a:solidFill>
                            <a:schemeClr val="tx1"/>
                          </a:solidFill>
                          <a:effectLst/>
                          <a:latin typeface="Tw Cen MT"/>
                          <a:cs typeface="Times New Roman" pitchFamily="18" charset="0"/>
                        </a:rPr>
                        <a:t>NEGATIVO</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chemeClr val="tx1"/>
                          </a:solidFill>
                          <a:effectLst/>
                          <a:latin typeface="Tw Cen MT"/>
                          <a:cs typeface="Times New Roman" pitchFamily="18" charset="0"/>
                        </a:rPr>
                        <a:t>TOTAL</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noFill/>
                  </a:tcPr>
                </a:tc>
              </a:tr>
              <a:tr h="31115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rgbClr val="943634"/>
                          </a:solidFill>
                          <a:effectLst/>
                          <a:latin typeface="Tw Cen MT"/>
                          <a:cs typeface="Times New Roman" pitchFamily="18" charset="0"/>
                        </a:rPr>
                        <a:t>ESTADO REAL</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solidFill>
                      <a:srgbClr val="E36C0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1" u="none" strike="noStrike" cap="none" normalizeH="0" baseline="0" smtClean="0">
                          <a:ln>
                            <a:noFill/>
                          </a:ln>
                          <a:solidFill>
                            <a:schemeClr val="tx1"/>
                          </a:solidFill>
                          <a:effectLst/>
                          <a:latin typeface="Tw Cen MT"/>
                          <a:cs typeface="Times New Roman" pitchFamily="18" charset="0"/>
                        </a:rPr>
                        <a:t>PRESENCIA</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VP</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0" i="1" u="none" strike="noStrike" cap="none" normalizeH="0" baseline="0" smtClean="0">
                          <a:ln>
                            <a:noFill/>
                          </a:ln>
                          <a:solidFill>
                            <a:schemeClr val="tx1"/>
                          </a:solidFill>
                          <a:effectLst/>
                          <a:latin typeface="Tw Cen MT"/>
                          <a:cs typeface="Times New Roman" pitchFamily="18" charset="0"/>
                        </a:rPr>
                        <a:t>Verdadero Positivo</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FN</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0" i="1" u="none" strike="noStrike" cap="none" normalizeH="0" baseline="0" smtClean="0">
                          <a:ln>
                            <a:noFill/>
                          </a:ln>
                          <a:solidFill>
                            <a:schemeClr val="tx1"/>
                          </a:solidFill>
                          <a:effectLst/>
                          <a:latin typeface="Tw Cen MT"/>
                          <a:cs typeface="Times New Roman" pitchFamily="18" charset="0"/>
                        </a:rPr>
                        <a:t>Falso negativo</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TCP</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0" i="1" u="none" strike="noStrike" cap="none" normalizeH="0" baseline="0" smtClean="0">
                          <a:ln>
                            <a:noFill/>
                          </a:ln>
                          <a:solidFill>
                            <a:schemeClr val="tx1"/>
                          </a:solidFill>
                          <a:effectLst/>
                          <a:latin typeface="Tw Cen MT"/>
                          <a:cs typeface="Times New Roman" pitchFamily="18" charset="0"/>
                        </a:rPr>
                        <a:t>Total de respuestas con presencia de la condición</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a:noFill/>
                    </a:lnB>
                    <a:lnTlToBr>
                      <a:noFill/>
                    </a:lnTlToBr>
                    <a:lnBlToTr>
                      <a:noFill/>
                    </a:lnBlToTr>
                    <a:noFill/>
                  </a:tcPr>
                </a:tc>
              </a:tr>
              <a:tr h="866775">
                <a:tc vMerge="1">
                  <a:txBody>
                    <a:bodyPr/>
                    <a:lstStyle/>
                    <a:p>
                      <a:endParaRPr lang="es-E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1" u="none" strike="noStrike" cap="none" normalizeH="0" baseline="0" smtClean="0">
                          <a:ln>
                            <a:noFill/>
                          </a:ln>
                          <a:solidFill>
                            <a:schemeClr val="tx1"/>
                          </a:solidFill>
                          <a:effectLst/>
                          <a:latin typeface="Tw Cen MT"/>
                          <a:cs typeface="Times New Roman" pitchFamily="18" charset="0"/>
                        </a:rPr>
                        <a:t>AUSENCIA</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FP</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0" i="1" u="none" strike="noStrike" cap="none" normalizeH="0" baseline="0" smtClean="0">
                          <a:ln>
                            <a:noFill/>
                          </a:ln>
                          <a:solidFill>
                            <a:schemeClr val="tx1"/>
                          </a:solidFill>
                          <a:effectLst/>
                          <a:latin typeface="Tw Cen MT"/>
                          <a:cs typeface="Times New Roman" pitchFamily="18" charset="0"/>
                        </a:rPr>
                        <a:t>Falso positivo</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VN</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0" i="1" u="none" strike="noStrike" cap="none" normalizeH="0" baseline="0" smtClean="0">
                          <a:ln>
                            <a:noFill/>
                          </a:ln>
                          <a:solidFill>
                            <a:schemeClr val="tx1"/>
                          </a:solidFill>
                          <a:effectLst/>
                          <a:latin typeface="Tw Cen MT"/>
                          <a:cs typeface="Times New Roman" pitchFamily="18" charset="0"/>
                        </a:rPr>
                        <a:t>Verdadero negativo</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TCA</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0" i="1" u="none" strike="noStrike" cap="none" normalizeH="0" baseline="0" smtClean="0">
                          <a:ln>
                            <a:noFill/>
                          </a:ln>
                          <a:solidFill>
                            <a:schemeClr val="tx1"/>
                          </a:solidFill>
                          <a:effectLst/>
                          <a:latin typeface="Tw Cen MT"/>
                          <a:cs typeface="Times New Roman" pitchFamily="18" charset="0"/>
                        </a:rPr>
                        <a:t>Total de respuestas con ausencia de la condición</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a:noFill/>
                    </a:lnT>
                    <a:lnB>
                      <a:noFill/>
                    </a:lnB>
                    <a:lnTlToBr>
                      <a:noFill/>
                    </a:lnTlToBr>
                    <a:lnBlToTr>
                      <a:noFill/>
                    </a:lnBlToTr>
                    <a:noFill/>
                  </a:tcPr>
                </a:tc>
              </a:tr>
              <a:tr h="214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smtClean="0">
                        <a:ln>
                          <a:noFill/>
                        </a:ln>
                        <a:solidFill>
                          <a:schemeClr val="tx1"/>
                        </a:solidFill>
                        <a:effectLst/>
                        <a:latin typeface="Tw Cen MT"/>
                        <a:cs typeface="Times New Roman" pitchFamily="18" charset="0"/>
                      </a:endParaRPr>
                    </a:p>
                  </a:txBody>
                  <a:tcPr marL="68580" marR="68580" marT="0" marB="0" anchor="ctr" horzOverflow="overflow">
                    <a:lnL>
                      <a:noFill/>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chemeClr val="tx1"/>
                          </a:solidFill>
                          <a:effectLst/>
                          <a:latin typeface="Tw Cen MT"/>
                          <a:cs typeface="Times New Roman" pitchFamily="18" charset="0"/>
                        </a:rPr>
                        <a:t>TOTAL</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w="19050" cap="flat" cmpd="sng" algn="ctr">
                      <a:solidFill>
                        <a:srgbClr val="943634"/>
                      </a:solidFill>
                      <a:prstDash val="solid"/>
                      <a:round/>
                      <a:headEnd type="none" w="med" len="med"/>
                      <a:tailEnd type="none" w="med" len="med"/>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TRP</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0" i="1" u="none" strike="noStrike" cap="none" normalizeH="0" baseline="0" smtClean="0">
                          <a:ln>
                            <a:noFill/>
                          </a:ln>
                          <a:solidFill>
                            <a:schemeClr val="tx1"/>
                          </a:solidFill>
                          <a:effectLst/>
                          <a:latin typeface="Tw Cen MT"/>
                          <a:cs typeface="Times New Roman" pitchFamily="18" charset="0"/>
                        </a:rPr>
                        <a:t>Total respuestas negativas</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9050" cap="flat" cmpd="sng" algn="ctr">
                      <a:solidFill>
                        <a:srgbClr val="943634"/>
                      </a:solidFill>
                      <a:prstDash val="solid"/>
                      <a:round/>
                      <a:headEnd type="none" w="med" len="med"/>
                      <a:tailEnd type="none" w="med" len="med"/>
                    </a:lnL>
                    <a:lnR>
                      <a:noFill/>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TRN</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0" i="1" u="none" strike="noStrike" cap="none" normalizeH="0" baseline="0" smtClean="0">
                          <a:ln>
                            <a:noFill/>
                          </a:ln>
                          <a:solidFill>
                            <a:schemeClr val="tx1"/>
                          </a:solidFill>
                          <a:effectLst/>
                          <a:latin typeface="Tw Cen MT"/>
                          <a:cs typeface="Times New Roman" pitchFamily="18" charset="0"/>
                        </a:rPr>
                        <a:t>Total respuestas negativas</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a:noFill/>
                    </a:lnR>
                    <a:lnT w="19050" cap="flat" cmpd="sng" algn="ctr">
                      <a:solidFill>
                        <a:srgbClr val="943634"/>
                      </a:solidFill>
                      <a:prstDash val="solid"/>
                      <a:round/>
                      <a:headEnd type="none" w="med" len="med"/>
                      <a:tailEnd type="none" w="med" len="med"/>
                    </a:lnT>
                    <a:lnB w="19050" cap="flat" cmpd="sng" algn="ctr">
                      <a:solidFill>
                        <a:srgbClr val="9436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Tw Cen MT"/>
                          <a:cs typeface="Times New Roman" pitchFamily="18" charset="0"/>
                        </a:rPr>
                        <a:t>N</a:t>
                      </a:r>
                      <a:endParaRPr kumimoji="0" lang="es-E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a:noFill/>
                    </a:lnL>
                    <a:lnR w="19050" cap="flat" cmpd="sng" algn="ctr">
                      <a:solidFill>
                        <a:srgbClr val="943634"/>
                      </a:solidFill>
                      <a:prstDash val="solid"/>
                      <a:round/>
                      <a:headEnd type="none" w="med" len="med"/>
                      <a:tailEnd type="none" w="med" len="med"/>
                    </a:lnR>
                    <a:lnT>
                      <a:noFill/>
                    </a:lnT>
                    <a:lnB w="19050" cap="flat" cmpd="sng" algn="ctr">
                      <a:solidFill>
                        <a:srgbClr val="943634"/>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Intermed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953</TotalTime>
  <Words>3793</Words>
  <Application>Microsoft Office PowerPoint</Application>
  <PresentationFormat>Presentación en pantalla (4:3)</PresentationFormat>
  <Paragraphs>442</Paragraphs>
  <Slides>40</Slides>
  <Notes>0</Notes>
  <HiddenSlides>0</HiddenSlides>
  <MMClips>0</MMClips>
  <ScaleCrop>false</ScaleCrop>
  <HeadingPairs>
    <vt:vector size="6" baseType="variant">
      <vt:variant>
        <vt:lpstr>Plantilla de diseño</vt:lpstr>
      </vt:variant>
      <vt:variant>
        <vt:i4>1</vt:i4>
      </vt:variant>
      <vt:variant>
        <vt:lpstr>Servidores OLE incrustados</vt:lpstr>
      </vt:variant>
      <vt:variant>
        <vt:i4>1</vt:i4>
      </vt:variant>
      <vt:variant>
        <vt:lpstr>Títulos de diapositiva</vt:lpstr>
      </vt:variant>
      <vt:variant>
        <vt:i4>40</vt:i4>
      </vt:variant>
    </vt:vector>
  </HeadingPairs>
  <TitlesOfParts>
    <vt:vector size="42" baseType="lpstr">
      <vt:lpstr>Intermedio</vt:lpstr>
      <vt:lpstr>Ecuación</vt:lpstr>
      <vt:lpstr>ANÁLISIS DE CURVAS ROC</vt:lpstr>
      <vt:lpstr>Diapositiva 2</vt:lpstr>
      <vt:lpstr>PRESENTACIÓN DE CONTENIDOS</vt:lpstr>
      <vt:lpstr>Presentación de la curva ROC, sus conceptos básicos y su interpretación </vt:lpstr>
      <vt:lpstr>Para entrar en materia</vt:lpstr>
      <vt:lpstr>Un poco de historia</vt:lpstr>
      <vt:lpstr>Conceptos previos. El análisis ROC</vt:lpstr>
      <vt:lpstr>Conceptos previos.  Los clasificadores I</vt:lpstr>
      <vt:lpstr>Conceptos previos.  Los clasificadores II</vt:lpstr>
      <vt:lpstr>Conceptos previos.  Los clasificadores III</vt:lpstr>
      <vt:lpstr>El espacio ROC</vt:lpstr>
      <vt:lpstr>La curva ROC I</vt:lpstr>
      <vt:lpstr>La curva ROC II</vt:lpstr>
      <vt:lpstr>El área bajo la curva (AUC)</vt:lpstr>
      <vt:lpstr>IMPLEMENTACIÓN Evaluación mediante la curva ROC de diferentes clasificadores </vt:lpstr>
      <vt:lpstr>Objetivo del trabajo práctico</vt:lpstr>
      <vt:lpstr>Tareas realizadas</vt:lpstr>
      <vt:lpstr>Implementación I.  Datos de accidentes</vt:lpstr>
      <vt:lpstr>Implementación I. Datos de accidentes Descripción de las variables</vt:lpstr>
      <vt:lpstr>Implementación I. Datos de accidentes Rutinas</vt:lpstr>
      <vt:lpstr>Implementación I. Datos de accidentes Rutinas</vt:lpstr>
      <vt:lpstr>Implementación I. Datos de accidentes Rutinas</vt:lpstr>
      <vt:lpstr>Implementación I. Datos de accidentes Resultados de los clasificadores</vt:lpstr>
      <vt:lpstr>Implementación I. Datos de accidentes Resultados de la curva ROC</vt:lpstr>
      <vt:lpstr>Implementación I. Datos de accidentes Resultados de la curva ROC</vt:lpstr>
      <vt:lpstr>Implementación I. Datos de accidentes Resultados de la curva ROC</vt:lpstr>
      <vt:lpstr>Implementación I. Datos de accidentes INTERPRETACIÓN DE LOS RESULTADOS</vt:lpstr>
      <vt:lpstr> Implementación I. Datos de accidentes  Validación cruzada</vt:lpstr>
      <vt:lpstr>Implementación I. Datos de accidentes Validación cruzada</vt:lpstr>
      <vt:lpstr>Implementación I. Datos de accidentes Validación cruzada</vt:lpstr>
      <vt:lpstr>Implementación II. Datos de credit scoring</vt:lpstr>
      <vt:lpstr>Implementación II. Datos de credit scoring Procedimiento de análisis</vt:lpstr>
      <vt:lpstr>Implementación II. Datos de credit scoring Resultados de los clasificadores</vt:lpstr>
      <vt:lpstr>Implementación II. Datos de credit scoring</vt:lpstr>
      <vt:lpstr>Implementación II. Datos de credit scoring</vt:lpstr>
      <vt:lpstr>Implementación II. Datos de credit scoring</vt:lpstr>
      <vt:lpstr>Implementación II. Datos de credit scoring INTERPRETACIÓN DE LOS RESULTADOS</vt:lpstr>
      <vt:lpstr>BIBLIOGRAFÍA EMPLEADA</vt:lpstr>
      <vt:lpstr>Diapositiva 39</vt:lpstr>
      <vt:lpstr>Diapositiva 40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Ana</dc:creator>
  <cp:lastModifiedBy>Déborah Otero García</cp:lastModifiedBy>
  <cp:revision>75</cp:revision>
  <dcterms:created xsi:type="dcterms:W3CDTF">2010-01-28T13:38:04Z</dcterms:created>
  <dcterms:modified xsi:type="dcterms:W3CDTF">2010-01-28T13:43:50Z</dcterms:modified>
</cp:coreProperties>
</file>