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9"/>
  </p:notesMasterIdLst>
  <p:sldIdLst>
    <p:sldId id="256" r:id="rId2"/>
    <p:sldId id="257" r:id="rId3"/>
    <p:sldId id="350" r:id="rId4"/>
    <p:sldId id="276" r:id="rId5"/>
    <p:sldId id="351" r:id="rId6"/>
    <p:sldId id="294" r:id="rId7"/>
    <p:sldId id="290" r:id="rId8"/>
    <p:sldId id="362" r:id="rId9"/>
    <p:sldId id="287" r:id="rId10"/>
    <p:sldId id="325" r:id="rId11"/>
    <p:sldId id="326" r:id="rId12"/>
    <p:sldId id="327" r:id="rId13"/>
    <p:sldId id="277" r:id="rId14"/>
    <p:sldId id="340" r:id="rId15"/>
    <p:sldId id="341" r:id="rId16"/>
    <p:sldId id="291" r:id="rId17"/>
    <p:sldId id="357" r:id="rId18"/>
    <p:sldId id="359" r:id="rId19"/>
    <p:sldId id="360" r:id="rId20"/>
    <p:sldId id="361" r:id="rId21"/>
    <p:sldId id="288" r:id="rId22"/>
    <p:sldId id="371" r:id="rId23"/>
    <p:sldId id="372" r:id="rId24"/>
    <p:sldId id="373" r:id="rId25"/>
    <p:sldId id="419" r:id="rId26"/>
    <p:sldId id="420" r:id="rId27"/>
    <p:sldId id="421" r:id="rId28"/>
    <p:sldId id="412" r:id="rId29"/>
    <p:sldId id="413" r:id="rId30"/>
    <p:sldId id="414" r:id="rId31"/>
    <p:sldId id="415" r:id="rId32"/>
    <p:sldId id="416" r:id="rId33"/>
    <p:sldId id="417" r:id="rId34"/>
    <p:sldId id="418" r:id="rId35"/>
    <p:sldId id="423" r:id="rId36"/>
    <p:sldId id="293" r:id="rId37"/>
    <p:sldId id="376" r:id="rId38"/>
    <p:sldId id="268" r:id="rId39"/>
    <p:sldId id="377" r:id="rId40"/>
    <p:sldId id="378" r:id="rId41"/>
    <p:sldId id="379" r:id="rId42"/>
    <p:sldId id="380" r:id="rId43"/>
    <p:sldId id="266" r:id="rId44"/>
    <p:sldId id="339" r:id="rId45"/>
    <p:sldId id="381" r:id="rId46"/>
    <p:sldId id="382" r:id="rId47"/>
    <p:sldId id="383" r:id="rId48"/>
    <p:sldId id="384" r:id="rId49"/>
    <p:sldId id="422" r:id="rId50"/>
    <p:sldId id="403" r:id="rId51"/>
    <p:sldId id="404" r:id="rId52"/>
    <p:sldId id="405" r:id="rId53"/>
    <p:sldId id="386" r:id="rId54"/>
    <p:sldId id="387" r:id="rId55"/>
    <p:sldId id="388" r:id="rId56"/>
    <p:sldId id="389" r:id="rId57"/>
    <p:sldId id="406" r:id="rId58"/>
    <p:sldId id="407" r:id="rId59"/>
    <p:sldId id="408" r:id="rId60"/>
    <p:sldId id="390" r:id="rId61"/>
    <p:sldId id="391" r:id="rId62"/>
    <p:sldId id="392" r:id="rId63"/>
    <p:sldId id="393" r:id="rId64"/>
    <p:sldId id="409" r:id="rId65"/>
    <p:sldId id="410" r:id="rId66"/>
    <p:sldId id="411" r:id="rId67"/>
    <p:sldId id="299" r:id="rId68"/>
    <p:sldId id="271" r:id="rId69"/>
    <p:sldId id="344" r:id="rId70"/>
    <p:sldId id="345" r:id="rId71"/>
    <p:sldId id="282" r:id="rId72"/>
    <p:sldId id="300" r:id="rId73"/>
    <p:sldId id="301" r:id="rId74"/>
    <p:sldId id="346" r:id="rId75"/>
    <p:sldId id="273" r:id="rId76"/>
    <p:sldId id="334" r:id="rId77"/>
    <p:sldId id="335" r:id="rId78"/>
    <p:sldId id="338" r:id="rId79"/>
    <p:sldId id="275" r:id="rId80"/>
    <p:sldId id="312" r:id="rId81"/>
    <p:sldId id="347" r:id="rId82"/>
    <p:sldId id="348" r:id="rId83"/>
    <p:sldId id="313" r:id="rId84"/>
    <p:sldId id="315" r:id="rId85"/>
    <p:sldId id="316" r:id="rId86"/>
    <p:sldId id="349" r:id="rId87"/>
    <p:sldId id="308" r:id="rId88"/>
    <p:sldId id="311" r:id="rId89"/>
    <p:sldId id="320" r:id="rId90"/>
    <p:sldId id="321" r:id="rId91"/>
    <p:sldId id="295" r:id="rId92"/>
    <p:sldId id="323" r:id="rId93"/>
    <p:sldId id="324" r:id="rId94"/>
    <p:sldId id="317" r:id="rId95"/>
    <p:sldId id="322" r:id="rId96"/>
    <p:sldId id="329" r:id="rId97"/>
    <p:sldId id="330" r:id="rId98"/>
    <p:sldId id="309" r:id="rId99"/>
    <p:sldId id="303" r:id="rId100"/>
    <p:sldId id="318" r:id="rId101"/>
    <p:sldId id="333" r:id="rId102"/>
    <p:sldId id="319" r:id="rId103"/>
    <p:sldId id="332" r:id="rId104"/>
    <p:sldId id="353" r:id="rId105"/>
    <p:sldId id="352" r:id="rId106"/>
    <p:sldId id="354" r:id="rId107"/>
    <p:sldId id="355" r:id="rId108"/>
    <p:sldId id="356" r:id="rId109"/>
    <p:sldId id="364" r:id="rId110"/>
    <p:sldId id="363" r:id="rId111"/>
    <p:sldId id="365" r:id="rId112"/>
    <p:sldId id="366" r:id="rId113"/>
    <p:sldId id="367" r:id="rId114"/>
    <p:sldId id="370" r:id="rId115"/>
    <p:sldId id="368" r:id="rId116"/>
    <p:sldId id="369" r:id="rId117"/>
    <p:sldId id="343" r:id="rId11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7" autoAdjust="0"/>
  </p:normalViewPr>
  <p:slideViewPr>
    <p:cSldViewPr>
      <p:cViewPr varScale="1">
        <p:scale>
          <a:sx n="60" d="100"/>
          <a:sy n="60" d="100"/>
        </p:scale>
        <p:origin x="-7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2AFBB5E-984C-4491-AD12-70A78E0A5A4C}" type="datetimeFigureOut">
              <a:rPr lang="es-ES"/>
              <a:pPr>
                <a:defRPr/>
              </a:pPr>
              <a:t>19/01/2010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8F4CB7-7623-46CE-8A79-5BE38F159C5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3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AC1BDB-395A-4BB5-BF5E-9EA79CEB3AA9}"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C3AD42F-BA4C-46F2-A913-48AE4993D7FF}" type="slidenum">
              <a:rPr lang="es-ES" smtClean="0"/>
              <a:pPr>
                <a:defRPr/>
              </a:pPr>
              <a:t>10</a:t>
            </a:fld>
            <a:endParaRPr lang="es-E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54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AF58C97-CE3A-479D-B2E8-3883B0D9025E}" type="slidenum">
              <a:rPr lang="es-ES" smtClean="0"/>
              <a:pPr>
                <a:defRPr/>
              </a:pPr>
              <a:t>102</a:t>
            </a:fld>
            <a:endParaRPr lang="es-E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64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50CA9BB-22C8-43CC-BC11-DC19EFA37DED}" type="slidenum">
              <a:rPr lang="es-ES" smtClean="0"/>
              <a:pPr>
                <a:defRPr/>
              </a:pPr>
              <a:t>103</a:t>
            </a:fld>
            <a:endParaRPr lang="es-E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74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4C71655-904A-4D02-AE33-5DC3F913B05C}" type="slidenum">
              <a:rPr lang="es-ES" smtClean="0"/>
              <a:pPr>
                <a:defRPr/>
              </a:pPr>
              <a:t>104</a:t>
            </a:fld>
            <a:endParaRPr lang="es-E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84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6AF612B-60C3-4B9F-A4A5-B100C707ECF3}" type="slidenum">
              <a:rPr lang="es-ES" smtClean="0"/>
              <a:pPr>
                <a:defRPr/>
              </a:pPr>
              <a:t>105</a:t>
            </a:fld>
            <a:endParaRPr lang="es-E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95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3BCAFAE-565A-4EB0-83AE-DA69F48B08E1}" type="slidenum">
              <a:rPr lang="es-ES" smtClean="0"/>
              <a:pPr>
                <a:defRPr/>
              </a:pPr>
              <a:t>106</a:t>
            </a:fld>
            <a:endParaRPr lang="es-E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05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1C7FCB2-BA68-49A9-9FAB-6E53359B7328}" type="slidenum">
              <a:rPr lang="es-ES" smtClean="0"/>
              <a:pPr>
                <a:defRPr/>
              </a:pPr>
              <a:t>107</a:t>
            </a:fld>
            <a:endParaRPr lang="es-E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15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851650B-085E-47C0-8912-9852385C354E}" type="slidenum">
              <a:rPr lang="es-ES" smtClean="0"/>
              <a:pPr>
                <a:defRPr/>
              </a:pPr>
              <a:t>108</a:t>
            </a:fld>
            <a:endParaRPr lang="es-E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25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722A09F-8B83-41ED-8ADE-8DA388B0F7F5}" type="slidenum">
              <a:rPr lang="es-ES" smtClean="0"/>
              <a:pPr>
                <a:defRPr/>
              </a:pPr>
              <a:t>109</a:t>
            </a:fld>
            <a:endParaRPr lang="es-E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DE7E1D6-AB27-4BC1-A221-252628E55BE7}" type="slidenum">
              <a:rPr lang="es-ES" smtClean="0"/>
              <a:pPr>
                <a:defRPr/>
              </a:pPr>
              <a:t>110</a:t>
            </a:fld>
            <a:endParaRPr lang="es-E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46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1D6B6EB-57B0-4BA8-B875-686B3E72FC23}" type="slidenum">
              <a:rPr lang="es-ES" smtClean="0"/>
              <a:pPr>
                <a:defRPr/>
              </a:pPr>
              <a:t>111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28C9981-1358-4BB5-9224-6968B0065D82}" type="slidenum">
              <a:rPr lang="es-ES" smtClean="0"/>
              <a:pPr>
                <a:defRPr/>
              </a:pPr>
              <a:t>11</a:t>
            </a:fld>
            <a:endParaRPr lang="es-E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56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6C95558-8944-4B5D-AD0B-E9B3C1A515C6}" type="slidenum">
              <a:rPr lang="es-ES" smtClean="0"/>
              <a:pPr>
                <a:defRPr/>
              </a:pPr>
              <a:t>112</a:t>
            </a:fld>
            <a:endParaRPr lang="es-E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66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856FF8F-F0AD-44BF-BEC8-B69294432201}" type="slidenum">
              <a:rPr lang="es-ES" smtClean="0"/>
              <a:pPr>
                <a:defRPr/>
              </a:pPr>
              <a:t>113</a:t>
            </a:fld>
            <a:endParaRPr lang="es-E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76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5BA5C61-A216-4256-BE4E-72129DE24981}" type="slidenum">
              <a:rPr lang="es-ES" smtClean="0"/>
              <a:pPr>
                <a:defRPr/>
              </a:pPr>
              <a:t>114</a:t>
            </a:fld>
            <a:endParaRPr lang="es-E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87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4AA8D9A-8FC9-4F11-95EE-E318A9B8E329}" type="slidenum">
              <a:rPr lang="es-ES" smtClean="0"/>
              <a:pPr>
                <a:defRPr/>
              </a:pPr>
              <a:t>115</a:t>
            </a:fld>
            <a:endParaRPr lang="es-E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9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5CF8DEC-E252-48BA-9283-FB087845D4D0}" type="slidenum">
              <a:rPr lang="es-ES" smtClean="0"/>
              <a:pPr>
                <a:defRPr/>
              </a:pPr>
              <a:t>116</a:t>
            </a:fld>
            <a:endParaRPr lang="es-E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0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3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AB41C8-37F5-43FC-8391-A733B505EDD5}" type="slidenum">
              <a:rPr lang="es-ES" smtClean="0"/>
              <a:pPr fontAlgn="base">
                <a:spcBef>
                  <a:spcPct val="0"/>
                </a:spcBef>
                <a:spcAft>
                  <a:spcPct val="0"/>
                </a:spcAft>
                <a:defRPr/>
              </a:pPr>
              <a:t>117</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347491E-62C6-48C1-83E3-73E2219ABFC5}"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D725F07-68F7-4507-B1E7-2E275847B7B3}"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A93F2D9-E4FE-492E-9088-615C33EC92C3}"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82A829F-CB2E-4BCF-81E4-4090A758A266}"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7CCFB53-AC79-4B75-A6E6-20305735365A}" type="slidenum">
              <a:rPr lang="es-ES" smtClean="0"/>
              <a:pPr>
                <a:defRPr/>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10D3039-971A-4E52-9894-EA9358A199FC}"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94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1E2B47-9323-4086-BE1E-7D6871696E75}" type="slidenum">
              <a:rPr lang="es-ES" smtClean="0"/>
              <a:pPr fontAlgn="base">
                <a:spcBef>
                  <a:spcPct val="0"/>
                </a:spcBef>
                <a:spcAft>
                  <a:spcPct val="0"/>
                </a:spcAft>
                <a:defRPr/>
              </a:pPr>
              <a:t>18</a:t>
            </a:fld>
            <a:endParaRPr 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F2EDC6D-AED5-47B2-90CB-F28A3ACF970F}" type="slidenum">
              <a:rPr lang="es-ES" smtClean="0"/>
              <a:pPr>
                <a:defRPr/>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53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CC340-DA44-41FA-922F-5CD84304FC60}"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2BCC1B2-A169-4691-8BA0-CA99020627B2}"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754C571-8963-4E17-BECB-119EEBF70712}" type="slidenum">
              <a:rPr lang="es-ES" smtClean="0"/>
              <a:pPr>
                <a:defRPr/>
              </a:pPr>
              <a:t>21</a:t>
            </a:fld>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DE74-E4F0-40E0-A555-1E3901F0712A}" type="slidenum">
              <a:rPr lang="es-ES" smtClean="0"/>
              <a:pPr fontAlgn="base">
                <a:spcBef>
                  <a:spcPct val="0"/>
                </a:spcBef>
                <a:spcAft>
                  <a:spcPct val="0"/>
                </a:spcAft>
                <a:defRPr/>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DE74-E4F0-40E0-A555-1E3901F0712A}" type="slidenum">
              <a:rPr lang="es-ES" smtClean="0"/>
              <a:pPr fontAlgn="base">
                <a:spcBef>
                  <a:spcPct val="0"/>
                </a:spcBef>
                <a:spcAft>
                  <a:spcPct val="0"/>
                </a:spcAft>
                <a:defRPr/>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DE74-E4F0-40E0-A555-1E3901F0712A}" type="slidenum">
              <a:rPr lang="es-ES" smtClean="0"/>
              <a:pPr fontAlgn="base">
                <a:spcBef>
                  <a:spcPct val="0"/>
                </a:spcBef>
                <a:spcAft>
                  <a:spcPct val="0"/>
                </a:spcAft>
                <a:defRPr/>
              </a:pPr>
              <a:t>24</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0BD3546-8421-4968-BFB3-658DD6DAB1FF}" type="slidenum">
              <a:rPr lang="es-ES" smtClean="0"/>
              <a:pPr>
                <a:defRPr/>
              </a:pPr>
              <a:t>26</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0BD3546-8421-4968-BFB3-658DD6DAB1FF}" type="slidenum">
              <a:rPr lang="es-ES" smtClean="0"/>
              <a:pPr>
                <a:defRPr/>
              </a:pPr>
              <a:t>27</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ED14098-A9DB-4403-BE87-B7C5B07CC436}" type="slidenum">
              <a:rPr lang="es-ES" smtClean="0"/>
              <a:pPr>
                <a:defRPr/>
              </a:pPr>
              <a:t>28</a:t>
            </a:fld>
            <a:endParaRPr lang="es-E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29</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EF9B1A4-5514-4BE8-97E4-E9D051682B07}"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3FD8393-B3E7-499C-871B-F2FDA7FBCA5D}" type="slidenum">
              <a:rPr lang="es-ES" smtClean="0"/>
              <a:pPr>
                <a:defRPr/>
              </a:pPr>
              <a:t>31</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32</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33</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34</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35</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55BA152-F80A-45C5-A61D-5AE13E0847EB}" type="slidenum">
              <a:rPr lang="es-ES" smtClean="0"/>
              <a:pPr>
                <a:defRPr/>
              </a:pPr>
              <a:t>36</a:t>
            </a:fld>
            <a:endParaRPr lang="es-E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CA8C1DD-462E-4237-A7E7-334A7F078F0C}" type="slidenum">
              <a:rPr lang="es-ES" smtClean="0"/>
              <a:pPr>
                <a:defRPr/>
              </a:pPr>
              <a:t>38</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ED14098-A9DB-4403-BE87-B7C5B07CC436}" type="slidenum">
              <a:rPr lang="es-ES" smtClean="0"/>
              <a:pPr>
                <a:defRPr/>
              </a:pPr>
              <a:t>39</a:t>
            </a:fld>
            <a:endParaRPr lang="es-E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DE74-E4F0-40E0-A555-1E3901F0712A}" type="slidenum">
              <a:rPr lang="es-ES" smtClean="0"/>
              <a:pPr fontAlgn="base">
                <a:spcBef>
                  <a:spcPct val="0"/>
                </a:spcBef>
                <a:spcAft>
                  <a:spcPct val="0"/>
                </a:spcAft>
                <a:defRPr/>
              </a:pPr>
              <a:t>40</a:t>
            </a:fld>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DE74-E4F0-40E0-A555-1E3901F0712A}" type="slidenum">
              <a:rPr lang="es-ES" smtClean="0"/>
              <a:pPr fontAlgn="base">
                <a:spcBef>
                  <a:spcPct val="0"/>
                </a:spcBef>
                <a:spcAft>
                  <a:spcPct val="0"/>
                </a:spcAft>
                <a:defRPr/>
              </a:pPr>
              <a:t>41</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800C5BD-7240-4BBA-939C-9AFBE7EBA60A}" type="slidenum">
              <a:rPr lang="es-ES" smtClean="0"/>
              <a:pPr>
                <a:defRPr/>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DE74-E4F0-40E0-A555-1E3901F0712A}" type="slidenum">
              <a:rPr lang="es-ES" smtClean="0"/>
              <a:pPr fontAlgn="base">
                <a:spcBef>
                  <a:spcPct val="0"/>
                </a:spcBef>
                <a:spcAft>
                  <a:spcPct val="0"/>
                </a:spcAft>
                <a:defRPr/>
              </a:pPr>
              <a:t>42</a:t>
            </a:fld>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AB7BC4-91EF-4E09-9DF8-5A1879C04B4C}" type="slidenum">
              <a:rPr lang="es-ES" smtClean="0"/>
              <a:pPr fontAlgn="base">
                <a:spcBef>
                  <a:spcPct val="0"/>
                </a:spcBef>
                <a:spcAft>
                  <a:spcPct val="0"/>
                </a:spcAft>
                <a:defRPr/>
              </a:pPr>
              <a:t>43</a:t>
            </a:fld>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678CFB6-2D19-4D74-9B33-D7E45FE869D8}" type="slidenum">
              <a:rPr lang="es-ES" smtClean="0"/>
              <a:pPr>
                <a:defRPr/>
              </a:pPr>
              <a:t>44</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2ED14098-A9DB-4403-BE87-B7C5B07CC436}" type="slidenum">
              <a:rPr lang="es-ES" smtClean="0"/>
              <a:pPr>
                <a:defRPr/>
              </a:pPr>
              <a:t>45</a:t>
            </a:fld>
            <a:endParaRPr lang="es-E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46</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47</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3FD8393-B3E7-499C-871B-F2FDA7FBCA5D}" type="slidenum">
              <a:rPr lang="es-ES" smtClean="0"/>
              <a:pPr>
                <a:defRPr/>
              </a:pPr>
              <a:t>48</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49</a:t>
            </a:fld>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50</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51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74F7892-B1AA-48EB-B3E8-9D33513BC096}" type="slidenum">
              <a:rPr lang="es-ES" smtClean="0"/>
              <a:pPr>
                <a:defRPr/>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52</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53</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54</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3FD8393-B3E7-499C-871B-F2FDA7FBCA5D}" type="slidenum">
              <a:rPr lang="es-ES" smtClean="0"/>
              <a:pPr>
                <a:defRPr/>
              </a:pPr>
              <a:t>55</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56</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57</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58</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59</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60</a:t>
            </a:fld>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61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EF20D281-4E47-47F0-9C56-1078C28620DB}" type="slidenum">
              <a:rPr lang="es-ES" smtClean="0"/>
              <a:pPr>
                <a:defRPr/>
              </a:pPr>
              <a:t>6</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3FD8393-B3E7-499C-871B-F2FDA7FBCA5D}" type="slidenum">
              <a:rPr lang="es-ES" smtClean="0"/>
              <a:pPr>
                <a:defRPr/>
              </a:pPr>
              <a:t>62</a:t>
            </a:fld>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63</a:t>
            </a:fld>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11EB646-FD88-46C2-B819-5236FA51B5A7}" type="slidenum">
              <a:rPr lang="es-ES" smtClean="0"/>
              <a:pPr>
                <a:defRPr/>
              </a:pPr>
              <a:t>64</a:t>
            </a:fld>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0A0861D-7ACD-4F05-8889-7D9DB34271F5}" type="slidenum">
              <a:rPr lang="es-ES" smtClean="0"/>
              <a:pPr>
                <a:defRPr/>
              </a:pPr>
              <a:t>65</a:t>
            </a:fld>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87372F6-F2C5-47D4-B4DE-D76DBA8A344D}" type="slidenum">
              <a:rPr lang="es-ES" smtClean="0"/>
              <a:pPr>
                <a:defRPr/>
              </a:pPr>
              <a:t>66</a:t>
            </a:fld>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2C2912C-75DA-4EB6-A74B-3353E5B056BD}" type="slidenum">
              <a:rPr lang="es-ES" smtClean="0"/>
              <a:pPr>
                <a:defRPr/>
              </a:pPr>
              <a:t>67</a:t>
            </a:fld>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4D7A7FC-4917-4E8D-8F17-3BA728B387DB}" type="slidenum">
              <a:rPr lang="es-ES" smtClean="0"/>
              <a:pPr>
                <a:defRPr/>
              </a:pPr>
              <a:t>68</a:t>
            </a:fld>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16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7522D22-021C-46C6-9208-E0153E5B7AC1}" type="slidenum">
              <a:rPr lang="es-ES" smtClean="0"/>
              <a:pPr>
                <a:defRPr/>
              </a:pPr>
              <a:t>69</a:t>
            </a:fld>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2CB04CB-A8E1-4B9F-A4B0-4EB2421D54E5}" type="slidenum">
              <a:rPr lang="es-ES" smtClean="0"/>
              <a:pPr>
                <a:defRPr/>
              </a:pPr>
              <a:t>70</a:t>
            </a:fld>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36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B8DC488-E98E-4B37-8A4B-1D0D17A06542}" type="slidenum">
              <a:rPr lang="es-ES" smtClean="0"/>
              <a:pPr>
                <a:defRPr/>
              </a:pPr>
              <a:t>71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F3D7713-4F1C-4016-9009-CA45AC8C055D}" type="slidenum">
              <a:rPr lang="es-ES" smtClean="0"/>
              <a:pPr>
                <a:defRPr/>
              </a:pPr>
              <a:t>7</a:t>
            </a:fld>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6193DAA-5749-466F-ABD2-EF119BAF3066}" type="slidenum">
              <a:rPr lang="es-ES" smtClean="0"/>
              <a:pPr>
                <a:defRPr/>
              </a:pPr>
              <a:t>72</a:t>
            </a:fld>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57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55DD4D8-9CC3-4ECB-970A-3D1F7C0DBEA1}" type="slidenum">
              <a:rPr lang="es-ES" smtClean="0"/>
              <a:pPr>
                <a:defRPr/>
              </a:pPr>
              <a:t>73</a:t>
            </a:fld>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0CF7560-3ED9-4426-BE3D-207E82C39FB5}" type="slidenum">
              <a:rPr lang="es-ES" smtClean="0"/>
              <a:pPr>
                <a:defRPr/>
              </a:pPr>
              <a:t>74</a:t>
            </a:fld>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25A8F83-72BB-47F7-8A05-9BCBBAF6674E}" type="slidenum">
              <a:rPr lang="es-ES" smtClean="0"/>
              <a:pPr>
                <a:defRPr/>
              </a:pPr>
              <a:t>75</a:t>
            </a:fld>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1DB0CEFF-8D6A-45E9-934B-50B192954B42}" type="slidenum">
              <a:rPr lang="es-ES" smtClean="0"/>
              <a:pPr>
                <a:defRPr/>
              </a:pPr>
              <a:t>76</a:t>
            </a:fld>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98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57A2ACE-CCD3-416B-8889-68D142E05803}" type="slidenum">
              <a:rPr lang="es-ES" smtClean="0"/>
              <a:pPr>
                <a:defRPr/>
              </a:pPr>
              <a:t>77</a:t>
            </a:fld>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08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94487E8-40E4-4BF8-9A5A-34279FB991C5}" type="slidenum">
              <a:rPr lang="es-ES" smtClean="0"/>
              <a:pPr>
                <a:defRPr/>
              </a:pPr>
              <a:t>78</a:t>
            </a:fld>
            <a:endParaRPr lang="es-E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18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9148F727-E4BB-4AF1-8FAD-A019B3F2D030}" type="slidenum">
              <a:rPr lang="es-ES" smtClean="0"/>
              <a:pPr>
                <a:defRPr/>
              </a:pPr>
              <a:t>79</a:t>
            </a:fld>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62BFCEB-3599-4516-9B61-2FE9FBB6C161}" type="slidenum">
              <a:rPr lang="es-ES" smtClean="0"/>
              <a:pPr>
                <a:defRPr/>
              </a:pPr>
              <a:t>80</a:t>
            </a:fld>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89D1E14-A3D0-4D4F-A3F8-3376904EED0D}" type="slidenum">
              <a:rPr lang="es-ES" smtClean="0"/>
              <a:pPr>
                <a:defRPr/>
              </a:pPr>
              <a:t>81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772837A2-7B99-414A-AB0A-D2D6F9CF97EE}" type="slidenum">
              <a:rPr lang="es-ES" smtClean="0"/>
              <a:pPr>
                <a:defRPr/>
              </a:pPr>
              <a:t>8</a:t>
            </a:fld>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3140D63-42DD-40EA-B037-649F8B514610}" type="slidenum">
              <a:rPr lang="es-ES" smtClean="0"/>
              <a:pPr>
                <a:defRPr/>
              </a:pPr>
              <a:t>82</a:t>
            </a:fld>
            <a:endParaRPr lang="es-E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59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EAD501C-417F-44EC-8A18-AF290EB09A09}" type="slidenum">
              <a:rPr lang="es-ES" smtClean="0"/>
              <a:pPr>
                <a:defRPr/>
              </a:pPr>
              <a:t>83</a:t>
            </a:fld>
            <a:endParaRPr lang="es-E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C2CED193-7D7A-4B4A-B20C-9BB13C299BA3}" type="slidenum">
              <a:rPr lang="es-ES" smtClean="0"/>
              <a:pPr>
                <a:defRPr/>
              </a:pPr>
              <a:t>84</a:t>
            </a:fld>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80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80A5B42-F368-4533-A2D9-2D4170E8E0E8}" type="slidenum">
              <a:rPr lang="es-ES" smtClean="0"/>
              <a:pPr>
                <a:defRPr/>
              </a:pPr>
              <a:t>85</a:t>
            </a:fld>
            <a:endParaRPr lang="es-E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F610A133-D8D5-4FEB-8565-EABE49467C7B}" type="slidenum">
              <a:rPr lang="es-ES" smtClean="0"/>
              <a:pPr>
                <a:defRPr/>
              </a:pPr>
              <a:t>86</a:t>
            </a:fld>
            <a:endParaRPr lang="es-E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00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8D8A61D-0C6C-4020-A869-392B7CE43D2A}" type="slidenum">
              <a:rPr lang="es-ES" smtClean="0"/>
              <a:pPr>
                <a:defRPr/>
              </a:pPr>
              <a:t>87</a:t>
            </a:fld>
            <a:endParaRPr lang="es-E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BA2E643-628C-4254-AE53-BBD12A3D5789}" type="slidenum">
              <a:rPr lang="es-ES" smtClean="0"/>
              <a:pPr>
                <a:defRPr/>
              </a:pPr>
              <a:t>88</a:t>
            </a:fld>
            <a:endParaRPr lang="es-E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5BBE1B1-96CE-46C4-B70F-478019320D20}" type="slidenum">
              <a:rPr lang="es-ES" smtClean="0"/>
              <a:pPr>
                <a:defRPr/>
              </a:pPr>
              <a:t>89</a:t>
            </a:fld>
            <a:endParaRPr lang="es-E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E2D497D-15EC-4458-A100-3C11E1830613}" type="slidenum">
              <a:rPr lang="es-ES" smtClean="0"/>
              <a:pPr>
                <a:defRPr/>
              </a:pPr>
              <a:t>90</a:t>
            </a:fld>
            <a:endParaRPr lang="es-E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7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0F25F5-9F85-40C8-8B54-32C4CD10CF78}" type="slidenum">
              <a:rPr lang="es-ES" smtClean="0"/>
              <a:pPr fontAlgn="base">
                <a:spcBef>
                  <a:spcPct val="0"/>
                </a:spcBef>
                <a:spcAft>
                  <a:spcPct val="0"/>
                </a:spcAft>
                <a:defRPr/>
              </a:pPr>
              <a:t>91</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D7BBC496-9117-4B2E-8F9D-ACE40CA79544}" type="slidenum">
              <a:rPr lang="es-ES" smtClean="0"/>
              <a:pPr>
                <a:defRPr/>
              </a:pPr>
              <a:t>9</a:t>
            </a:fld>
            <a:endParaRPr lang="es-E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51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E8CE91C-B55E-4D64-B6A7-3010A6474125}" type="slidenum">
              <a:rPr lang="es-ES" smtClean="0"/>
              <a:pPr>
                <a:defRPr/>
              </a:pPr>
              <a:t>92</a:t>
            </a:fld>
            <a:endParaRPr lang="es-E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61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35D49713-4930-4B79-99DF-26F979960A7D}" type="slidenum">
              <a:rPr lang="es-ES" smtClean="0"/>
              <a:pPr>
                <a:defRPr/>
              </a:pPr>
              <a:t>93</a:t>
            </a:fld>
            <a:endParaRPr lang="es-E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72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A17EAB0-465D-4AA2-89FB-7157C14FBBB9}" type="slidenum">
              <a:rPr lang="es-ES" smtClean="0"/>
              <a:pPr>
                <a:defRPr/>
              </a:pPr>
              <a:t>94</a:t>
            </a:fld>
            <a:endParaRPr lang="es-E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82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5DFC348B-8E76-428C-87D5-64ECC486C532}" type="slidenum">
              <a:rPr lang="es-ES" smtClean="0"/>
              <a:pPr>
                <a:defRPr/>
              </a:pPr>
              <a:t>95</a:t>
            </a:fld>
            <a:endParaRPr lang="es-E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92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4E746F2F-1D96-42DC-A27E-35F7F7C8E5C6}" type="slidenum">
              <a:rPr lang="es-ES" smtClean="0"/>
              <a:pPr>
                <a:defRPr/>
              </a:pPr>
              <a:t>96</a:t>
            </a:fld>
            <a:endParaRPr lang="es-E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02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ADD0E827-F310-4865-B0DB-21F6E3CCACE5}" type="slidenum">
              <a:rPr lang="es-ES" smtClean="0"/>
              <a:pPr>
                <a:defRPr/>
              </a:pPr>
              <a:t>97</a:t>
            </a:fld>
            <a:endParaRPr lang="es-E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1315"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smtClean="0"/>
              <a:t>Ivo </a:t>
            </a:r>
          </a:p>
        </p:txBody>
      </p:sp>
      <p:sp>
        <p:nvSpPr>
          <p:cNvPr id="4" name="3 Marcador de número de diapositiva"/>
          <p:cNvSpPr>
            <a:spLocks noGrp="1"/>
          </p:cNvSpPr>
          <p:nvPr>
            <p:ph type="sldNum" sz="quarter" idx="5"/>
          </p:nvPr>
        </p:nvSpPr>
        <p:spPr/>
        <p:txBody>
          <a:bodyPr/>
          <a:lstStyle/>
          <a:p>
            <a:pPr>
              <a:defRPr/>
            </a:pPr>
            <a:fld id="{6ABEAB9A-7041-410E-A340-6D58BDBA7582}" type="slidenum">
              <a:rPr lang="es-ES" smtClean="0"/>
              <a:pPr>
                <a:defRPr/>
              </a:pPr>
              <a:t>98</a:t>
            </a:fld>
            <a:endParaRPr lang="es-E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23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8F895F3C-D4D1-44FB-8C55-F61FDD52757C}" type="slidenum">
              <a:rPr lang="es-ES" smtClean="0"/>
              <a:pPr>
                <a:defRPr/>
              </a:pPr>
              <a:t>99</a:t>
            </a:fld>
            <a:endParaRPr lang="es-E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28F9063-A068-4A63-92AB-675AB7B093C1}" type="slidenum">
              <a:rPr lang="es-ES" smtClean="0"/>
              <a:pPr>
                <a:defRPr/>
              </a:pPr>
              <a:t>100</a:t>
            </a:fld>
            <a:endParaRPr lang="es-E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43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630F663C-0F2F-4474-8937-C216877B7546}" type="slidenum">
              <a:rPr lang="es-ES" smtClean="0"/>
              <a:pPr>
                <a:defRPr/>
              </a:pPr>
              <a:t>101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1AB8BF44-E9A0-452F-A6E1-166D3F122AF7}" type="datetimeFigureOut">
              <a:rPr lang="es-ES"/>
              <a:pPr>
                <a:defRPr/>
              </a:pPr>
              <a:t>19/01/2010</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F6659962-1199-452A-A058-D86742EE6C50}"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C008656-9CDB-46DF-8C5A-8470A3D69B8B}" type="datetimeFigureOut">
              <a:rPr lang="es-ES"/>
              <a:pPr>
                <a:defRPr/>
              </a:pPr>
              <a:t>19/01/2010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8FDE62BE-A91C-4C4D-81D1-B5290CE7BB5F}"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0A10740-A527-409E-958B-761CC36941A2}" type="datetimeFigureOut">
              <a:rPr lang="es-ES"/>
              <a:pPr>
                <a:defRPr/>
              </a:pPr>
              <a:t>19/01/2010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9086F41C-5AA7-4136-82C4-E9C8131390D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FB1D277-CA20-4768-95B9-11AE853B0E52}" type="datetimeFigureOut">
              <a:rPr lang="es-ES"/>
              <a:pPr>
                <a:defRPr/>
              </a:pPr>
              <a:t>19/01/2010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4C66F6F0-C571-4E38-A9CF-6141B0639D3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0420B81-CCB2-43AB-B8BF-2B99D40E6200}" type="datetimeFigureOut">
              <a:rPr lang="es-ES"/>
              <a:pPr>
                <a:defRPr/>
              </a:pPr>
              <a:t>19/01/2010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538BA90-F320-4907-86F0-15C6B5C4BB4E}"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FEA9D19-C2EA-48BA-AC52-C9EC7B38A4C6}" type="datetimeFigureOut">
              <a:rPr lang="es-ES"/>
              <a:pPr>
                <a:defRPr/>
              </a:pPr>
              <a:t>19/01/2010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5FF10FF5-B2A4-4C47-8360-49015DAF6E5F}"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D37E7B49-8CB2-46EB-84B8-F5B876A6414C}" type="datetimeFigureOut">
              <a:rPr lang="es-ES"/>
              <a:pPr>
                <a:defRPr/>
              </a:pPr>
              <a:t>19/01/2010</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AAB203B5-DF37-4142-8187-CF4ABC13FB1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3088D77F-1244-4A88-8993-00529D65B78E}" type="datetimeFigureOut">
              <a:rPr lang="es-ES"/>
              <a:pPr>
                <a:defRPr/>
              </a:pPr>
              <a:t>19/01/2010</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A4FD35A4-DE13-444C-8E76-F94B24B4D57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D4F49945-703E-47BA-A609-7A8712A291C4}" type="datetimeFigureOut">
              <a:rPr lang="es-ES"/>
              <a:pPr>
                <a:defRPr/>
              </a:pPr>
              <a:t>19/01/2010</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D93C22DD-75DD-478C-816E-E231FC84734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F35E0FD-D3BE-433B-B13C-65386AF694AF}" type="datetimeFigureOut">
              <a:rPr lang="es-ES"/>
              <a:pPr>
                <a:defRPr/>
              </a:pPr>
              <a:t>19/01/2010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A8157053-87BE-4005-95FB-FC5633777E4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B4378B99-DCE5-45F4-824B-A2D723287622}" type="datetimeFigureOut">
              <a:rPr lang="es-ES"/>
              <a:pPr>
                <a:defRPr/>
              </a:pPr>
              <a:t>19/01/2010</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00A9EAEB-1951-42FD-90A2-EE1880F5920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11B5F53-100C-4908-8624-2F46CB8DF61C}" type="datetimeFigureOut">
              <a:rPr lang="es-ES"/>
              <a:pPr>
                <a:defRPr/>
              </a:pPr>
              <a:t>19/01/2010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78A5BBE-EE42-4D0E-BF16-17AC701B3DD2}"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59" r:id="rId1"/>
    <p:sldLayoutId id="2147484051" r:id="rId2"/>
    <p:sldLayoutId id="2147484060" r:id="rId3"/>
    <p:sldLayoutId id="2147484052" r:id="rId4"/>
    <p:sldLayoutId id="2147484053" r:id="rId5"/>
    <p:sldLayoutId id="2147484054" r:id="rId6"/>
    <p:sldLayoutId id="2147484055" r:id="rId7"/>
    <p:sldLayoutId id="2147484056" r:id="rId8"/>
    <p:sldLayoutId id="2147484061" r:id="rId9"/>
    <p:sldLayoutId id="2147484057" r:id="rId10"/>
    <p:sldLayoutId id="214748405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fontAlgn="auto" hangingPunct="1">
              <a:spcAft>
                <a:spcPts val="0"/>
              </a:spcAft>
              <a:defRPr/>
            </a:pPr>
            <a:r>
              <a:rPr lang="es-ES" dirty="0" smtClean="0"/>
              <a:t>ALGORITMOS DE SELECCIÓN DE VARIABLES</a:t>
            </a:r>
            <a:endParaRPr lang="es-ES" dirty="0"/>
          </a:p>
        </p:txBody>
      </p:sp>
      <p:sp>
        <p:nvSpPr>
          <p:cNvPr id="5123" name="2 Subtítulo"/>
          <p:cNvSpPr>
            <a:spLocks noGrp="1"/>
          </p:cNvSpPr>
          <p:nvPr>
            <p:ph type="subTitle" idx="1"/>
          </p:nvPr>
        </p:nvSpPr>
        <p:spPr>
          <a:xfrm>
            <a:off x="533400" y="3228975"/>
            <a:ext cx="7854950" cy="1752600"/>
          </a:xfrm>
        </p:spPr>
        <p:txBody>
          <a:bodyPr/>
          <a:lstStyle/>
          <a:p>
            <a:pPr marR="0" eaLnBrk="1" hangingPunct="1">
              <a:lnSpc>
                <a:spcPct val="90000"/>
              </a:lnSpc>
            </a:pPr>
            <a:r>
              <a:rPr lang="es-ES" sz="2400" smtClean="0"/>
              <a:t>García Veiga, Mariam (USC)</a:t>
            </a:r>
          </a:p>
          <a:p>
            <a:pPr marR="0" eaLnBrk="1" hangingPunct="1">
              <a:lnSpc>
                <a:spcPct val="90000"/>
              </a:lnSpc>
            </a:pPr>
            <a:r>
              <a:rPr lang="es-ES" sz="2400" smtClean="0"/>
              <a:t> Lado González, Ignacio (USC)</a:t>
            </a:r>
          </a:p>
          <a:p>
            <a:pPr marR="0" eaLnBrk="1" hangingPunct="1">
              <a:lnSpc>
                <a:spcPct val="90000"/>
              </a:lnSpc>
            </a:pPr>
            <a:r>
              <a:rPr lang="es-ES" sz="2400" smtClean="0"/>
              <a:t>Leyenda Rodríguez, María (USC) </a:t>
            </a:r>
          </a:p>
          <a:p>
            <a:pPr marR="0" eaLnBrk="1" hangingPunct="1">
              <a:lnSpc>
                <a:spcPct val="90000"/>
              </a:lnSpc>
            </a:pPr>
            <a:r>
              <a:rPr lang="es-ES" sz="2400" smtClean="0"/>
              <a:t>López Veiga, David (USC)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r>
              <a:rPr lang="es-ES" sz="4400" smtClean="0"/>
              <a:t>Problema de Selección de Variables</a:t>
            </a:r>
          </a:p>
        </p:txBody>
      </p:sp>
      <p:sp>
        <p:nvSpPr>
          <p:cNvPr id="14339" name="2 Marcador de contenido"/>
          <p:cNvSpPr>
            <a:spLocks noGrp="1"/>
          </p:cNvSpPr>
          <p:nvPr>
            <p:ph idx="1"/>
          </p:nvPr>
        </p:nvSpPr>
        <p:spPr>
          <a:xfrm>
            <a:off x="457200" y="2506663"/>
            <a:ext cx="8229600" cy="2708275"/>
          </a:xfrm>
        </p:spPr>
        <p:txBody>
          <a:bodyPr/>
          <a:lstStyle/>
          <a:p>
            <a:pPr algn="just"/>
            <a:r>
              <a:rPr lang="es-ES" smtClean="0"/>
              <a:t>La selección de variables es un problema muy estudiado, aunque fundamentalmente abierto. Las fuertes interacciones entre las variables y la presencia de variables irrelevantes, redundantes, el ruido en la muestra, etc., dificultan aún más el problema.</a:t>
            </a:r>
          </a:p>
          <a:p>
            <a:pPr>
              <a:buFont typeface="Wingdings 2" pitchFamily="18" charset="2"/>
              <a:buNone/>
            </a:pPr>
            <a:endParaRPr lang="es-ES" smtClean="0"/>
          </a:p>
          <a:p>
            <a:pPr>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Título"/>
          <p:cNvSpPr>
            <a:spLocks noGrp="1"/>
          </p:cNvSpPr>
          <p:nvPr>
            <p:ph type="title"/>
          </p:nvPr>
        </p:nvSpPr>
        <p:spPr>
          <a:xfrm>
            <a:off x="500063" y="785813"/>
            <a:ext cx="8229600" cy="1071562"/>
          </a:xfrm>
        </p:spPr>
        <p:txBody>
          <a:bodyPr/>
          <a:lstStyle/>
          <a:p>
            <a:pPr defTabSz="358775"/>
            <a:r>
              <a:rPr lang="es-ES" smtClean="0"/>
              <a:t>Problema 1:</a:t>
            </a:r>
            <a:br>
              <a:rPr lang="es-ES" smtClean="0"/>
            </a:br>
            <a:r>
              <a:rPr lang="es-ES" sz="2800" smtClean="0"/>
              <a:t>Encuesta sobre Accidentes en Empresas Mineras</a:t>
            </a:r>
            <a:r>
              <a:rPr lang="es-ES" sz="2000" smtClean="0"/>
              <a:t> </a:t>
            </a:r>
          </a:p>
        </p:txBody>
      </p:sp>
      <p:pic>
        <p:nvPicPr>
          <p:cNvPr id="64515" name="Picture 2"/>
          <p:cNvPicPr>
            <a:picLocks noChangeAspect="1" noChangeArrowheads="1"/>
          </p:cNvPicPr>
          <p:nvPr/>
        </p:nvPicPr>
        <p:blipFill>
          <a:blip r:embed="rId3" cstate="print"/>
          <a:srcRect/>
          <a:stretch>
            <a:fillRect/>
          </a:stretch>
        </p:blipFill>
        <p:spPr bwMode="auto">
          <a:xfrm>
            <a:off x="762000" y="1857375"/>
            <a:ext cx="76200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857375" y="571500"/>
          <a:ext cx="5410170" cy="2699004"/>
        </p:xfrm>
        <a:graphic>
          <a:graphicData uri="http://schemas.openxmlformats.org/drawingml/2006/table">
            <a:tbl>
              <a:tblPr/>
              <a:tblGrid>
                <a:gridCol w="1293136"/>
                <a:gridCol w="1560236"/>
                <a:gridCol w="1610586"/>
                <a:gridCol w="946212"/>
              </a:tblGrid>
              <a:tr h="372836">
                <a:tc>
                  <a:txBody>
                    <a:bodyPr/>
                    <a:lstStyle/>
                    <a:p>
                      <a:pPr>
                        <a:lnSpc>
                          <a:spcPct val="115000"/>
                        </a:lnSpc>
                        <a:spcAft>
                          <a:spcPts val="0"/>
                        </a:spcAft>
                      </a:pPr>
                      <a:r>
                        <a:rPr lang="en-US" sz="1100" b="1" dirty="0" err="1">
                          <a:solidFill>
                            <a:srgbClr val="365F91"/>
                          </a:solidFill>
                          <a:latin typeface="Calibri"/>
                          <a:ea typeface="Calibri"/>
                          <a:cs typeface="Times New Roman"/>
                        </a:rPr>
                        <a:t>Valores</a:t>
                      </a:r>
                      <a:r>
                        <a:rPr lang="en-US" sz="1100" b="1" dirty="0">
                          <a:solidFill>
                            <a:srgbClr val="365F91"/>
                          </a:solidFill>
                          <a:latin typeface="Calibri"/>
                          <a:ea typeface="Calibri"/>
                          <a:cs typeface="Times New Roman"/>
                        </a:rPr>
                        <a:t> </a:t>
                      </a:r>
                      <a:r>
                        <a:rPr lang="en-US" sz="1100" b="1" dirty="0" err="1">
                          <a:solidFill>
                            <a:srgbClr val="365F91"/>
                          </a:solidFill>
                          <a:latin typeface="Calibri"/>
                          <a:ea typeface="Calibri"/>
                          <a:cs typeface="Times New Roman"/>
                        </a:rPr>
                        <a:t>propios</a:t>
                      </a:r>
                      <a:r>
                        <a:rPr lang="en-US" sz="1100" b="1" dirty="0">
                          <a:solidFill>
                            <a:srgbClr val="365F91"/>
                          </a:solidFill>
                          <a:latin typeface="Calibri"/>
                          <a:ea typeface="Calibri"/>
                          <a:cs typeface="Times New Roman"/>
                        </a:rPr>
                        <a:t> (</a:t>
                      </a:r>
                      <a:r>
                        <a:rPr lang="en-US" sz="1100" b="1" dirty="0" err="1">
                          <a:solidFill>
                            <a:srgbClr val="365F91"/>
                          </a:solidFill>
                          <a:latin typeface="Calibri"/>
                          <a:ea typeface="Calibri"/>
                          <a:cs typeface="Times New Roman"/>
                        </a:rPr>
                        <a:t>eigenvalue</a:t>
                      </a:r>
                      <a:r>
                        <a:rPr lang="en-US" sz="1100" b="1" dirty="0">
                          <a:solidFill>
                            <a:srgbClr val="365F91"/>
                          </a:solidFill>
                          <a:latin typeface="Calibri"/>
                          <a:ea typeface="Calibri"/>
                          <a:cs typeface="Times New Roman"/>
                        </a:rPr>
                        <a:t>)</a:t>
                      </a:r>
                      <a:endParaRPr lang="es-ES" sz="1100" dirty="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solidFill>
                            <a:srgbClr val="365F91"/>
                          </a:solidFill>
                          <a:latin typeface="Calibri"/>
                          <a:ea typeface="Calibri"/>
                          <a:cs typeface="Times New Roman"/>
                        </a:rPr>
                        <a:t>Proporción varianza explicada(proportion)</a:t>
                      </a:r>
                      <a:endParaRPr lang="es-ES" sz="110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solidFill>
                            <a:srgbClr val="365F91"/>
                          </a:solidFill>
                          <a:latin typeface="Calibri"/>
                          <a:ea typeface="Calibri"/>
                          <a:cs typeface="Times New Roman"/>
                        </a:rPr>
                        <a:t>Proporción acumulada(cumulative)</a:t>
                      </a:r>
                      <a:endParaRPr lang="es-ES" sz="110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solidFill>
                            <a:srgbClr val="365F91"/>
                          </a:solidFill>
                          <a:latin typeface="Calibri"/>
                          <a:ea typeface="Calibri"/>
                          <a:cs typeface="Times New Roman"/>
                        </a:rPr>
                        <a:t>Componentes principales</a:t>
                      </a:r>
                      <a:endParaRPr lang="es-ES" sz="110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86418">
                <a:tc>
                  <a:txBody>
                    <a:bodyPr/>
                    <a:lstStyle/>
                    <a:p>
                      <a:pPr>
                        <a:lnSpc>
                          <a:spcPct val="115000"/>
                        </a:lnSpc>
                        <a:spcAft>
                          <a:spcPts val="0"/>
                        </a:spcAft>
                      </a:pPr>
                      <a:r>
                        <a:rPr lang="en-US" sz="1100" b="1" dirty="0">
                          <a:solidFill>
                            <a:srgbClr val="365F91"/>
                          </a:solidFill>
                          <a:latin typeface="Calibri"/>
                          <a:ea typeface="Calibri"/>
                          <a:cs typeface="Times New Roman"/>
                        </a:rPr>
                        <a:t>7.19233</a:t>
                      </a:r>
                      <a:endParaRPr lang="es-ES" sz="1100" dirty="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0.06365</a:t>
                      </a:r>
                      <a:endParaRPr lang="es-ES" sz="110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0.06365</a:t>
                      </a:r>
                      <a:endParaRPr lang="es-ES" sz="110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1</a:t>
                      </a:r>
                      <a:endParaRPr lang="es-ES" sz="1100">
                        <a:solidFill>
                          <a:srgbClr val="365F91"/>
                        </a:solidFill>
                        <a:latin typeface="Calibri"/>
                        <a:ea typeface="Calibri"/>
                        <a:cs typeface="Times New Roman"/>
                      </a:endParaRPr>
                    </a:p>
                  </a:txBody>
                  <a:tcPr marL="66315" marR="66315"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86418">
                <a:tc>
                  <a:txBody>
                    <a:bodyPr/>
                    <a:lstStyle/>
                    <a:p>
                      <a:pPr>
                        <a:lnSpc>
                          <a:spcPct val="115000"/>
                        </a:lnSpc>
                        <a:spcAft>
                          <a:spcPts val="0"/>
                        </a:spcAft>
                      </a:pPr>
                      <a:r>
                        <a:rPr lang="es-ES" sz="1100" b="1">
                          <a:solidFill>
                            <a:srgbClr val="365F91"/>
                          </a:solidFill>
                          <a:latin typeface="Calibri"/>
                          <a:ea typeface="Calibri"/>
                          <a:cs typeface="Times New Roman"/>
                        </a:rPr>
                        <a:t>5.05384</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0.04472</a:t>
                      </a: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0.10837</a:t>
                      </a: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2</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r>
              <a:tr h="186418">
                <a:tc>
                  <a:txBody>
                    <a:bodyPr/>
                    <a:lstStyle/>
                    <a:p>
                      <a:pPr>
                        <a:lnSpc>
                          <a:spcPct val="115000"/>
                        </a:lnSpc>
                        <a:spcAft>
                          <a:spcPts val="0"/>
                        </a:spcAft>
                      </a:pPr>
                      <a:r>
                        <a:rPr lang="es-ES" sz="1100" b="1">
                          <a:solidFill>
                            <a:srgbClr val="365F91"/>
                          </a:solidFill>
                          <a:latin typeface="Calibri"/>
                          <a:ea typeface="Calibri"/>
                          <a:cs typeface="Times New Roman"/>
                        </a:rPr>
                        <a:t>4.54358</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0.04021</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0.14858	</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3</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r>
              <a:tr h="186418">
                <a:tc>
                  <a:txBody>
                    <a:bodyPr/>
                    <a:lstStyle/>
                    <a:p>
                      <a:pPr>
                        <a:lnSpc>
                          <a:spcPct val="115000"/>
                        </a:lnSpc>
                        <a:spcAft>
                          <a:spcPts val="0"/>
                        </a:spcAft>
                      </a:pPr>
                      <a:r>
                        <a:rPr lang="es-ES" sz="1100" b="1">
                          <a:solidFill>
                            <a:srgbClr val="365F91"/>
                          </a:solidFill>
                          <a:latin typeface="Calibri"/>
                          <a:ea typeface="Calibri"/>
                          <a:cs typeface="Times New Roman"/>
                        </a:rPr>
                        <a:t>4.27477</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0.03783</a:t>
                      </a: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0.14858</a:t>
                      </a: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4</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r>
              <a:tr h="186418">
                <a:tc>
                  <a:txBody>
                    <a:bodyPr/>
                    <a:lstStyle/>
                    <a:p>
                      <a:pPr>
                        <a:lnSpc>
                          <a:spcPct val="115000"/>
                        </a:lnSpc>
                        <a:spcAft>
                          <a:spcPts val="0"/>
                        </a:spcAft>
                      </a:pPr>
                      <a:r>
                        <a:rPr lang="en-US" sz="1100" b="1">
                          <a:solidFill>
                            <a:srgbClr val="365F91"/>
                          </a:solidFill>
                          <a:latin typeface="Calibri"/>
                          <a:ea typeface="Calibri"/>
                          <a:cs typeface="Times New Roman"/>
                        </a:rPr>
                        <a:t>3.97975</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0.03522</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0.18641</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5</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r>
              <a:tr h="186418">
                <a:tc>
                  <a:txBody>
                    <a:bodyPr/>
                    <a:lstStyle/>
                    <a:p>
                      <a:pPr>
                        <a:lnSpc>
                          <a:spcPct val="115000"/>
                        </a:lnSpc>
                        <a:spcAft>
                          <a:spcPts val="0"/>
                        </a:spcAft>
                      </a:pPr>
                      <a:r>
                        <a:rPr lang="en-US" sz="1100" b="1">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r>
              <a:tr h="186418">
                <a:tc>
                  <a:txBody>
                    <a:bodyPr/>
                    <a:lstStyle/>
                    <a:p>
                      <a:pPr>
                        <a:lnSpc>
                          <a:spcPct val="115000"/>
                        </a:lnSpc>
                        <a:spcAft>
                          <a:spcPts val="0"/>
                        </a:spcAft>
                      </a:pPr>
                      <a:r>
                        <a:rPr lang="es-ES" sz="1100" b="1">
                          <a:solidFill>
                            <a:srgbClr val="365F91"/>
                          </a:solidFill>
                          <a:latin typeface="Calibri"/>
                          <a:ea typeface="Calibri"/>
                          <a:cs typeface="Times New Roman"/>
                        </a:rPr>
                        <a:t>1.01639</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  0.00899</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0.91005</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51</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r>
              <a:tr h="186418">
                <a:tc>
                  <a:txBody>
                    <a:bodyPr/>
                    <a:lstStyle/>
                    <a:p>
                      <a:pPr>
                        <a:lnSpc>
                          <a:spcPct val="115000"/>
                        </a:lnSpc>
                        <a:spcAft>
                          <a:spcPts val="0"/>
                        </a:spcAft>
                      </a:pPr>
                      <a:r>
                        <a:rPr lang="es-ES" sz="1100" b="1">
                          <a:solidFill>
                            <a:srgbClr val="365F91"/>
                          </a:solidFill>
                          <a:latin typeface="Calibri"/>
                          <a:ea typeface="Calibri"/>
                          <a:cs typeface="Times New Roman"/>
                        </a:rPr>
                        <a:t>1.01639</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0.00899	</a:t>
                      </a: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0.91905</a:t>
                      </a: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52</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r>
              <a:tr h="186418">
                <a:tc>
                  <a:txBody>
                    <a:bodyPr/>
                    <a:lstStyle/>
                    <a:p>
                      <a:pPr>
                        <a:lnSpc>
                          <a:spcPct val="115000"/>
                        </a:lnSpc>
                        <a:spcAft>
                          <a:spcPts val="0"/>
                        </a:spcAft>
                      </a:pPr>
                      <a:r>
                        <a:rPr lang="es-ES" sz="1100" b="1">
                          <a:solidFill>
                            <a:srgbClr val="365F91"/>
                          </a:solidFill>
                          <a:latin typeface="Calibri"/>
                          <a:ea typeface="Calibri"/>
                          <a:cs typeface="Times New Roman"/>
                        </a:rPr>
                        <a:t>1.01639</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0.00899</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  0.92804</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53</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r>
              <a:tr h="186418">
                <a:tc>
                  <a:txBody>
                    <a:bodyPr/>
                    <a:lstStyle/>
                    <a:p>
                      <a:pPr>
                        <a:lnSpc>
                          <a:spcPct val="115000"/>
                        </a:lnSpc>
                        <a:spcAft>
                          <a:spcPts val="0"/>
                        </a:spcAft>
                      </a:pPr>
                      <a:r>
                        <a:rPr lang="es-ES" sz="1100" b="1">
                          <a:solidFill>
                            <a:srgbClr val="365F91"/>
                          </a:solidFill>
                          <a:latin typeface="Calibri"/>
                          <a:ea typeface="Calibri"/>
                          <a:cs typeface="Times New Roman"/>
                        </a:rPr>
                        <a:t>1.01639</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0.00899</a:t>
                      </a:r>
                    </a:p>
                  </a:txBody>
                  <a:tcPr marL="66315" marR="66315" marT="0" marB="0">
                    <a:lnL>
                      <a:noFill/>
                    </a:lnL>
                    <a:lnR>
                      <a:noFill/>
                    </a:lnR>
                    <a:lnT>
                      <a:noFill/>
                    </a:lnT>
                    <a:lnB>
                      <a:noFill/>
                    </a:lnB>
                  </a:tcPr>
                </a:tc>
                <a:tc>
                  <a:txBody>
                    <a:bodyPr/>
                    <a:lstStyle/>
                    <a:p>
                      <a:pPr>
                        <a:lnSpc>
                          <a:spcPct val="115000"/>
                        </a:lnSpc>
                        <a:spcAft>
                          <a:spcPts val="0"/>
                        </a:spcAft>
                      </a:pPr>
                      <a:r>
                        <a:rPr lang="es-ES" sz="1100">
                          <a:solidFill>
                            <a:srgbClr val="365F91"/>
                          </a:solidFill>
                          <a:latin typeface="Calibri"/>
                          <a:ea typeface="Calibri"/>
                          <a:cs typeface="Times New Roman"/>
                        </a:rPr>
                        <a:t>  0.93704</a:t>
                      </a:r>
                    </a:p>
                  </a:txBody>
                  <a:tcPr marL="66315" marR="66315"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54</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tcPr>
                </a:tc>
              </a:tr>
              <a:tr h="186418">
                <a:tc>
                  <a:txBody>
                    <a:bodyPr/>
                    <a:lstStyle/>
                    <a:p>
                      <a:pPr>
                        <a:lnSpc>
                          <a:spcPct val="115000"/>
                        </a:lnSpc>
                        <a:spcAft>
                          <a:spcPts val="0"/>
                        </a:spcAft>
                      </a:pPr>
                      <a:r>
                        <a:rPr lang="es-ES" sz="1100" b="1">
                          <a:solidFill>
                            <a:srgbClr val="365F91"/>
                          </a:solidFill>
                          <a:latin typeface="Calibri"/>
                          <a:ea typeface="Calibri"/>
                          <a:cs typeface="Times New Roman"/>
                        </a:rPr>
                        <a:t>1.01639</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0.00899</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s-ES" sz="1100">
                          <a:solidFill>
                            <a:srgbClr val="365F91"/>
                          </a:solidFill>
                          <a:latin typeface="Calibri"/>
                          <a:ea typeface="Calibri"/>
                          <a:cs typeface="Times New Roman"/>
                        </a:rPr>
                        <a:t>0.94603</a:t>
                      </a:r>
                    </a:p>
                  </a:txBody>
                  <a:tcPr marL="66315" marR="66315"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55</a:t>
                      </a:r>
                      <a:endParaRPr lang="es-ES" sz="1100">
                        <a:solidFill>
                          <a:srgbClr val="365F91"/>
                        </a:solidFill>
                        <a:latin typeface="Calibri"/>
                        <a:ea typeface="Calibri"/>
                        <a:cs typeface="Times New Roman"/>
                      </a:endParaRPr>
                    </a:p>
                  </a:txBody>
                  <a:tcPr marL="66315" marR="66315" marT="0" marB="0">
                    <a:lnL>
                      <a:noFill/>
                    </a:lnL>
                    <a:lnR>
                      <a:noFill/>
                    </a:lnR>
                    <a:lnT>
                      <a:noFill/>
                    </a:lnT>
                    <a:lnB>
                      <a:noFill/>
                    </a:lnB>
                    <a:solidFill>
                      <a:srgbClr val="D3DFEE"/>
                    </a:solidFill>
                  </a:tcPr>
                </a:tc>
              </a:tr>
              <a:tr h="186418">
                <a:tc>
                  <a:txBody>
                    <a:bodyPr/>
                    <a:lstStyle/>
                    <a:p>
                      <a:pPr>
                        <a:lnSpc>
                          <a:spcPct val="115000"/>
                        </a:lnSpc>
                        <a:spcAft>
                          <a:spcPts val="0"/>
                        </a:spcAft>
                      </a:pPr>
                      <a:r>
                        <a:rPr lang="es-ES" sz="1100" b="1">
                          <a:solidFill>
                            <a:srgbClr val="365F91"/>
                          </a:solidFill>
                          <a:latin typeface="Calibri"/>
                          <a:ea typeface="Calibri"/>
                          <a:cs typeface="Times New Roman"/>
                        </a:rPr>
                        <a:t>1.01639</a:t>
                      </a:r>
                      <a:endParaRPr lang="es-ES" sz="1100">
                        <a:solidFill>
                          <a:srgbClr val="365F91"/>
                        </a:solidFill>
                        <a:latin typeface="Calibri"/>
                        <a:ea typeface="Calibri"/>
                        <a:cs typeface="Times New Roman"/>
                      </a:endParaRPr>
                    </a:p>
                  </a:txBody>
                  <a:tcPr marL="66315" marR="66315"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100">
                          <a:solidFill>
                            <a:srgbClr val="365F91"/>
                          </a:solidFill>
                          <a:latin typeface="Calibri"/>
                          <a:ea typeface="Calibri"/>
                          <a:cs typeface="Times New Roman"/>
                        </a:rPr>
                        <a:t>0.00899	</a:t>
                      </a:r>
                    </a:p>
                  </a:txBody>
                  <a:tcPr marL="66315" marR="66315"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S" sz="1100">
                          <a:solidFill>
                            <a:srgbClr val="365F91"/>
                          </a:solidFill>
                          <a:latin typeface="Calibri"/>
                          <a:ea typeface="Calibri"/>
                          <a:cs typeface="Times New Roman"/>
                        </a:rPr>
                        <a:t>  0.95503</a:t>
                      </a:r>
                    </a:p>
                  </a:txBody>
                  <a:tcPr marL="66315" marR="66315"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dirty="0">
                          <a:solidFill>
                            <a:srgbClr val="365F91"/>
                          </a:solidFill>
                          <a:latin typeface="Calibri"/>
                          <a:ea typeface="Calibri"/>
                          <a:cs typeface="Times New Roman"/>
                        </a:rPr>
                        <a:t>56</a:t>
                      </a:r>
                      <a:endParaRPr lang="es-ES" sz="1100" dirty="0">
                        <a:solidFill>
                          <a:srgbClr val="365F91"/>
                        </a:solidFill>
                        <a:latin typeface="Calibri"/>
                        <a:ea typeface="Calibri"/>
                        <a:cs typeface="Times New Roman"/>
                      </a:endParaRPr>
                    </a:p>
                  </a:txBody>
                  <a:tcPr marL="66315" marR="66315"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5" name="7 Marcador de contenido"/>
          <p:cNvSpPr txBox="1">
            <a:spLocks/>
          </p:cNvSpPr>
          <p:nvPr/>
        </p:nvSpPr>
        <p:spPr bwMode="auto">
          <a:xfrm>
            <a:off x="457200" y="4000500"/>
            <a:ext cx="8229600" cy="1571625"/>
          </a:xfrm>
          <a:prstGeom prst="rect">
            <a:avLst/>
          </a:prstGeom>
          <a:noFill/>
          <a:ln w="9525">
            <a:noFill/>
            <a:miter lim="800000"/>
            <a:headEnd/>
            <a:tailEnd/>
          </a:ln>
        </p:spPr>
        <p:txBody>
          <a:bodyPr/>
          <a:lstStyle/>
          <a:p>
            <a:pPr marL="273050" indent="-273050" algn="just" eaLnBrk="0" hangingPunct="0">
              <a:spcBef>
                <a:spcPct val="20000"/>
              </a:spcBef>
              <a:buClr>
                <a:srgbClr val="0BD0D9"/>
              </a:buClr>
              <a:buSzPct val="95000"/>
              <a:buFont typeface="Wingdings 2" pitchFamily="18" charset="2"/>
              <a:buChar char=""/>
              <a:defRPr/>
            </a:pPr>
            <a:r>
              <a:rPr lang="es-ES" dirty="0">
                <a:latin typeface="+mn-lt"/>
                <a:cs typeface="+mn-cs"/>
              </a:rPr>
              <a:t>En este caso,  tendríamos que quedarnos con 56componentes principales para poder explicar  un 95,5% de la varianza.</a:t>
            </a:r>
          </a:p>
          <a:p>
            <a:pPr marL="273050" indent="-273050" algn="just" eaLnBrk="0" hangingPunct="0">
              <a:spcBef>
                <a:spcPct val="20000"/>
              </a:spcBef>
              <a:buClr>
                <a:srgbClr val="0BD0D9"/>
              </a:buClr>
              <a:buSzPct val="95000"/>
              <a:buFont typeface="Wingdings 2" pitchFamily="18" charset="2"/>
              <a:buChar char=""/>
              <a:defRPr/>
            </a:pPr>
            <a:r>
              <a:rPr lang="es-ES" dirty="0">
                <a:latin typeface="+mn-lt"/>
                <a:cs typeface="+mn-cs"/>
              </a:rPr>
              <a:t>Antes de realizar  el análisis teníamos  116 variables. Contando que cada categoría es una nueva variable.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Título"/>
          <p:cNvSpPr>
            <a:spLocks noGrp="1"/>
          </p:cNvSpPr>
          <p:nvPr>
            <p:ph type="title"/>
          </p:nvPr>
        </p:nvSpPr>
        <p:spPr/>
        <p:txBody>
          <a:bodyPr/>
          <a:lstStyle/>
          <a:p>
            <a:pPr defTabSz="358775"/>
            <a:r>
              <a:rPr lang="es-ES" smtClean="0"/>
              <a:t>Problema 2:</a:t>
            </a:r>
            <a:br>
              <a:rPr lang="es-ES" smtClean="0"/>
            </a:br>
            <a:r>
              <a:rPr lang="es-ES" sz="2800" smtClean="0"/>
              <a:t>Credit-scoring</a:t>
            </a:r>
            <a:r>
              <a:rPr lang="es-ES" sz="2000" smtClean="0"/>
              <a:t> </a:t>
            </a:r>
          </a:p>
        </p:txBody>
      </p:sp>
      <p:pic>
        <p:nvPicPr>
          <p:cNvPr id="66563" name="Picture 2"/>
          <p:cNvPicPr>
            <a:picLocks noChangeAspect="1" noChangeArrowheads="1"/>
          </p:cNvPicPr>
          <p:nvPr/>
        </p:nvPicPr>
        <p:blipFill>
          <a:blip r:embed="rId3" cstate="print"/>
          <a:srcRect/>
          <a:stretch>
            <a:fillRect/>
          </a:stretch>
        </p:blipFill>
        <p:spPr bwMode="auto">
          <a:xfrm>
            <a:off x="762000" y="1928813"/>
            <a:ext cx="7620000"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000250" y="857250"/>
          <a:ext cx="5594985" cy="2699004"/>
        </p:xfrm>
        <a:graphic>
          <a:graphicData uri="http://schemas.openxmlformats.org/drawingml/2006/table">
            <a:tbl>
              <a:tblPr/>
              <a:tblGrid>
                <a:gridCol w="1337310"/>
                <a:gridCol w="1613535"/>
                <a:gridCol w="1665605"/>
                <a:gridCol w="978535"/>
              </a:tblGrid>
              <a:tr h="86995">
                <a:tc>
                  <a:txBody>
                    <a:bodyPr/>
                    <a:lstStyle/>
                    <a:p>
                      <a:pPr>
                        <a:lnSpc>
                          <a:spcPct val="115000"/>
                        </a:lnSpc>
                        <a:spcAft>
                          <a:spcPts val="0"/>
                        </a:spcAft>
                      </a:pPr>
                      <a:r>
                        <a:rPr lang="en-US" sz="1100" b="1">
                          <a:solidFill>
                            <a:srgbClr val="365F91"/>
                          </a:solidFill>
                          <a:latin typeface="Calibri"/>
                          <a:ea typeface="Calibri"/>
                          <a:cs typeface="Times New Roman"/>
                        </a:rPr>
                        <a:t>Valores propios (eigenvalue)</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solidFill>
                            <a:srgbClr val="365F91"/>
                          </a:solidFill>
                          <a:latin typeface="Calibri"/>
                          <a:ea typeface="Calibri"/>
                          <a:cs typeface="Times New Roman"/>
                        </a:rPr>
                        <a:t>Proporción varianza explicada(proportion)</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solidFill>
                            <a:srgbClr val="365F91"/>
                          </a:solidFill>
                          <a:latin typeface="Calibri"/>
                          <a:ea typeface="Calibri"/>
                          <a:cs typeface="Times New Roman"/>
                        </a:rPr>
                        <a:t>Proporción acumulada(cumulative)</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solidFill>
                            <a:srgbClr val="365F91"/>
                          </a:solidFill>
                          <a:latin typeface="Calibri"/>
                          <a:ea typeface="Calibri"/>
                          <a:cs typeface="Times New Roman"/>
                        </a:rPr>
                        <a:t>Componentes principales</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66370">
                <a:tc>
                  <a:txBody>
                    <a:bodyPr/>
                    <a:lstStyle/>
                    <a:p>
                      <a:pPr>
                        <a:lnSpc>
                          <a:spcPct val="115000"/>
                        </a:lnSpc>
                        <a:spcAft>
                          <a:spcPts val="0"/>
                        </a:spcAft>
                      </a:pPr>
                      <a:r>
                        <a:rPr lang="en-US" sz="1100" b="1">
                          <a:solidFill>
                            <a:srgbClr val="365F91"/>
                          </a:solidFill>
                          <a:latin typeface="Calibri"/>
                          <a:ea typeface="Calibri"/>
                          <a:cs typeface="Times New Roman"/>
                        </a:rPr>
                        <a:t>4.03815</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0.05938</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0.05938</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1</a:t>
                      </a:r>
                      <a:endParaRPr lang="es-ES"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56845">
                <a:tc>
                  <a:txBody>
                    <a:bodyPr/>
                    <a:lstStyle/>
                    <a:p>
                      <a:pPr>
                        <a:lnSpc>
                          <a:spcPct val="115000"/>
                        </a:lnSpc>
                        <a:spcAft>
                          <a:spcPts val="0"/>
                        </a:spcAft>
                      </a:pPr>
                      <a:r>
                        <a:rPr lang="en-US" sz="1100" b="1">
                          <a:solidFill>
                            <a:srgbClr val="365F91"/>
                          </a:solidFill>
                          <a:latin typeface="Calibri"/>
                          <a:ea typeface="Calibri"/>
                          <a:cs typeface="Times New Roman"/>
                        </a:rPr>
                        <a:t>  3.30805</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0.04865</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0.10803</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2</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r>
              <a:tr h="166370">
                <a:tc>
                  <a:txBody>
                    <a:bodyPr/>
                    <a:lstStyle/>
                    <a:p>
                      <a:pPr>
                        <a:lnSpc>
                          <a:spcPct val="115000"/>
                        </a:lnSpc>
                        <a:spcAft>
                          <a:spcPts val="0"/>
                        </a:spcAft>
                      </a:pPr>
                      <a:r>
                        <a:rPr lang="en-US" sz="1100" b="1">
                          <a:solidFill>
                            <a:srgbClr val="365F91"/>
                          </a:solidFill>
                          <a:latin typeface="Calibri"/>
                          <a:ea typeface="Calibri"/>
                          <a:cs typeface="Times New Roman"/>
                        </a:rPr>
                        <a:t>2.71972</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0.04   </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 0.1480</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3</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56845">
                <a:tc>
                  <a:txBody>
                    <a:bodyPr/>
                    <a:lstStyle/>
                    <a:p>
                      <a:pPr>
                        <a:lnSpc>
                          <a:spcPct val="115000"/>
                        </a:lnSpc>
                        <a:spcAft>
                          <a:spcPts val="0"/>
                        </a:spcAft>
                      </a:pPr>
                      <a:r>
                        <a:rPr lang="en-US" sz="1100" b="1">
                          <a:solidFill>
                            <a:srgbClr val="365F91"/>
                          </a:solidFill>
                          <a:latin typeface="Calibri"/>
                          <a:ea typeface="Calibri"/>
                          <a:cs typeface="Times New Roman"/>
                        </a:rPr>
                        <a:t>  2.63841</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0.0388</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0.18683</a:t>
                      </a:r>
                      <a:r>
                        <a:rPr lang="en-US" sz="1100" dirty="0">
                          <a:solidFill>
                            <a:srgbClr val="365F91"/>
                          </a:solidFill>
                          <a:latin typeface="Calibri"/>
                          <a:ea typeface="Calibri"/>
                          <a:cs typeface="Times New Roman"/>
                        </a:rPr>
                        <a:t>	</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4</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r>
              <a:tr h="166370">
                <a:tc>
                  <a:txBody>
                    <a:bodyPr/>
                    <a:lstStyle/>
                    <a:p>
                      <a:pPr>
                        <a:lnSpc>
                          <a:spcPct val="115000"/>
                        </a:lnSpc>
                        <a:spcAft>
                          <a:spcPts val="0"/>
                        </a:spcAft>
                      </a:pPr>
                      <a:r>
                        <a:rPr lang="en-US" sz="1100" b="1">
                          <a:solidFill>
                            <a:srgbClr val="365F91"/>
                          </a:solidFill>
                          <a:latin typeface="Calibri"/>
                          <a:ea typeface="Calibri"/>
                          <a:cs typeface="Times New Roman"/>
                        </a:rPr>
                        <a:t>  2.35634</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0.03465</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0.22148</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5</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56845">
                <a:tc>
                  <a:txBody>
                    <a:bodyPr/>
                    <a:lstStyle/>
                    <a:p>
                      <a:pPr>
                        <a:lnSpc>
                          <a:spcPct val="115000"/>
                        </a:lnSpc>
                        <a:spcAft>
                          <a:spcPts val="0"/>
                        </a:spcAft>
                      </a:pPr>
                      <a:r>
                        <a:rPr lang="en-US" sz="1100" b="1">
                          <a:solidFill>
                            <a:srgbClr val="365F91"/>
                          </a:solidFill>
                          <a:latin typeface="Calibri"/>
                          <a:ea typeface="Calibri"/>
                          <a:cs typeface="Times New Roman"/>
                        </a:rPr>
                        <a:t>2.16626</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0.03186</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0.25334</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6</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r>
              <a:tr h="175260">
                <a:tc>
                  <a:txBody>
                    <a:bodyPr/>
                    <a:lstStyle/>
                    <a:p>
                      <a:pPr>
                        <a:lnSpc>
                          <a:spcPct val="115000"/>
                        </a:lnSpc>
                        <a:spcAft>
                          <a:spcPts val="0"/>
                        </a:spcAft>
                      </a:pPr>
                      <a:r>
                        <a:rPr lang="en-US" sz="1100" b="1">
                          <a:solidFill>
                            <a:srgbClr val="365F91"/>
                          </a:solidFill>
                          <a:latin typeface="Calibri"/>
                          <a:ea typeface="Calibri"/>
                          <a:cs typeface="Times New Roman"/>
                        </a:rPr>
                        <a:t>2.08644</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0.03068</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0.28402</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7</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75260">
                <a:tc>
                  <a:txBody>
                    <a:bodyPr/>
                    <a:lstStyle/>
                    <a:p>
                      <a:pPr>
                        <a:lnSpc>
                          <a:spcPct val="115000"/>
                        </a:lnSpc>
                        <a:spcAft>
                          <a:spcPts val="0"/>
                        </a:spcAft>
                      </a:pPr>
                      <a:r>
                        <a:rPr lang="en-US" sz="1100" b="1">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r>
              <a:tr h="175260">
                <a:tc>
                  <a:txBody>
                    <a:bodyPr/>
                    <a:lstStyle/>
                    <a:p>
                      <a:pPr>
                        <a:lnSpc>
                          <a:spcPct val="115000"/>
                        </a:lnSpc>
                        <a:spcAft>
                          <a:spcPts val="0"/>
                        </a:spcAft>
                      </a:pPr>
                      <a:r>
                        <a:rPr lang="en-US" sz="1100" b="1">
                          <a:solidFill>
                            <a:srgbClr val="365F91"/>
                          </a:solidFill>
                          <a:latin typeface="Calibri"/>
                          <a:ea typeface="Calibri"/>
                          <a:cs typeface="Times New Roman"/>
                        </a:rPr>
                        <a:t>0.73521</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0.01081</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0.92132</a:t>
                      </a:r>
                      <a:endParaRPr lang="es-ES"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44</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75260">
                <a:tc>
                  <a:txBody>
                    <a:bodyPr/>
                    <a:lstStyle/>
                    <a:p>
                      <a:pPr>
                        <a:lnSpc>
                          <a:spcPct val="115000"/>
                        </a:lnSpc>
                        <a:spcAft>
                          <a:spcPts val="0"/>
                        </a:spcAft>
                      </a:pPr>
                      <a:r>
                        <a:rPr lang="en-US" sz="1100" b="1">
                          <a:solidFill>
                            <a:srgbClr val="365F91"/>
                          </a:solidFill>
                          <a:latin typeface="Calibri"/>
                          <a:ea typeface="Calibri"/>
                          <a:cs typeface="Times New Roman"/>
                        </a:rPr>
                        <a:t>0.72783</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0.0107</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0.93203</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365F91"/>
                          </a:solidFill>
                          <a:latin typeface="Calibri"/>
                          <a:ea typeface="Calibri"/>
                          <a:cs typeface="Times New Roman"/>
                        </a:rPr>
                        <a:t>45</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tcPr>
                </a:tc>
              </a:tr>
              <a:tr h="175260">
                <a:tc>
                  <a:txBody>
                    <a:bodyPr/>
                    <a:lstStyle/>
                    <a:p>
                      <a:pPr>
                        <a:lnSpc>
                          <a:spcPct val="115000"/>
                        </a:lnSpc>
                        <a:spcAft>
                          <a:spcPts val="0"/>
                        </a:spcAft>
                      </a:pPr>
                      <a:r>
                        <a:rPr lang="en-US" sz="1100" b="1">
                          <a:solidFill>
                            <a:srgbClr val="365F91"/>
                          </a:solidFill>
                          <a:latin typeface="Calibri"/>
                          <a:ea typeface="Calibri"/>
                          <a:cs typeface="Times New Roman"/>
                        </a:rPr>
                        <a:t>0.70462</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0.01036</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0.94239</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n-US" sz="1100">
                          <a:solidFill>
                            <a:srgbClr val="365F91"/>
                          </a:solidFill>
                          <a:latin typeface="Calibri"/>
                          <a:ea typeface="Calibri"/>
                          <a:cs typeface="Times New Roman"/>
                        </a:rPr>
                        <a:t>46</a:t>
                      </a:r>
                      <a:endParaRPr lang="es-ES"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75260">
                <a:tc>
                  <a:txBody>
                    <a:bodyPr/>
                    <a:lstStyle/>
                    <a:p>
                      <a:pPr>
                        <a:lnSpc>
                          <a:spcPct val="115000"/>
                        </a:lnSpc>
                        <a:spcAft>
                          <a:spcPts val="0"/>
                        </a:spcAft>
                      </a:pPr>
                      <a:r>
                        <a:rPr lang="en-US" sz="1100" b="1">
                          <a:solidFill>
                            <a:srgbClr val="365F91"/>
                          </a:solidFill>
                          <a:latin typeface="Calibri"/>
                          <a:ea typeface="Calibri"/>
                          <a:cs typeface="Times New Roman"/>
                        </a:rPr>
                        <a:t>0.67681</a:t>
                      </a:r>
                      <a:endParaRPr lang="es-ES"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0.00995</a:t>
                      </a:r>
                      <a:endParaRPr lang="es-ES"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dirty="0">
                          <a:solidFill>
                            <a:srgbClr val="365F91"/>
                          </a:solidFill>
                          <a:latin typeface="Calibri"/>
                          <a:ea typeface="Calibri"/>
                          <a:cs typeface="Times New Roman"/>
                        </a:rPr>
                        <a:t> </a:t>
                      </a:r>
                      <a:r>
                        <a:rPr lang="en-US" sz="1100" dirty="0" smtClean="0">
                          <a:solidFill>
                            <a:srgbClr val="365F91"/>
                          </a:solidFill>
                          <a:latin typeface="Calibri"/>
                          <a:ea typeface="Calibri"/>
                          <a:cs typeface="Times New Roman"/>
                        </a:rPr>
                        <a:t>0.95234</a:t>
                      </a:r>
                      <a:r>
                        <a:rPr lang="en-US" sz="1100" dirty="0">
                          <a:solidFill>
                            <a:srgbClr val="365F91"/>
                          </a:solidFill>
                          <a:latin typeface="Calibri"/>
                          <a:ea typeface="Calibri"/>
                          <a:cs typeface="Times New Roman"/>
                        </a:rPr>
                        <a:t>	</a:t>
                      </a:r>
                      <a:endParaRPr lang="es-ES"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dirty="0">
                          <a:solidFill>
                            <a:srgbClr val="365F91"/>
                          </a:solidFill>
                          <a:latin typeface="Calibri"/>
                          <a:ea typeface="Calibri"/>
                          <a:cs typeface="Times New Roman"/>
                        </a:rPr>
                        <a:t>47</a:t>
                      </a:r>
                      <a:endParaRPr lang="es-ES"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67642" name="7 Marcador de contenido"/>
          <p:cNvSpPr>
            <a:spLocks noGrp="1"/>
          </p:cNvSpPr>
          <p:nvPr>
            <p:ph idx="1"/>
          </p:nvPr>
        </p:nvSpPr>
        <p:spPr>
          <a:xfrm>
            <a:off x="457200" y="4286250"/>
            <a:ext cx="8229600" cy="1071563"/>
          </a:xfrm>
        </p:spPr>
        <p:txBody>
          <a:bodyPr/>
          <a:lstStyle/>
          <a:p>
            <a:pPr algn="just"/>
            <a:r>
              <a:rPr lang="es-ES" sz="1800" smtClean="0"/>
              <a:t>En este caso,  tendríamos que quedarnos con 47 componentes principales para poder explicar  un 95,23% de la varianza.</a:t>
            </a:r>
          </a:p>
          <a:p>
            <a:pPr algn="just"/>
            <a:r>
              <a:rPr lang="es-ES" sz="1800" smtClean="0"/>
              <a:t>Pasamos de 128 variables  a 47 componentes principales.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smtClean="0"/>
              <a:t>Tema IV</a:t>
            </a:r>
            <a:endParaRPr lang="es-ES"/>
          </a:p>
        </p:txBody>
      </p:sp>
      <p:sp>
        <p:nvSpPr>
          <p:cNvPr id="68611" name="4 Marcador de texto"/>
          <p:cNvSpPr>
            <a:spLocks noGrp="1"/>
          </p:cNvSpPr>
          <p:nvPr>
            <p:ph type="body" idx="1"/>
          </p:nvPr>
        </p:nvSpPr>
        <p:spPr>
          <a:xfrm>
            <a:off x="530225" y="2705100"/>
            <a:ext cx="7772400" cy="1509713"/>
          </a:xfrm>
        </p:spPr>
        <p:txBody>
          <a:bodyPr/>
          <a:lstStyle/>
          <a:p>
            <a:r>
              <a:rPr lang="es-ES" smtClean="0"/>
              <a:t>Comparación de algoritmos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a:xfrm>
            <a:off x="428625" y="642938"/>
            <a:ext cx="8258175" cy="1071562"/>
          </a:xfrm>
        </p:spPr>
        <p:txBody>
          <a:bodyPr/>
          <a:lstStyle/>
          <a:p>
            <a:pPr marL="342900" indent="-342900"/>
            <a:r>
              <a:rPr lang="es-ES" sz="2400" smtClean="0"/>
              <a:t>Comparación de los resultados de los algoritmos del Tema I aplicados al problema I</a:t>
            </a:r>
            <a:br>
              <a:rPr lang="es-ES" sz="2400" smtClean="0"/>
            </a:br>
            <a:endParaRPr lang="es-ES" sz="2400" smtClean="0"/>
          </a:p>
        </p:txBody>
      </p:sp>
      <p:pic>
        <p:nvPicPr>
          <p:cNvPr id="2050" name="Picture 2"/>
          <p:cNvPicPr>
            <a:picLocks noChangeAspect="1" noChangeArrowheads="1"/>
          </p:cNvPicPr>
          <p:nvPr/>
        </p:nvPicPr>
        <p:blipFill>
          <a:blip r:embed="rId3" cstate="print"/>
          <a:srcRect/>
          <a:stretch>
            <a:fillRect/>
          </a:stretch>
        </p:blipFill>
        <p:spPr bwMode="auto">
          <a:xfrm>
            <a:off x="616373" y="1714488"/>
            <a:ext cx="6956023" cy="1308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571500" y="500063"/>
            <a:ext cx="8115300" cy="1285875"/>
          </a:xfrm>
        </p:spPr>
        <p:txBody>
          <a:bodyPr/>
          <a:lstStyle/>
          <a:p>
            <a:pPr marL="342900" indent="-342900"/>
            <a:r>
              <a:rPr lang="es-ES" sz="2400" dirty="0" smtClean="0"/>
              <a:t>Comparación de los resultados de los algoritmos del Tema I aplicados al problema II</a:t>
            </a:r>
            <a:br>
              <a:rPr lang="es-ES" sz="2400" dirty="0" smtClean="0"/>
            </a:br>
            <a:endParaRPr lang="es-ES" sz="2400" dirty="0" smtClean="0"/>
          </a:p>
        </p:txBody>
      </p:sp>
      <p:pic>
        <p:nvPicPr>
          <p:cNvPr id="3074" name="Picture 2"/>
          <p:cNvPicPr>
            <a:picLocks noChangeAspect="1" noChangeArrowheads="1"/>
          </p:cNvPicPr>
          <p:nvPr/>
        </p:nvPicPr>
        <p:blipFill>
          <a:blip r:embed="rId3" cstate="print"/>
          <a:srcRect/>
          <a:stretch>
            <a:fillRect/>
          </a:stretch>
        </p:blipFill>
        <p:spPr bwMode="auto">
          <a:xfrm>
            <a:off x="285239" y="1785926"/>
            <a:ext cx="7715785" cy="1450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357188" y="571500"/>
            <a:ext cx="8329612" cy="1214438"/>
          </a:xfrm>
        </p:spPr>
        <p:txBody>
          <a:bodyPr/>
          <a:lstStyle/>
          <a:p>
            <a:pPr marL="342900" indent="-342900"/>
            <a:r>
              <a:rPr lang="es-ES" sz="2400" smtClean="0"/>
              <a:t>Comparación de los resultados de los algoritmos del Tema II aplicados al problema I</a:t>
            </a:r>
            <a:br>
              <a:rPr lang="es-ES" sz="2400" smtClean="0"/>
            </a:br>
            <a:endParaRPr lang="es-ES" sz="2400" smtClean="0"/>
          </a:p>
        </p:txBody>
      </p:sp>
      <p:pic>
        <p:nvPicPr>
          <p:cNvPr id="71695" name="Picture 15"/>
          <p:cNvPicPr>
            <a:picLocks noChangeAspect="1" noChangeArrowheads="1"/>
          </p:cNvPicPr>
          <p:nvPr/>
        </p:nvPicPr>
        <p:blipFill>
          <a:blip r:embed="rId3" cstate="print"/>
          <a:srcRect/>
          <a:stretch>
            <a:fillRect/>
          </a:stretch>
        </p:blipFill>
        <p:spPr bwMode="auto">
          <a:xfrm>
            <a:off x="785786" y="1714489"/>
            <a:ext cx="7146580" cy="3143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title"/>
          </p:nvPr>
        </p:nvSpPr>
        <p:spPr>
          <a:xfrm>
            <a:off x="357188" y="571500"/>
            <a:ext cx="8329612" cy="1214438"/>
          </a:xfrm>
        </p:spPr>
        <p:txBody>
          <a:bodyPr/>
          <a:lstStyle/>
          <a:p>
            <a:pPr marL="342900" indent="-342900"/>
            <a:r>
              <a:rPr lang="es-ES" sz="2400" smtClean="0"/>
              <a:t>Comparación de los resultados de los algoritmos del Tema II aplicados al problema II</a:t>
            </a:r>
            <a:br>
              <a:rPr lang="es-ES" sz="2400" smtClean="0"/>
            </a:br>
            <a:endParaRPr lang="es-ES" sz="2400" smtClean="0"/>
          </a:p>
        </p:txBody>
      </p:sp>
      <p:pic>
        <p:nvPicPr>
          <p:cNvPr id="72719" name="Picture 15"/>
          <p:cNvPicPr>
            <a:picLocks noChangeAspect="1" noChangeArrowheads="1"/>
          </p:cNvPicPr>
          <p:nvPr/>
        </p:nvPicPr>
        <p:blipFill>
          <a:blip r:embed="rId3" cstate="print"/>
          <a:srcRect/>
          <a:stretch>
            <a:fillRect/>
          </a:stretch>
        </p:blipFill>
        <p:spPr bwMode="auto">
          <a:xfrm>
            <a:off x="714348" y="1714488"/>
            <a:ext cx="7858180"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smtClean="0"/>
              <a:t>Paquetes de R:</a:t>
            </a:r>
            <a:endParaRPr lang="es-ES"/>
          </a:p>
        </p:txBody>
      </p:sp>
      <p:sp>
        <p:nvSpPr>
          <p:cNvPr id="73731" name="4 Marcador de texto"/>
          <p:cNvSpPr>
            <a:spLocks noGrp="1"/>
          </p:cNvSpPr>
          <p:nvPr>
            <p:ph type="body" idx="1"/>
          </p:nvPr>
        </p:nvSpPr>
        <p:spPr>
          <a:xfrm>
            <a:off x="530225" y="2705100"/>
            <a:ext cx="7772400" cy="1509713"/>
          </a:xfrm>
        </p:spPr>
        <p:txBody>
          <a:bodyPr/>
          <a:lstStyle/>
          <a:p>
            <a:r>
              <a:rPr lang="es-ES" smtClean="0"/>
              <a:t>WilcoxCV</a:t>
            </a:r>
          </a:p>
          <a:p>
            <a:r>
              <a:rPr lang="es-ES" smtClean="0"/>
              <a:t>Galgo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457200" y="1143000"/>
            <a:ext cx="8229600" cy="5181600"/>
          </a:xfrm>
        </p:spPr>
        <p:txBody>
          <a:bodyPr/>
          <a:lstStyle/>
          <a:p>
            <a:pPr algn="just">
              <a:buFont typeface="Wingdings 2" pitchFamily="18" charset="2"/>
              <a:buNone/>
            </a:pPr>
            <a:endParaRPr lang="es-ES" sz="2400" smtClean="0"/>
          </a:p>
          <a:p>
            <a:pPr algn="just"/>
            <a:r>
              <a:rPr lang="es-ES" smtClean="0"/>
              <a:t>Estudiaremos este problema mediante Algoritmos de Selección de Variables (ASV).</a:t>
            </a:r>
          </a:p>
          <a:p>
            <a:pPr algn="just"/>
            <a:endParaRPr lang="es-ES" smtClean="0"/>
          </a:p>
          <a:p>
            <a:pPr algn="just"/>
            <a:r>
              <a:rPr lang="es-ES" smtClean="0"/>
              <a:t>Existen 2 tipos de ASV:</a:t>
            </a:r>
          </a:p>
          <a:p>
            <a:pPr lvl="1" algn="just"/>
            <a:r>
              <a:rPr lang="es-ES" sz="2200" smtClean="0"/>
              <a:t> </a:t>
            </a:r>
            <a:r>
              <a:rPr lang="es-ES" smtClean="0"/>
              <a:t>Algoritmos que proporcionan un orden lineal de las variables (ponderación continua).</a:t>
            </a:r>
          </a:p>
          <a:p>
            <a:pPr lvl="1" algn="just"/>
            <a:r>
              <a:rPr lang="es-ES" smtClean="0"/>
              <a:t> Algoritmos que obtienen un subconjunto del conjunto original (ponderación binaria).</a:t>
            </a:r>
          </a:p>
          <a:p>
            <a:pPr algn="just">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p:cNvSpPr>
            <a:spLocks noGrp="1"/>
          </p:cNvSpPr>
          <p:nvPr>
            <p:ph type="title"/>
          </p:nvPr>
        </p:nvSpPr>
        <p:spPr/>
        <p:txBody>
          <a:bodyPr/>
          <a:lstStyle/>
          <a:p>
            <a:r>
              <a:rPr lang="es-ES" smtClean="0"/>
              <a:t>WilcoxCV</a:t>
            </a:r>
          </a:p>
        </p:txBody>
      </p:sp>
      <p:sp>
        <p:nvSpPr>
          <p:cNvPr id="74755" name="2 Marcador de contenido"/>
          <p:cNvSpPr>
            <a:spLocks noGrp="1"/>
          </p:cNvSpPr>
          <p:nvPr>
            <p:ph idx="1"/>
          </p:nvPr>
        </p:nvSpPr>
        <p:spPr/>
        <p:txBody>
          <a:bodyPr/>
          <a:lstStyle/>
          <a:p>
            <a:pPr algn="just"/>
            <a:r>
              <a:rPr lang="es-ES" smtClean="0"/>
              <a:t>Este paquete proporciona funciones que actúan rápido en la selección de variables basados en el test suma de los rangos de Wilcoxon en validación cruzada o validación cruzada mediante Monte-Carlo, para usar microarray basado en clasificación binaria.</a:t>
            </a:r>
          </a:p>
          <a:p>
            <a:pPr>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a:xfrm>
            <a:off x="571500" y="714375"/>
            <a:ext cx="8258175" cy="1143000"/>
          </a:xfrm>
        </p:spPr>
        <p:txBody>
          <a:bodyPr/>
          <a:lstStyle/>
          <a:p>
            <a:r>
              <a:rPr lang="es-ES" sz="2800" b="1" smtClean="0"/>
              <a:t>generate.cv : Genera grupos mediante validación cruzada</a:t>
            </a:r>
            <a:r>
              <a:rPr lang="es-ES" sz="2800" smtClean="0"/>
              <a:t/>
            </a:r>
            <a:br>
              <a:rPr lang="es-ES" sz="2800" smtClean="0"/>
            </a:br>
            <a:endParaRPr lang="es-ES" sz="2800" smtClean="0"/>
          </a:p>
        </p:txBody>
      </p:sp>
      <p:sp>
        <p:nvSpPr>
          <p:cNvPr id="75779" name="2 Marcador de contenido"/>
          <p:cNvSpPr>
            <a:spLocks noGrp="1"/>
          </p:cNvSpPr>
          <p:nvPr>
            <p:ph idx="1"/>
          </p:nvPr>
        </p:nvSpPr>
        <p:spPr>
          <a:xfrm>
            <a:off x="457200" y="1500188"/>
            <a:ext cx="8229600" cy="1643062"/>
          </a:xfrm>
        </p:spPr>
        <p:txBody>
          <a:bodyPr/>
          <a:lstStyle/>
          <a:p>
            <a:r>
              <a:rPr lang="es-ES" sz="2000" smtClean="0"/>
              <a:t>Una matriz de dimensión m x (n/m) da el número máximo de índices de las observaciones incluidas en cada grupo. </a:t>
            </a:r>
          </a:p>
          <a:p>
            <a:r>
              <a:rPr lang="es-ES" sz="2000" smtClean="0"/>
              <a:t>La i-esima fila da los índices de observaciones incluidas en el grupo I-ésimo. Si los m grupos no son exactamente igual tamaño, la última columna incluye uno o varios de ceros.</a:t>
            </a:r>
          </a:p>
          <a:p>
            <a:endParaRPr lang="es-ES" sz="2000" smtClean="0"/>
          </a:p>
          <a:p>
            <a:endParaRPr lang="es-ES" sz="2000" smtClean="0"/>
          </a:p>
        </p:txBody>
      </p:sp>
      <p:sp>
        <p:nvSpPr>
          <p:cNvPr id="75780" name="Rectangle 2"/>
          <p:cNvSpPr>
            <a:spLocks noChangeArrowheads="1"/>
          </p:cNvSpPr>
          <p:nvPr/>
        </p:nvSpPr>
        <p:spPr bwMode="auto">
          <a:xfrm>
            <a:off x="142875" y="3214688"/>
            <a:ext cx="5072063" cy="1354137"/>
          </a:xfrm>
          <a:prstGeom prst="rect">
            <a:avLst/>
          </a:prstGeom>
          <a:noFill/>
          <a:ln w="9525">
            <a:noFill/>
            <a:miter lim="800000"/>
            <a:headEnd/>
            <a:tailEnd/>
          </a:ln>
        </p:spPr>
        <p:txBody>
          <a:bodyPr anchor="ctr">
            <a:spAutoFit/>
          </a:bodyPr>
          <a:lstStyle/>
          <a:p>
            <a:pPr eaLnBrk="0" hangingPunct="0"/>
            <a:r>
              <a:rPr lang="es-ES" sz="1600" b="1">
                <a:cs typeface="Times New Roman" pitchFamily="18" charset="0"/>
              </a:rPr>
              <a:t>library(WilcoxCV)</a:t>
            </a:r>
            <a:endParaRPr lang="es-ES" sz="1600" b="1"/>
          </a:p>
          <a:p>
            <a:pPr eaLnBrk="0" hangingPunct="0"/>
            <a:r>
              <a:rPr lang="es-ES" sz="1600" b="1">
                <a:cs typeface="Times New Roman" pitchFamily="18" charset="0"/>
              </a:rPr>
              <a:t>#genera 10 grupos para un conjunto de datos de tamaño 95.</a:t>
            </a:r>
            <a:endParaRPr lang="es-ES" sz="1600" b="1"/>
          </a:p>
          <a:p>
            <a:pPr eaLnBrk="0" hangingPunct="0"/>
            <a:r>
              <a:rPr lang="es-ES" sz="1600" b="1"/>
              <a:t>generate.cv(n=95,m=10)</a:t>
            </a:r>
          </a:p>
          <a:p>
            <a:pPr eaLnBrk="0" hangingPunct="0"/>
            <a:endParaRPr lang="es-ES"/>
          </a:p>
        </p:txBody>
      </p:sp>
      <p:sp>
        <p:nvSpPr>
          <p:cNvPr id="75781" name="Text Box 1"/>
          <p:cNvSpPr txBox="1">
            <a:spLocks noChangeArrowheads="1"/>
          </p:cNvSpPr>
          <p:nvPr/>
        </p:nvSpPr>
        <p:spPr bwMode="auto">
          <a:xfrm>
            <a:off x="5357813" y="3357563"/>
            <a:ext cx="3608387" cy="2609850"/>
          </a:xfrm>
          <a:prstGeom prst="rect">
            <a:avLst/>
          </a:prstGeom>
          <a:solidFill>
            <a:srgbClr val="FFFFFF"/>
          </a:solidFill>
          <a:ln w="9525">
            <a:solidFill>
              <a:schemeClr val="tx2"/>
            </a:solidFill>
            <a:miter lim="800000"/>
            <a:headEnd/>
            <a:tailEnd/>
          </a:ln>
        </p:spPr>
        <p:txBody>
          <a:bodyPr/>
          <a:lstStyle/>
          <a:p>
            <a:pPr algn="just" eaLnBrk="0" hangingPunct="0"/>
            <a:r>
              <a:rPr lang="en-US" sz="1200">
                <a:cs typeface="Times New Roman" pitchFamily="18" charset="0"/>
              </a:rPr>
              <a:t>       [,1]  [,2]  [,3]  [,4]  [,5]  [,6]  [,7] [,8]  [,9]   [,10]</a:t>
            </a:r>
            <a:endParaRPr lang="es-ES" sz="900"/>
          </a:p>
          <a:p>
            <a:pPr algn="just" eaLnBrk="0" hangingPunct="0"/>
            <a:r>
              <a:rPr lang="en-US" sz="1200">
                <a:cs typeface="Times New Roman" pitchFamily="18" charset="0"/>
              </a:rPr>
              <a:t> [1,]    4    5    7   20   25   26   39   42   53    93</a:t>
            </a:r>
            <a:endParaRPr lang="es-ES" sz="900"/>
          </a:p>
          <a:p>
            <a:pPr algn="just" eaLnBrk="0" hangingPunct="0"/>
            <a:r>
              <a:rPr lang="en-US" sz="1200">
                <a:cs typeface="Times New Roman" pitchFamily="18" charset="0"/>
              </a:rPr>
              <a:t> [2,]    1   27   40   55   57   61   65   68   80    92</a:t>
            </a:r>
            <a:endParaRPr lang="es-ES" sz="900"/>
          </a:p>
          <a:p>
            <a:pPr algn="just" eaLnBrk="0" hangingPunct="0"/>
            <a:r>
              <a:rPr lang="en-US" sz="1200">
                <a:cs typeface="Times New Roman" pitchFamily="18" charset="0"/>
              </a:rPr>
              <a:t> [3,]   15   16   35   44   74   76   84   85   89    91</a:t>
            </a:r>
            <a:endParaRPr lang="es-ES" sz="900"/>
          </a:p>
          <a:p>
            <a:pPr algn="just" eaLnBrk="0" hangingPunct="0"/>
            <a:r>
              <a:rPr lang="en-US" sz="1200">
                <a:cs typeface="Times New Roman" pitchFamily="18" charset="0"/>
              </a:rPr>
              <a:t> [4,]    2    9   10   11   33   45   47   60   82    94</a:t>
            </a:r>
            <a:endParaRPr lang="es-ES" sz="900"/>
          </a:p>
          <a:p>
            <a:pPr algn="just" eaLnBrk="0" hangingPunct="0"/>
            <a:r>
              <a:rPr lang="en-US" sz="1200">
                <a:cs typeface="Times New Roman" pitchFamily="18" charset="0"/>
              </a:rPr>
              <a:t> [5,]    8   24   28   37   46   56   59   70   73    87</a:t>
            </a:r>
            <a:endParaRPr lang="es-ES" sz="900"/>
          </a:p>
          <a:p>
            <a:pPr algn="just" eaLnBrk="0" hangingPunct="0"/>
            <a:r>
              <a:rPr lang="en-US" sz="1200">
                <a:cs typeface="Times New Roman" pitchFamily="18" charset="0"/>
              </a:rPr>
              <a:t> [6,]   17   49   50   58   64   66   71   75   77     0</a:t>
            </a:r>
            <a:endParaRPr lang="es-ES" sz="900"/>
          </a:p>
          <a:p>
            <a:pPr algn="just" eaLnBrk="0" hangingPunct="0"/>
            <a:r>
              <a:rPr lang="en-US" sz="1200">
                <a:cs typeface="Times New Roman" pitchFamily="18" charset="0"/>
              </a:rPr>
              <a:t> [7,]   14   18   21   23   34   38   43   51   83     0</a:t>
            </a:r>
            <a:endParaRPr lang="es-ES" sz="900"/>
          </a:p>
          <a:p>
            <a:pPr algn="just" eaLnBrk="0" hangingPunct="0"/>
            <a:r>
              <a:rPr lang="en-US" sz="1200">
                <a:cs typeface="Times New Roman" pitchFamily="18" charset="0"/>
              </a:rPr>
              <a:t> [8,]    3    6   19   36   67   72   78   79   86     0</a:t>
            </a:r>
            <a:endParaRPr lang="es-ES" sz="900"/>
          </a:p>
          <a:p>
            <a:pPr algn="just" eaLnBrk="0" hangingPunct="0"/>
            <a:r>
              <a:rPr lang="en-US" sz="1200">
                <a:cs typeface="Times New Roman" pitchFamily="18" charset="0"/>
              </a:rPr>
              <a:t> [9,]   12   13   29   31   41   48   52   63   95     0</a:t>
            </a:r>
            <a:endParaRPr lang="es-ES" sz="900"/>
          </a:p>
          <a:p>
            <a:pPr algn="just" eaLnBrk="0" hangingPunct="0"/>
            <a:r>
              <a:rPr lang="en-US" sz="1200">
                <a:cs typeface="Times New Roman" pitchFamily="18" charset="0"/>
              </a:rPr>
              <a:t>[10,]   22   30   32   54   62   69   81   88   90     0</a:t>
            </a:r>
            <a:endParaRPr lang="en-US"/>
          </a:p>
        </p:txBody>
      </p:sp>
      <p:sp>
        <p:nvSpPr>
          <p:cNvPr id="75782" name="Rectangle 4"/>
          <p:cNvSpPr>
            <a:spLocks noChangeArrowheads="1"/>
          </p:cNvSpPr>
          <p:nvPr/>
        </p:nvSpPr>
        <p:spPr bwMode="auto">
          <a:xfrm>
            <a:off x="3357563" y="3929063"/>
            <a:ext cx="1214437" cy="1938337"/>
          </a:xfrm>
          <a:prstGeom prst="rect">
            <a:avLst/>
          </a:prstGeom>
          <a:noFill/>
          <a:ln w="9525">
            <a:solidFill>
              <a:schemeClr val="tx2"/>
            </a:solidFill>
            <a:miter lim="800000"/>
            <a:headEnd/>
            <a:tailEnd/>
          </a:ln>
        </p:spPr>
        <p:txBody>
          <a:bodyPr anchor="ctr">
            <a:spAutoFit/>
          </a:bodyPr>
          <a:lstStyle/>
          <a:p>
            <a:pPr algn="just" eaLnBrk="0" hangingPunct="0"/>
            <a:r>
              <a:rPr lang="es-ES" sz="1200">
                <a:cs typeface="Times New Roman" pitchFamily="18" charset="0"/>
              </a:rPr>
              <a:t>[1] 10                                  </a:t>
            </a:r>
            <a:endParaRPr lang="es-ES" sz="1200"/>
          </a:p>
          <a:p>
            <a:pPr algn="just" eaLnBrk="0" hangingPunct="0"/>
            <a:r>
              <a:rPr lang="es-ES" sz="1200">
                <a:cs typeface="Times New Roman" pitchFamily="18" charset="0"/>
              </a:rPr>
              <a:t>[1] 10                           </a:t>
            </a:r>
            <a:endParaRPr lang="es-ES" sz="1200"/>
          </a:p>
          <a:p>
            <a:pPr algn="just" eaLnBrk="0" hangingPunct="0"/>
            <a:r>
              <a:rPr lang="es-ES" sz="1200">
                <a:cs typeface="Times New Roman" pitchFamily="18" charset="0"/>
              </a:rPr>
              <a:t>[1] 10</a:t>
            </a:r>
            <a:endParaRPr lang="es-ES" sz="1200"/>
          </a:p>
          <a:p>
            <a:pPr algn="just" eaLnBrk="0" hangingPunct="0"/>
            <a:r>
              <a:rPr lang="es-ES" sz="1200">
                <a:cs typeface="Times New Roman" pitchFamily="18" charset="0"/>
              </a:rPr>
              <a:t>[1] 10</a:t>
            </a:r>
            <a:endParaRPr lang="es-ES" sz="1200"/>
          </a:p>
          <a:p>
            <a:pPr algn="just" eaLnBrk="0" hangingPunct="0"/>
            <a:r>
              <a:rPr lang="es-ES" sz="1200">
                <a:cs typeface="Times New Roman" pitchFamily="18" charset="0"/>
              </a:rPr>
              <a:t>[1] 10</a:t>
            </a:r>
            <a:endParaRPr lang="es-ES" sz="1200"/>
          </a:p>
          <a:p>
            <a:pPr algn="just" eaLnBrk="0" hangingPunct="0"/>
            <a:r>
              <a:rPr lang="es-ES" sz="1200">
                <a:cs typeface="Times New Roman" pitchFamily="18" charset="0"/>
              </a:rPr>
              <a:t>[1] 9</a:t>
            </a:r>
            <a:endParaRPr lang="es-ES" sz="1200"/>
          </a:p>
          <a:p>
            <a:pPr algn="just" eaLnBrk="0" hangingPunct="0"/>
            <a:r>
              <a:rPr lang="es-ES" sz="1200">
                <a:cs typeface="Times New Roman" pitchFamily="18" charset="0"/>
              </a:rPr>
              <a:t>[1] 9</a:t>
            </a:r>
            <a:endParaRPr lang="es-ES" sz="1200"/>
          </a:p>
          <a:p>
            <a:pPr algn="just" eaLnBrk="0" hangingPunct="0"/>
            <a:r>
              <a:rPr lang="es-ES" sz="1200">
                <a:cs typeface="Times New Roman" pitchFamily="18" charset="0"/>
              </a:rPr>
              <a:t>[1] 9</a:t>
            </a:r>
            <a:endParaRPr lang="es-ES" sz="1200"/>
          </a:p>
          <a:p>
            <a:pPr algn="just" eaLnBrk="0" hangingPunct="0"/>
            <a:r>
              <a:rPr lang="es-ES" sz="1200">
                <a:cs typeface="Times New Roman" pitchFamily="18" charset="0"/>
              </a:rPr>
              <a:t>[1] 9</a:t>
            </a:r>
            <a:endParaRPr lang="es-ES" sz="1200"/>
          </a:p>
          <a:p>
            <a:pPr algn="just" eaLnBrk="0" hangingPunct="0"/>
            <a:r>
              <a:rPr lang="es-ES" sz="1200">
                <a:cs typeface="Times New Roman" pitchFamily="18" charset="0"/>
              </a:rPr>
              <a:t>[1] 9</a:t>
            </a:r>
            <a:endParaRPr lang="es-ES" sz="120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457200" y="428625"/>
            <a:ext cx="8229600" cy="1143000"/>
          </a:xfrm>
        </p:spPr>
        <p:txBody>
          <a:bodyPr/>
          <a:lstStyle/>
          <a:p>
            <a:r>
              <a:rPr lang="es-ES" sz="2400" b="1" smtClean="0"/>
              <a:t>generate.split : Genera divisiones aleatorias en el aprendizaje y en conjuntos de datos de prueba.</a:t>
            </a:r>
            <a:r>
              <a:rPr lang="es-ES" sz="2000" smtClean="0"/>
              <a:t/>
            </a:r>
            <a:br>
              <a:rPr lang="es-ES" sz="2000" smtClean="0"/>
            </a:br>
            <a:endParaRPr lang="es-ES" sz="2000" smtClean="0"/>
          </a:p>
        </p:txBody>
      </p:sp>
      <p:sp>
        <p:nvSpPr>
          <p:cNvPr id="175105" name="Rectangle 1"/>
          <p:cNvSpPr>
            <a:spLocks noChangeArrowheads="1"/>
          </p:cNvSpPr>
          <p:nvPr/>
        </p:nvSpPr>
        <p:spPr bwMode="auto">
          <a:xfrm>
            <a:off x="285750" y="1276350"/>
            <a:ext cx="8572500" cy="5416550"/>
          </a:xfrm>
          <a:prstGeom prst="rect">
            <a:avLst/>
          </a:prstGeom>
          <a:noFill/>
          <a:ln w="9525">
            <a:noFill/>
            <a:miter lim="800000"/>
            <a:headEnd/>
            <a:tailEnd/>
          </a:ln>
          <a:effectLst/>
        </p:spPr>
        <p:txBody>
          <a:bodyPr anchor="ctr">
            <a:spAutoFit/>
          </a:bodyPr>
          <a:lstStyle/>
          <a:p>
            <a:pPr eaLnBrk="0" hangingPunct="0">
              <a:defRPr/>
            </a:pPr>
            <a:r>
              <a:rPr lang="es-ES" sz="1600" dirty="0">
                <a:latin typeface="+mn-lt"/>
                <a:ea typeface="Times New Roman" pitchFamily="18" charset="0"/>
                <a:cs typeface="Arial" pitchFamily="34" charset="0"/>
              </a:rPr>
              <a:t>La función </a:t>
            </a:r>
            <a:r>
              <a:rPr lang="es-ES" sz="1600" dirty="0" err="1">
                <a:latin typeface="+mn-lt"/>
                <a:ea typeface="Times New Roman" pitchFamily="18" charset="0"/>
                <a:cs typeface="Arial" pitchFamily="34" charset="0"/>
              </a:rPr>
              <a:t>generate.split</a:t>
            </a:r>
            <a:r>
              <a:rPr lang="es-ES" sz="1600" dirty="0">
                <a:latin typeface="+mn-lt"/>
                <a:ea typeface="Times New Roman" pitchFamily="18" charset="0"/>
                <a:cs typeface="Arial" pitchFamily="34" charset="0"/>
              </a:rPr>
              <a:t> genera </a:t>
            </a:r>
            <a:r>
              <a:rPr lang="es-ES" sz="1600" i="1" dirty="0" err="1">
                <a:latin typeface="+mn-lt"/>
                <a:ea typeface="Times New Roman" pitchFamily="18" charset="0"/>
                <a:cs typeface="Arial" pitchFamily="34" charset="0"/>
              </a:rPr>
              <a:t>niter</a:t>
            </a:r>
            <a:r>
              <a:rPr lang="es-ES" sz="1600" dirty="0">
                <a:latin typeface="+mn-lt"/>
                <a:ea typeface="Times New Roman" pitchFamily="18" charset="0"/>
                <a:cs typeface="Arial" pitchFamily="34" charset="0"/>
              </a:rPr>
              <a:t> divisiones aleatorias en el aprendizaje y en  conjuntos de datos de prueba para su uso en Monte-Carlo de validación cruzada (MCCV).</a:t>
            </a:r>
          </a:p>
          <a:p>
            <a:pPr eaLnBrk="0" hangingPunct="0">
              <a:defRPr/>
            </a:pPr>
            <a:endParaRPr lang="es-ES" sz="1400" dirty="0">
              <a:latin typeface="+mn-lt"/>
              <a:cs typeface="Arial" pitchFamily="34" charset="0"/>
            </a:endParaRPr>
          </a:p>
          <a:p>
            <a:pPr eaLnBrk="0" hangingPunct="0">
              <a:defRPr/>
            </a:pPr>
            <a:r>
              <a:rPr lang="en-US" sz="1400" b="1" dirty="0">
                <a:latin typeface="+mn-lt"/>
                <a:ea typeface="Times New Roman" pitchFamily="18" charset="0"/>
                <a:cs typeface="Arial" pitchFamily="34" charset="0"/>
              </a:rPr>
              <a:t> </a:t>
            </a:r>
            <a:r>
              <a:rPr lang="en-US" sz="1600" b="1" dirty="0" err="1">
                <a:latin typeface="+mn-lt"/>
                <a:ea typeface="Times New Roman" pitchFamily="18" charset="0"/>
                <a:cs typeface="Arial" pitchFamily="34" charset="0"/>
              </a:rPr>
              <a:t>Uso</a:t>
            </a:r>
            <a:endParaRPr lang="es-ES" sz="1600" dirty="0">
              <a:latin typeface="+mn-lt"/>
              <a:cs typeface="Arial" pitchFamily="34" charset="0"/>
            </a:endParaRPr>
          </a:p>
          <a:p>
            <a:pPr eaLnBrk="0" hangingPunct="0">
              <a:defRPr/>
            </a:pPr>
            <a:r>
              <a:rPr lang="en-US" sz="1600" dirty="0" err="1">
                <a:latin typeface="+mn-lt"/>
                <a:ea typeface="Times New Roman" pitchFamily="18" charset="0"/>
                <a:cs typeface="Arial" pitchFamily="34" charset="0"/>
              </a:rPr>
              <a:t>generate.split</a:t>
            </a:r>
            <a:r>
              <a:rPr lang="en-US" sz="1600" dirty="0">
                <a:latin typeface="+mn-lt"/>
                <a:ea typeface="Times New Roman" pitchFamily="18" charset="0"/>
                <a:cs typeface="Arial" pitchFamily="34" charset="0"/>
              </a:rPr>
              <a:t> </a:t>
            </a:r>
            <a:r>
              <a:rPr lang="en-US" sz="1400" dirty="0">
                <a:latin typeface="+mn-lt"/>
                <a:ea typeface="Times New Roman" pitchFamily="18" charset="0"/>
                <a:cs typeface="Arial" pitchFamily="34" charset="0"/>
              </a:rPr>
              <a:t>(niter, n, </a:t>
            </a:r>
            <a:r>
              <a:rPr lang="en-US" sz="1400" dirty="0" err="1">
                <a:latin typeface="+mn-lt"/>
                <a:ea typeface="Times New Roman" pitchFamily="18" charset="0"/>
                <a:cs typeface="Arial" pitchFamily="34" charset="0"/>
              </a:rPr>
              <a:t>ntest</a:t>
            </a:r>
            <a:r>
              <a:rPr lang="en-US" sz="1400" dirty="0">
                <a:latin typeface="+mn-lt"/>
                <a:ea typeface="Times New Roman" pitchFamily="18" charset="0"/>
                <a:cs typeface="Arial" pitchFamily="34" charset="0"/>
              </a:rPr>
              <a:t>)</a:t>
            </a:r>
          </a:p>
          <a:p>
            <a:pPr eaLnBrk="0" hangingPunct="0">
              <a:defRPr/>
            </a:pPr>
            <a:endParaRPr lang="es-ES" sz="1400" dirty="0">
              <a:latin typeface="+mn-lt"/>
              <a:cs typeface="Arial" pitchFamily="34" charset="0"/>
            </a:endParaRPr>
          </a:p>
          <a:p>
            <a:pPr eaLnBrk="0" hangingPunct="0">
              <a:defRPr/>
            </a:pPr>
            <a:endParaRPr lang="en-US" sz="1400" b="1" dirty="0">
              <a:latin typeface="+mn-lt"/>
              <a:ea typeface="Times New Roman" pitchFamily="18" charset="0"/>
              <a:cs typeface="Arial" pitchFamily="34" charset="0"/>
            </a:endParaRPr>
          </a:p>
          <a:p>
            <a:pPr eaLnBrk="0" hangingPunct="0">
              <a:defRPr/>
            </a:pPr>
            <a:r>
              <a:rPr lang="en-US" sz="1600" b="1" dirty="0" err="1">
                <a:latin typeface="+mn-lt"/>
                <a:ea typeface="Times New Roman" pitchFamily="18" charset="0"/>
                <a:cs typeface="Arial" pitchFamily="34" charset="0"/>
              </a:rPr>
              <a:t>Atributos</a:t>
            </a:r>
            <a:endParaRPr lang="es-ES" sz="1600" dirty="0">
              <a:latin typeface="+mn-lt"/>
              <a:cs typeface="Arial" pitchFamily="34" charset="0"/>
            </a:endParaRPr>
          </a:p>
          <a:p>
            <a:pPr eaLnBrk="0" hangingPunct="0">
              <a:defRPr/>
            </a:pPr>
            <a:r>
              <a:rPr lang="es-ES" sz="1600" b="1" dirty="0" err="1">
                <a:latin typeface="+mn-lt"/>
                <a:ea typeface="Times New Roman" pitchFamily="18" charset="0"/>
                <a:cs typeface="Arial" pitchFamily="34" charset="0"/>
              </a:rPr>
              <a:t>niter</a:t>
            </a:r>
            <a:r>
              <a:rPr lang="es-ES" sz="1600" b="1" dirty="0">
                <a:latin typeface="+mn-lt"/>
                <a:ea typeface="Times New Roman" pitchFamily="18" charset="0"/>
                <a:cs typeface="Arial" pitchFamily="34" charset="0"/>
              </a:rPr>
              <a:t> </a:t>
            </a:r>
            <a:r>
              <a:rPr lang="es-ES" sz="1600" dirty="0">
                <a:latin typeface="+mn-lt"/>
                <a:ea typeface="Times New Roman" pitchFamily="18" charset="0"/>
                <a:cs typeface="Arial" pitchFamily="34" charset="0"/>
              </a:rPr>
              <a:t>  El número de iteraciones (número de partes en el aprendizaje y partes de los conjuntos).</a:t>
            </a:r>
            <a:endParaRPr lang="es-ES" sz="1600" dirty="0">
              <a:latin typeface="+mn-lt"/>
              <a:cs typeface="Arial" pitchFamily="34" charset="0"/>
            </a:endParaRPr>
          </a:p>
          <a:p>
            <a:pPr eaLnBrk="0" hangingPunct="0">
              <a:defRPr/>
            </a:pPr>
            <a:r>
              <a:rPr lang="es-ES" sz="1600" dirty="0">
                <a:latin typeface="+mn-lt"/>
                <a:ea typeface="Times New Roman" pitchFamily="18" charset="0"/>
                <a:cs typeface="Arial" pitchFamily="34" charset="0"/>
              </a:rPr>
              <a:t> </a:t>
            </a:r>
            <a:r>
              <a:rPr lang="es-ES" sz="1600" b="1" dirty="0">
                <a:latin typeface="+mn-lt"/>
                <a:ea typeface="Times New Roman" pitchFamily="18" charset="0"/>
                <a:cs typeface="Arial" pitchFamily="34" charset="0"/>
              </a:rPr>
              <a:t>n</a:t>
            </a:r>
            <a:r>
              <a:rPr lang="es-ES" sz="1600" dirty="0">
                <a:latin typeface="+mn-lt"/>
                <a:ea typeface="Times New Roman" pitchFamily="18" charset="0"/>
                <a:cs typeface="Arial" pitchFamily="34" charset="0"/>
              </a:rPr>
              <a:t>        El número total de observaciones en el conjunto de datos. </a:t>
            </a:r>
            <a:endParaRPr lang="es-ES" sz="1600" dirty="0">
              <a:latin typeface="+mn-lt"/>
              <a:cs typeface="Arial" pitchFamily="34" charset="0"/>
            </a:endParaRPr>
          </a:p>
          <a:p>
            <a:pPr eaLnBrk="0" hangingPunct="0">
              <a:defRPr/>
            </a:pPr>
            <a:r>
              <a:rPr lang="es-ES" sz="1600" b="1" dirty="0" err="1">
                <a:latin typeface="+mn-lt"/>
                <a:ea typeface="Times New Roman" pitchFamily="18" charset="0"/>
                <a:cs typeface="Arial" pitchFamily="34" charset="0"/>
              </a:rPr>
              <a:t>ntest</a:t>
            </a:r>
            <a:r>
              <a:rPr lang="es-ES" sz="1600" b="1" dirty="0">
                <a:latin typeface="+mn-lt"/>
                <a:ea typeface="Times New Roman" pitchFamily="18" charset="0"/>
                <a:cs typeface="Arial" pitchFamily="34" charset="0"/>
              </a:rPr>
              <a:t> </a:t>
            </a:r>
            <a:r>
              <a:rPr lang="es-ES" sz="1600" dirty="0">
                <a:latin typeface="+mn-lt"/>
                <a:ea typeface="Times New Roman" pitchFamily="18" charset="0"/>
                <a:cs typeface="Arial" pitchFamily="34" charset="0"/>
              </a:rPr>
              <a:t>  El número de observaciones en los conjuntos de prueba. </a:t>
            </a:r>
            <a:endParaRPr lang="es-ES" sz="1600" dirty="0">
              <a:latin typeface="+mn-lt"/>
              <a:cs typeface="Arial" pitchFamily="34" charset="0"/>
            </a:endParaRPr>
          </a:p>
          <a:p>
            <a:pPr eaLnBrk="0" hangingPunct="0">
              <a:defRPr/>
            </a:pPr>
            <a:endParaRPr lang="es-ES" sz="1600" dirty="0">
              <a:latin typeface="+mn-lt"/>
              <a:cs typeface="Arial" pitchFamily="34" charset="0"/>
            </a:endParaRPr>
          </a:p>
          <a:p>
            <a:pPr eaLnBrk="0" hangingPunct="0">
              <a:defRPr/>
            </a:pPr>
            <a:r>
              <a:rPr lang="en-US" sz="1600" b="1" dirty="0" err="1">
                <a:latin typeface="+mn-lt"/>
                <a:ea typeface="Times New Roman" pitchFamily="18" charset="0"/>
                <a:cs typeface="Arial" pitchFamily="34" charset="0"/>
              </a:rPr>
              <a:t>Importante</a:t>
            </a:r>
            <a:endParaRPr lang="es-ES" sz="1600" dirty="0">
              <a:latin typeface="+mn-lt"/>
              <a:cs typeface="Arial" pitchFamily="34" charset="0"/>
            </a:endParaRPr>
          </a:p>
          <a:p>
            <a:pPr eaLnBrk="0" hangingPunct="0">
              <a:defRPr/>
            </a:pPr>
            <a:r>
              <a:rPr lang="es-ES" sz="1600" dirty="0">
                <a:latin typeface="+mn-lt"/>
                <a:ea typeface="Times New Roman" pitchFamily="18" charset="0"/>
                <a:cs typeface="Arial" pitchFamily="34" charset="0"/>
              </a:rPr>
              <a:t>Una matriz de dimensión </a:t>
            </a:r>
            <a:r>
              <a:rPr lang="es-ES" sz="1600" dirty="0" err="1">
                <a:latin typeface="+mn-lt"/>
                <a:ea typeface="Times New Roman" pitchFamily="18" charset="0"/>
                <a:cs typeface="Arial" pitchFamily="34" charset="0"/>
              </a:rPr>
              <a:t>niter</a:t>
            </a:r>
            <a:r>
              <a:rPr lang="es-ES" sz="1600" dirty="0">
                <a:latin typeface="+mn-lt"/>
                <a:ea typeface="Times New Roman" pitchFamily="18" charset="0"/>
                <a:cs typeface="Arial" pitchFamily="34" charset="0"/>
              </a:rPr>
              <a:t> x </a:t>
            </a:r>
            <a:r>
              <a:rPr lang="es-ES" sz="1600" dirty="0" err="1">
                <a:latin typeface="+mn-lt"/>
                <a:ea typeface="Times New Roman" pitchFamily="18" charset="0"/>
                <a:cs typeface="Arial" pitchFamily="34" charset="0"/>
              </a:rPr>
              <a:t>ntest</a:t>
            </a:r>
            <a:r>
              <a:rPr lang="es-ES" sz="1600" dirty="0">
                <a:latin typeface="+mn-lt"/>
                <a:ea typeface="Times New Roman" pitchFamily="18" charset="0"/>
                <a:cs typeface="Arial" pitchFamily="34" charset="0"/>
              </a:rPr>
              <a:t>  da los índices de las observaciones incluidas en los conjuntos de prueba. La i-</a:t>
            </a:r>
            <a:r>
              <a:rPr lang="es-ES" sz="1600" dirty="0" err="1">
                <a:latin typeface="+mn-lt"/>
                <a:ea typeface="Times New Roman" pitchFamily="18" charset="0"/>
                <a:cs typeface="Arial" pitchFamily="34" charset="0"/>
              </a:rPr>
              <a:t>ésima</a:t>
            </a:r>
            <a:r>
              <a:rPr lang="es-ES" sz="1600" dirty="0">
                <a:latin typeface="+mn-lt"/>
                <a:ea typeface="Times New Roman" pitchFamily="18" charset="0"/>
                <a:cs typeface="Arial" pitchFamily="34" charset="0"/>
              </a:rPr>
              <a:t> fila da los índices de las </a:t>
            </a:r>
            <a:r>
              <a:rPr lang="es-ES" sz="1600" dirty="0" err="1">
                <a:latin typeface="+mn-lt"/>
                <a:ea typeface="Times New Roman" pitchFamily="18" charset="0"/>
                <a:cs typeface="Arial" pitchFamily="34" charset="0"/>
              </a:rPr>
              <a:t>ntest</a:t>
            </a:r>
            <a:r>
              <a:rPr lang="es-ES" sz="1600" dirty="0">
                <a:latin typeface="+mn-lt"/>
                <a:ea typeface="Times New Roman" pitchFamily="18" charset="0"/>
                <a:cs typeface="Arial" pitchFamily="34" charset="0"/>
              </a:rPr>
              <a:t> observaciones incluidas en el conjunto de prueba para la i-</a:t>
            </a:r>
            <a:r>
              <a:rPr lang="es-ES" sz="1600" dirty="0" err="1">
                <a:latin typeface="+mn-lt"/>
                <a:ea typeface="Times New Roman" pitchFamily="18" charset="0"/>
                <a:cs typeface="Arial" pitchFamily="34" charset="0"/>
              </a:rPr>
              <a:t>ésima</a:t>
            </a:r>
            <a:r>
              <a:rPr lang="es-ES" sz="1600" dirty="0">
                <a:latin typeface="+mn-lt"/>
                <a:ea typeface="Times New Roman" pitchFamily="18" charset="0"/>
                <a:cs typeface="Arial" pitchFamily="34" charset="0"/>
              </a:rPr>
              <a:t> iteración MCCV.</a:t>
            </a:r>
          </a:p>
          <a:p>
            <a:pPr eaLnBrk="0" hangingPunct="0">
              <a:defRPr/>
            </a:pPr>
            <a:endParaRPr lang="es-ES" sz="1600" dirty="0">
              <a:latin typeface="+mn-lt"/>
              <a:cs typeface="Arial" pitchFamily="34" charset="0"/>
            </a:endParaRPr>
          </a:p>
          <a:p>
            <a:pPr eaLnBrk="0" hangingPunct="0">
              <a:defRPr/>
            </a:pPr>
            <a:r>
              <a:rPr lang="es-ES" sz="1600" b="1" dirty="0">
                <a:latin typeface="+mn-lt"/>
                <a:ea typeface="Times New Roman" pitchFamily="18" charset="0"/>
                <a:cs typeface="Arial" pitchFamily="34" charset="0"/>
              </a:rPr>
              <a:t>EJEMPLO:</a:t>
            </a:r>
            <a:endParaRPr lang="es-ES" sz="1600" dirty="0">
              <a:latin typeface="+mn-lt"/>
              <a:cs typeface="Arial" pitchFamily="34" charset="0"/>
            </a:endParaRPr>
          </a:p>
          <a:p>
            <a:pPr eaLnBrk="0" hangingPunct="0">
              <a:defRPr/>
            </a:pPr>
            <a:r>
              <a:rPr lang="es-ES" sz="1600" dirty="0">
                <a:latin typeface="+mn-lt"/>
                <a:ea typeface="Times New Roman" pitchFamily="18" charset="0"/>
                <a:cs typeface="Arial" pitchFamily="34" charset="0"/>
              </a:rPr>
              <a:t>Library(</a:t>
            </a:r>
            <a:r>
              <a:rPr lang="es-ES" sz="1600" dirty="0" err="1">
                <a:latin typeface="+mn-lt"/>
                <a:ea typeface="Times New Roman" pitchFamily="18" charset="0"/>
                <a:cs typeface="Arial" pitchFamily="34" charset="0"/>
              </a:rPr>
              <a:t>WilcoxCV</a:t>
            </a:r>
            <a:r>
              <a:rPr lang="es-ES" sz="1600" dirty="0">
                <a:latin typeface="+mn-lt"/>
                <a:ea typeface="Times New Roman" pitchFamily="18" charset="0"/>
                <a:cs typeface="Arial" pitchFamily="34" charset="0"/>
              </a:rPr>
              <a:t>)</a:t>
            </a:r>
            <a:endParaRPr lang="es-ES" sz="1600" dirty="0">
              <a:latin typeface="+mn-lt"/>
              <a:cs typeface="Arial" pitchFamily="34" charset="0"/>
            </a:endParaRPr>
          </a:p>
          <a:p>
            <a:pPr eaLnBrk="0" hangingPunct="0">
              <a:defRPr/>
            </a:pPr>
            <a:r>
              <a:rPr lang="es-ES" sz="1600" dirty="0">
                <a:latin typeface="+mn-lt"/>
                <a:ea typeface="Times New Roman" pitchFamily="18" charset="0"/>
                <a:cs typeface="Arial" pitchFamily="34" charset="0"/>
              </a:rPr>
              <a:t>#Genera 50 divisiones con  relación 2:1 para el conjunto de datos incluyendo 90 observaciones</a:t>
            </a:r>
            <a:endParaRPr lang="es-ES" sz="1600" dirty="0">
              <a:latin typeface="+mn-lt"/>
              <a:cs typeface="Arial" pitchFamily="34" charset="0"/>
            </a:endParaRPr>
          </a:p>
          <a:p>
            <a:pPr eaLnBrk="0" hangingPunct="0">
              <a:defRPr/>
            </a:pPr>
            <a:r>
              <a:rPr lang="en-US" sz="1600" dirty="0" err="1">
                <a:latin typeface="+mn-lt"/>
                <a:ea typeface="Times New Roman" pitchFamily="18" charset="0"/>
                <a:cs typeface="Arial" pitchFamily="34" charset="0"/>
              </a:rPr>
              <a:t>generate.split</a:t>
            </a:r>
            <a:r>
              <a:rPr lang="en-US" sz="1600" dirty="0">
                <a:latin typeface="+mn-lt"/>
                <a:ea typeface="Times New Roman" pitchFamily="18" charset="0"/>
                <a:cs typeface="Arial" pitchFamily="34" charset="0"/>
              </a:rPr>
              <a:t>(niter=50, n=90, </a:t>
            </a:r>
            <a:r>
              <a:rPr lang="en-US" sz="1600" dirty="0" err="1">
                <a:latin typeface="+mn-lt"/>
                <a:ea typeface="Times New Roman" pitchFamily="18" charset="0"/>
                <a:cs typeface="Arial" pitchFamily="34" charset="0"/>
              </a:rPr>
              <a:t>ntest</a:t>
            </a:r>
            <a:r>
              <a:rPr lang="en-US" sz="1600" dirty="0">
                <a:latin typeface="+mn-lt"/>
                <a:ea typeface="Times New Roman" pitchFamily="18" charset="0"/>
                <a:cs typeface="Arial" pitchFamily="34" charset="0"/>
              </a:rPr>
              <a:t>=30)</a:t>
            </a:r>
            <a:endParaRPr lang="es-ES" sz="1600" dirty="0">
              <a:latin typeface="+mn-lt"/>
              <a:cs typeface="Arial" pitchFamily="34" charset="0"/>
            </a:endParaRPr>
          </a:p>
          <a:p>
            <a:pPr eaLnBrk="0" hangingPunct="0">
              <a:defRPr/>
            </a:pPr>
            <a:endParaRPr lang="es-ES" sz="1600" dirty="0">
              <a:latin typeface="+mn-lt"/>
              <a:cs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p:nvPr>
        </p:nvSpPr>
        <p:spPr/>
        <p:txBody>
          <a:bodyPr/>
          <a:lstStyle/>
          <a:p>
            <a:r>
              <a:rPr lang="es-ES" sz="2000" b="1" smtClean="0"/>
              <a:t>wilcox.selection.split : Wilcoxon-based selecciona variables mediante validación cruzada (CV) y mediante validación cruzada de Monte-Carlo (MCCV).</a:t>
            </a:r>
            <a:r>
              <a:rPr lang="es-ES" sz="2000" smtClean="0"/>
              <a:t/>
            </a:r>
            <a:br>
              <a:rPr lang="es-ES" sz="2000" smtClean="0"/>
            </a:br>
            <a:endParaRPr lang="es-ES" sz="2000" smtClean="0"/>
          </a:p>
        </p:txBody>
      </p:sp>
      <p:sp>
        <p:nvSpPr>
          <p:cNvPr id="177153" name="Rectangle 1"/>
          <p:cNvSpPr>
            <a:spLocks noChangeArrowheads="1"/>
          </p:cNvSpPr>
          <p:nvPr/>
        </p:nvSpPr>
        <p:spPr bwMode="auto">
          <a:xfrm>
            <a:off x="357188" y="1679575"/>
            <a:ext cx="8429625" cy="954088"/>
          </a:xfrm>
          <a:prstGeom prst="rect">
            <a:avLst/>
          </a:prstGeom>
          <a:noFill/>
          <a:ln w="9525">
            <a:noFill/>
            <a:miter lim="800000"/>
            <a:headEnd/>
            <a:tailEnd/>
          </a:ln>
          <a:effectLst/>
        </p:spPr>
        <p:txBody>
          <a:bodyPr anchor="ctr">
            <a:spAutoFit/>
          </a:bodyPr>
          <a:lstStyle/>
          <a:p>
            <a:pPr algn="just" eaLnBrk="0" hangingPunct="0">
              <a:defRPr/>
            </a:pPr>
            <a:r>
              <a:rPr lang="es-ES" sz="1400" dirty="0">
                <a:latin typeface="+mn-lt"/>
                <a:ea typeface="Times New Roman" pitchFamily="18" charset="0"/>
                <a:cs typeface="Arial" pitchFamily="34" charset="0"/>
              </a:rPr>
              <a:t>La función </a:t>
            </a:r>
            <a:r>
              <a:rPr lang="es-ES" sz="1400" dirty="0" err="1">
                <a:latin typeface="+mn-lt"/>
                <a:ea typeface="Times New Roman" pitchFamily="18" charset="0"/>
                <a:cs typeface="Arial" pitchFamily="34" charset="0"/>
              </a:rPr>
              <a:t>wilcox.selection.split</a:t>
            </a:r>
            <a:r>
              <a:rPr lang="es-ES" sz="1400" dirty="0">
                <a:latin typeface="+mn-lt"/>
                <a:ea typeface="Times New Roman" pitchFamily="18" charset="0"/>
                <a:cs typeface="Arial" pitchFamily="34" charset="0"/>
              </a:rPr>
              <a:t> ordena las variables mediante el test </a:t>
            </a:r>
            <a:r>
              <a:rPr lang="es-ES" sz="1400" dirty="0" err="1">
                <a:latin typeface="+mn-lt"/>
                <a:ea typeface="Times New Roman" pitchFamily="18" charset="0"/>
                <a:cs typeface="Arial" pitchFamily="34" charset="0"/>
              </a:rPr>
              <a:t>Wilcoxon</a:t>
            </a:r>
            <a:r>
              <a:rPr lang="es-ES" sz="1400" dirty="0">
                <a:latin typeface="+mn-lt"/>
                <a:ea typeface="Times New Roman" pitchFamily="18" charset="0"/>
                <a:cs typeface="Arial" pitchFamily="34" charset="0"/>
              </a:rPr>
              <a:t> de suma de rangos para todas las iteraciones CV o MCCV.</a:t>
            </a:r>
            <a:endParaRPr lang="es-ES" sz="1400" dirty="0">
              <a:latin typeface="+mn-lt"/>
              <a:cs typeface="Arial" pitchFamily="34" charset="0"/>
            </a:endParaRPr>
          </a:p>
          <a:p>
            <a:pPr algn="just" eaLnBrk="0" hangingPunct="0">
              <a:buFontTx/>
              <a:buChar char="•"/>
              <a:defRPr/>
            </a:pPr>
            <a:r>
              <a:rPr lang="en-US" sz="1400" b="1" dirty="0" err="1">
                <a:latin typeface="+mn-lt"/>
                <a:ea typeface="Times New Roman" pitchFamily="18" charset="0"/>
                <a:cs typeface="Arial" pitchFamily="34" charset="0"/>
              </a:rPr>
              <a:t>Uso</a:t>
            </a:r>
            <a:endParaRPr lang="es-ES" sz="1400" dirty="0">
              <a:latin typeface="+mn-lt"/>
              <a:cs typeface="Arial" pitchFamily="34" charset="0"/>
            </a:endParaRPr>
          </a:p>
          <a:p>
            <a:pPr algn="just" eaLnBrk="0" hangingPunct="0">
              <a:defRPr/>
            </a:pPr>
            <a:r>
              <a:rPr lang="en-US" sz="1400" dirty="0" err="1">
                <a:latin typeface="+mn-lt"/>
                <a:ea typeface="Times New Roman" pitchFamily="18" charset="0"/>
                <a:cs typeface="Arial" pitchFamily="34" charset="0"/>
              </a:rPr>
              <a:t>wilcox.selection.split</a:t>
            </a:r>
            <a:r>
              <a:rPr lang="en-US" sz="1400" dirty="0">
                <a:latin typeface="+mn-lt"/>
                <a:ea typeface="Times New Roman" pitchFamily="18" charset="0"/>
                <a:cs typeface="Arial" pitchFamily="34" charset="0"/>
              </a:rPr>
              <a:t> (</a:t>
            </a:r>
            <a:r>
              <a:rPr lang="en-US" sz="1400" dirty="0" err="1">
                <a:latin typeface="+mn-lt"/>
                <a:ea typeface="Times New Roman" pitchFamily="18" charset="0"/>
                <a:cs typeface="Arial" pitchFamily="34" charset="0"/>
              </a:rPr>
              <a:t>x,y</a:t>
            </a:r>
            <a:r>
              <a:rPr lang="en-US" sz="1400" dirty="0">
                <a:latin typeface="+mn-lt"/>
                <a:ea typeface="Times New Roman" pitchFamily="18" charset="0"/>
                <a:cs typeface="Arial" pitchFamily="34" charset="0"/>
              </a:rPr>
              <a:t>, split, </a:t>
            </a:r>
            <a:r>
              <a:rPr lang="en-US" sz="1400" dirty="0" err="1">
                <a:latin typeface="+mn-lt"/>
                <a:ea typeface="Times New Roman" pitchFamily="18" charset="0"/>
                <a:cs typeface="Arial" pitchFamily="34" charset="0"/>
              </a:rPr>
              <a:t>algo</a:t>
            </a:r>
            <a:r>
              <a:rPr lang="en-US" sz="1400" dirty="0">
                <a:latin typeface="+mn-lt"/>
                <a:ea typeface="Times New Roman" pitchFamily="18" charset="0"/>
                <a:cs typeface="Arial" pitchFamily="34" charset="0"/>
              </a:rPr>
              <a:t>=”new”, </a:t>
            </a:r>
            <a:r>
              <a:rPr lang="en-US" sz="1400" dirty="0" err="1">
                <a:latin typeface="+mn-lt"/>
                <a:ea typeface="Times New Roman" pitchFamily="18" charset="0"/>
                <a:cs typeface="Arial" pitchFamily="34" charset="0"/>
              </a:rPr>
              <a:t>pvalue</a:t>
            </a:r>
            <a:r>
              <a:rPr lang="en-US" sz="1400" dirty="0">
                <a:latin typeface="+mn-lt"/>
                <a:ea typeface="Times New Roman" pitchFamily="18" charset="0"/>
                <a:cs typeface="Arial" pitchFamily="34" charset="0"/>
              </a:rPr>
              <a:t>=FALSE)</a:t>
            </a:r>
            <a:endParaRPr lang="en-US" sz="1400" dirty="0">
              <a:latin typeface="+mn-lt"/>
              <a:cs typeface="Arial" pitchFamily="34" charset="0"/>
            </a:endParaRPr>
          </a:p>
        </p:txBody>
      </p:sp>
      <p:sp>
        <p:nvSpPr>
          <p:cNvPr id="177154" name="Rectangle 2"/>
          <p:cNvSpPr>
            <a:spLocks noChangeArrowheads="1"/>
          </p:cNvSpPr>
          <p:nvPr/>
        </p:nvSpPr>
        <p:spPr bwMode="auto">
          <a:xfrm>
            <a:off x="357188" y="2744788"/>
            <a:ext cx="8358187" cy="2894012"/>
          </a:xfrm>
          <a:prstGeom prst="rect">
            <a:avLst/>
          </a:prstGeom>
          <a:noFill/>
          <a:ln w="9525">
            <a:noFill/>
            <a:miter lim="800000"/>
            <a:headEnd/>
            <a:tailEnd/>
          </a:ln>
          <a:effectLst/>
        </p:spPr>
        <p:txBody>
          <a:bodyPr anchor="ctr">
            <a:spAutoFit/>
          </a:bodyPr>
          <a:lstStyle/>
          <a:p>
            <a:pPr algn="just" eaLnBrk="0" hangingPunct="0">
              <a:defRPr/>
            </a:pPr>
            <a:endParaRPr lang="es-ES" sz="1400" dirty="0">
              <a:latin typeface="+mn-lt"/>
              <a:cs typeface="Arial" pitchFamily="34" charset="0"/>
            </a:endParaRPr>
          </a:p>
          <a:p>
            <a:pPr algn="just" eaLnBrk="0" hangingPunct="0">
              <a:defRPr/>
            </a:pPr>
            <a:r>
              <a:rPr lang="es-ES" sz="1400" b="1" dirty="0">
                <a:latin typeface="+mn-lt"/>
                <a:ea typeface="Times New Roman" pitchFamily="18" charset="0"/>
                <a:cs typeface="Arial" pitchFamily="34" charset="0"/>
              </a:rPr>
              <a:t>x          </a:t>
            </a:r>
            <a:r>
              <a:rPr lang="es-ES" sz="1400" dirty="0">
                <a:latin typeface="+mn-lt"/>
                <a:ea typeface="Times New Roman" pitchFamily="18" charset="0"/>
                <a:cs typeface="Arial" pitchFamily="34" charset="0"/>
              </a:rPr>
              <a:t>una matriz o un data </a:t>
            </a:r>
            <a:r>
              <a:rPr lang="es-ES" sz="1400" dirty="0" err="1">
                <a:latin typeface="+mn-lt"/>
                <a:ea typeface="Times New Roman" pitchFamily="18" charset="0"/>
                <a:cs typeface="Arial" pitchFamily="34" charset="0"/>
              </a:rPr>
              <a:t>frame</a:t>
            </a:r>
            <a:r>
              <a:rPr lang="es-ES" sz="1400" dirty="0">
                <a:latin typeface="+mn-lt"/>
                <a:ea typeface="Times New Roman" pitchFamily="18" charset="0"/>
                <a:cs typeface="Arial" pitchFamily="34" charset="0"/>
              </a:rPr>
              <a:t>  de tamaño n x p da la expresión de los niveles de las p variables (genes) para las n observaciones (</a:t>
            </a:r>
            <a:r>
              <a:rPr lang="es-ES" sz="1400" dirty="0" err="1">
                <a:latin typeface="+mn-lt"/>
                <a:ea typeface="Times New Roman" pitchFamily="18" charset="0"/>
                <a:cs typeface="Arial" pitchFamily="34" charset="0"/>
              </a:rPr>
              <a:t>arrays</a:t>
            </a:r>
            <a:r>
              <a:rPr lang="es-ES" sz="1400" dirty="0">
                <a:latin typeface="+mn-lt"/>
                <a:ea typeface="Times New Roman" pitchFamily="18" charset="0"/>
                <a:cs typeface="Arial" pitchFamily="34" charset="0"/>
              </a:rPr>
              <a:t>). Varia </a:t>
            </a:r>
            <a:r>
              <a:rPr lang="es-ES" sz="1400" dirty="0" err="1">
                <a:latin typeface="+mn-lt"/>
                <a:ea typeface="Times New Roman" pitchFamily="18" charset="0"/>
                <a:cs typeface="Arial" pitchFamily="34" charset="0"/>
              </a:rPr>
              <a:t>bles</a:t>
            </a:r>
            <a:r>
              <a:rPr lang="es-ES" sz="1400" dirty="0">
                <a:latin typeface="+mn-lt"/>
                <a:ea typeface="Times New Roman" pitchFamily="18" charset="0"/>
                <a:cs typeface="Arial" pitchFamily="34" charset="0"/>
              </a:rPr>
              <a:t> correspondientes a columnas, observaciones correspondientes a filas.</a:t>
            </a:r>
            <a:endParaRPr lang="es-ES" sz="1400" dirty="0">
              <a:latin typeface="+mn-lt"/>
              <a:cs typeface="Arial" pitchFamily="34" charset="0"/>
            </a:endParaRPr>
          </a:p>
          <a:p>
            <a:pPr algn="just" eaLnBrk="0" hangingPunct="0">
              <a:defRPr/>
            </a:pPr>
            <a:r>
              <a:rPr lang="es-ES" sz="1400" b="1" dirty="0">
                <a:latin typeface="+mn-lt"/>
                <a:ea typeface="Times New Roman" pitchFamily="18" charset="0"/>
                <a:cs typeface="Arial" pitchFamily="34" charset="0"/>
              </a:rPr>
              <a:t>y</a:t>
            </a:r>
            <a:r>
              <a:rPr lang="es-ES" sz="1400" dirty="0">
                <a:latin typeface="+mn-lt"/>
                <a:ea typeface="Times New Roman" pitchFamily="18" charset="0"/>
                <a:cs typeface="Arial" pitchFamily="34" charset="0"/>
              </a:rPr>
              <a:t>             un vector de longitud n da la clase del número de miembros para las n observaciones(</a:t>
            </a:r>
            <a:r>
              <a:rPr lang="es-ES" sz="1400" dirty="0" err="1">
                <a:latin typeface="+mn-lt"/>
                <a:ea typeface="Times New Roman" pitchFamily="18" charset="0"/>
                <a:cs typeface="Arial" pitchFamily="34" charset="0"/>
              </a:rPr>
              <a:t>arrays</a:t>
            </a:r>
            <a:r>
              <a:rPr lang="es-ES" sz="1400" dirty="0">
                <a:latin typeface="+mn-lt"/>
                <a:ea typeface="Times New Roman" pitchFamily="18" charset="0"/>
                <a:cs typeface="Arial" pitchFamily="34" charset="0"/>
              </a:rPr>
              <a:t>).</a:t>
            </a:r>
            <a:r>
              <a:rPr lang="es-ES" sz="1400" b="1" dirty="0">
                <a:latin typeface="+mn-lt"/>
                <a:ea typeface="Times New Roman" pitchFamily="18" charset="0"/>
                <a:cs typeface="Arial" pitchFamily="34" charset="0"/>
              </a:rPr>
              <a:t> y</a:t>
            </a:r>
            <a:r>
              <a:rPr lang="es-ES" sz="1400" dirty="0">
                <a:latin typeface="+mn-lt"/>
                <a:ea typeface="Times New Roman" pitchFamily="18" charset="0"/>
                <a:cs typeface="Arial" pitchFamily="34" charset="0"/>
              </a:rPr>
              <a:t> puede ser numérico o un factor pero debe ser codificado como 0,1.</a:t>
            </a:r>
          </a:p>
          <a:p>
            <a:pPr algn="just" eaLnBrk="0" hangingPunct="0">
              <a:defRPr/>
            </a:pPr>
            <a:endParaRPr lang="es-ES" sz="1400" dirty="0">
              <a:latin typeface="+mn-lt"/>
              <a:cs typeface="Arial" pitchFamily="34" charset="0"/>
            </a:endParaRPr>
          </a:p>
          <a:p>
            <a:pPr algn="just" eaLnBrk="0" hangingPunct="0">
              <a:defRPr/>
            </a:pPr>
            <a:r>
              <a:rPr lang="es-ES" sz="1400" b="1" dirty="0" err="1">
                <a:latin typeface="+mn-lt"/>
                <a:ea typeface="Times New Roman" pitchFamily="18" charset="0"/>
                <a:cs typeface="Arial" pitchFamily="34" charset="0"/>
              </a:rPr>
              <a:t>split</a:t>
            </a:r>
            <a:r>
              <a:rPr lang="es-ES" sz="1400" b="1" dirty="0">
                <a:latin typeface="+mn-lt"/>
                <a:ea typeface="Times New Roman" pitchFamily="18" charset="0"/>
                <a:cs typeface="Arial" pitchFamily="34" charset="0"/>
              </a:rPr>
              <a:t>      </a:t>
            </a:r>
            <a:r>
              <a:rPr lang="es-ES" sz="1400" dirty="0">
                <a:latin typeface="+mn-lt"/>
                <a:ea typeface="Times New Roman" pitchFamily="18" charset="0"/>
                <a:cs typeface="Arial" pitchFamily="34" charset="0"/>
              </a:rPr>
              <a:t>una matriz </a:t>
            </a:r>
            <a:r>
              <a:rPr lang="es-ES" sz="1400" dirty="0" err="1">
                <a:latin typeface="+mn-lt"/>
                <a:ea typeface="Times New Roman" pitchFamily="18" charset="0"/>
                <a:cs typeface="Arial" pitchFamily="34" charset="0"/>
              </a:rPr>
              <a:t>niter</a:t>
            </a:r>
            <a:r>
              <a:rPr lang="es-ES" sz="1400" dirty="0">
                <a:latin typeface="+mn-lt"/>
                <a:ea typeface="Times New Roman" pitchFamily="18" charset="0"/>
                <a:cs typeface="Arial" pitchFamily="34" charset="0"/>
              </a:rPr>
              <a:t> x </a:t>
            </a:r>
            <a:r>
              <a:rPr lang="es-ES" sz="1400" dirty="0" err="1">
                <a:latin typeface="+mn-lt"/>
                <a:ea typeface="Times New Roman" pitchFamily="18" charset="0"/>
                <a:cs typeface="Arial" pitchFamily="34" charset="0"/>
              </a:rPr>
              <a:t>nest</a:t>
            </a:r>
            <a:r>
              <a:rPr lang="es-ES" sz="1400" dirty="0">
                <a:latin typeface="+mn-lt"/>
                <a:ea typeface="Times New Roman" pitchFamily="18" charset="0"/>
                <a:cs typeface="Arial" pitchFamily="34" charset="0"/>
              </a:rPr>
              <a:t> da los índices de las </a:t>
            </a:r>
            <a:r>
              <a:rPr lang="es-ES" sz="1400" i="1" dirty="0" err="1">
                <a:latin typeface="+mn-lt"/>
                <a:ea typeface="Times New Roman" pitchFamily="18" charset="0"/>
                <a:cs typeface="Arial" pitchFamily="34" charset="0"/>
              </a:rPr>
              <a:t>ntest</a:t>
            </a:r>
            <a:r>
              <a:rPr lang="es-ES" sz="1400" dirty="0">
                <a:latin typeface="+mn-lt"/>
                <a:ea typeface="Times New Roman" pitchFamily="18" charset="0"/>
                <a:cs typeface="Arial" pitchFamily="34" charset="0"/>
              </a:rPr>
              <a:t> observaciones incluidas en cada uno de </a:t>
            </a:r>
            <a:r>
              <a:rPr lang="es-ES" sz="1400" dirty="0" err="1">
                <a:latin typeface="+mn-lt"/>
                <a:ea typeface="Times New Roman" pitchFamily="18" charset="0"/>
                <a:cs typeface="Arial" pitchFamily="34" charset="0"/>
              </a:rPr>
              <a:t>de</a:t>
            </a:r>
            <a:r>
              <a:rPr lang="es-ES" sz="1400" dirty="0">
                <a:latin typeface="+mn-lt"/>
                <a:ea typeface="Times New Roman" pitchFamily="18" charset="0"/>
                <a:cs typeface="Arial" pitchFamily="34" charset="0"/>
              </a:rPr>
              <a:t> las </a:t>
            </a:r>
            <a:r>
              <a:rPr lang="es-ES" sz="1400" dirty="0" err="1">
                <a:latin typeface="+mn-lt"/>
                <a:ea typeface="Times New Roman" pitchFamily="18" charset="0"/>
                <a:cs typeface="Arial" pitchFamily="34" charset="0"/>
              </a:rPr>
              <a:t>niter</a:t>
            </a:r>
            <a:r>
              <a:rPr lang="es-ES" sz="1400" dirty="0">
                <a:latin typeface="+mn-lt"/>
                <a:ea typeface="Times New Roman" pitchFamily="18" charset="0"/>
                <a:cs typeface="Arial" pitchFamily="34" charset="0"/>
              </a:rPr>
              <a:t> de los conjuntos de prueba, como los generados por las funciones anteriormente explicadas. La fila i-</a:t>
            </a:r>
            <a:r>
              <a:rPr lang="es-ES" sz="1400" dirty="0" err="1">
                <a:latin typeface="+mn-lt"/>
                <a:ea typeface="Times New Roman" pitchFamily="18" charset="0"/>
                <a:cs typeface="Arial" pitchFamily="34" charset="0"/>
              </a:rPr>
              <a:t>ésima</a:t>
            </a:r>
            <a:r>
              <a:rPr lang="es-ES" sz="1400" dirty="0">
                <a:latin typeface="+mn-lt"/>
                <a:ea typeface="Times New Roman" pitchFamily="18" charset="0"/>
                <a:cs typeface="Arial" pitchFamily="34" charset="0"/>
              </a:rPr>
              <a:t> de Split da los índices de las </a:t>
            </a:r>
            <a:r>
              <a:rPr lang="es-ES" sz="1400" dirty="0" err="1">
                <a:latin typeface="+mn-lt"/>
                <a:ea typeface="Times New Roman" pitchFamily="18" charset="0"/>
                <a:cs typeface="Arial" pitchFamily="34" charset="0"/>
              </a:rPr>
              <a:t>obsevaciones</a:t>
            </a:r>
            <a:r>
              <a:rPr lang="es-ES" sz="1400" dirty="0">
                <a:latin typeface="+mn-lt"/>
                <a:ea typeface="Times New Roman" pitchFamily="18" charset="0"/>
                <a:cs typeface="Arial" pitchFamily="34" charset="0"/>
              </a:rPr>
              <a:t> incluidas en el conjunto de datos de prueba para la i-</a:t>
            </a:r>
            <a:r>
              <a:rPr lang="es-ES" sz="1400" dirty="0" err="1">
                <a:latin typeface="+mn-lt"/>
                <a:ea typeface="Times New Roman" pitchFamily="18" charset="0"/>
                <a:cs typeface="Arial" pitchFamily="34" charset="0"/>
              </a:rPr>
              <a:t>ésima</a:t>
            </a:r>
            <a:r>
              <a:rPr lang="es-ES" sz="1400" dirty="0">
                <a:latin typeface="+mn-lt"/>
                <a:ea typeface="Times New Roman" pitchFamily="18" charset="0"/>
                <a:cs typeface="Arial" pitchFamily="34" charset="0"/>
              </a:rPr>
              <a:t> división iterada aleatoriamente.</a:t>
            </a:r>
            <a:endParaRPr lang="es-ES" sz="1400" dirty="0">
              <a:latin typeface="+mn-lt"/>
              <a:cs typeface="Arial" pitchFamily="34" charset="0"/>
            </a:endParaRPr>
          </a:p>
          <a:p>
            <a:pPr algn="just" eaLnBrk="0" hangingPunct="0">
              <a:defRPr/>
            </a:pPr>
            <a:r>
              <a:rPr lang="es-ES" sz="1400" b="1" dirty="0">
                <a:latin typeface="+mn-lt"/>
                <a:ea typeface="Times New Roman" pitchFamily="18" charset="0"/>
                <a:cs typeface="Arial" pitchFamily="34" charset="0"/>
              </a:rPr>
              <a:t>algo       </a:t>
            </a:r>
            <a:r>
              <a:rPr lang="es-ES" sz="1400" dirty="0">
                <a:latin typeface="+mn-lt"/>
                <a:ea typeface="Times New Roman" pitchFamily="18" charset="0"/>
                <a:cs typeface="Arial" pitchFamily="34" charset="0"/>
              </a:rPr>
              <a:t>“new” o “</a:t>
            </a:r>
            <a:r>
              <a:rPr lang="es-ES" sz="1400" dirty="0" err="1">
                <a:latin typeface="+mn-lt"/>
                <a:ea typeface="Times New Roman" pitchFamily="18" charset="0"/>
                <a:cs typeface="Arial" pitchFamily="34" charset="0"/>
              </a:rPr>
              <a:t>naive</a:t>
            </a:r>
            <a:r>
              <a:rPr lang="es-ES" sz="1400" dirty="0">
                <a:latin typeface="+mn-lt"/>
                <a:ea typeface="Times New Roman" pitchFamily="18" charset="0"/>
                <a:cs typeface="Arial" pitchFamily="34" charset="0"/>
              </a:rPr>
              <a:t>”. Si </a:t>
            </a:r>
            <a:r>
              <a:rPr lang="es-ES" sz="1400" dirty="0" err="1">
                <a:latin typeface="+mn-lt"/>
                <a:ea typeface="Times New Roman" pitchFamily="18" charset="0"/>
                <a:cs typeface="Arial" pitchFamily="34" charset="0"/>
              </a:rPr>
              <a:t>type</a:t>
            </a:r>
            <a:r>
              <a:rPr lang="es-ES" sz="1400" dirty="0">
                <a:latin typeface="+mn-lt"/>
                <a:ea typeface="Times New Roman" pitchFamily="18" charset="0"/>
                <a:cs typeface="Arial" pitchFamily="34" charset="0"/>
              </a:rPr>
              <a:t>=”new”, nuevo método. Si </a:t>
            </a:r>
            <a:r>
              <a:rPr lang="es-ES" sz="1400" dirty="0" err="1">
                <a:latin typeface="+mn-lt"/>
                <a:ea typeface="Times New Roman" pitchFamily="18" charset="0"/>
                <a:cs typeface="Arial" pitchFamily="34" charset="0"/>
              </a:rPr>
              <a:t>type</a:t>
            </a:r>
            <a:r>
              <a:rPr lang="es-ES" sz="1400" dirty="0">
                <a:latin typeface="+mn-lt"/>
                <a:ea typeface="Times New Roman" pitchFamily="18" charset="0"/>
                <a:cs typeface="Arial" pitchFamily="34" charset="0"/>
              </a:rPr>
              <a:t>=”</a:t>
            </a:r>
            <a:r>
              <a:rPr lang="es-ES" sz="1400" dirty="0" err="1">
                <a:latin typeface="+mn-lt"/>
                <a:ea typeface="Times New Roman" pitchFamily="18" charset="0"/>
                <a:cs typeface="Arial" pitchFamily="34" charset="0"/>
              </a:rPr>
              <a:t>naive</a:t>
            </a:r>
            <a:r>
              <a:rPr lang="es-ES" sz="1400" dirty="0">
                <a:latin typeface="+mn-lt"/>
                <a:ea typeface="Times New Roman" pitchFamily="18" charset="0"/>
                <a:cs typeface="Arial" pitchFamily="34" charset="0"/>
              </a:rPr>
              <a:t>”, los resultados son obtenidos tras recorrer la función </a:t>
            </a:r>
            <a:r>
              <a:rPr lang="es-ES" sz="1400" dirty="0" err="1">
                <a:latin typeface="+mn-lt"/>
                <a:ea typeface="Times New Roman" pitchFamily="18" charset="0"/>
                <a:cs typeface="Arial" pitchFamily="34" charset="0"/>
              </a:rPr>
              <a:t>Wilcox.test</a:t>
            </a:r>
            <a:r>
              <a:rPr lang="es-ES" sz="1400" dirty="0">
                <a:latin typeface="+mn-lt"/>
                <a:ea typeface="Times New Roman" pitchFamily="18" charset="0"/>
                <a:cs typeface="Arial" pitchFamily="34" charset="0"/>
              </a:rPr>
              <a:t> </a:t>
            </a:r>
            <a:r>
              <a:rPr lang="es-ES" sz="1400" i="1" dirty="0" err="1">
                <a:latin typeface="+mn-lt"/>
                <a:ea typeface="Times New Roman" pitchFamily="18" charset="0"/>
                <a:cs typeface="Arial" pitchFamily="34" charset="0"/>
              </a:rPr>
              <a:t>niter</a:t>
            </a:r>
            <a:r>
              <a:rPr lang="es-ES" sz="1400" i="1" dirty="0">
                <a:latin typeface="+mn-lt"/>
                <a:ea typeface="Times New Roman" pitchFamily="18" charset="0"/>
                <a:cs typeface="Arial" pitchFamily="34" charset="0"/>
              </a:rPr>
              <a:t> </a:t>
            </a:r>
            <a:r>
              <a:rPr lang="es-ES" sz="1400" dirty="0">
                <a:latin typeface="+mn-lt"/>
                <a:ea typeface="Times New Roman" pitchFamily="18" charset="0"/>
                <a:cs typeface="Arial" pitchFamily="34" charset="0"/>
              </a:rPr>
              <a:t>veces.</a:t>
            </a:r>
            <a:endParaRPr lang="es-ES" sz="1400" dirty="0">
              <a:latin typeface="+mn-lt"/>
              <a:cs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14375" y="2214563"/>
            <a:ext cx="7929563" cy="1428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78851" name="2 Marcador de contenido"/>
          <p:cNvSpPr>
            <a:spLocks noGrp="1"/>
          </p:cNvSpPr>
          <p:nvPr>
            <p:ph idx="1"/>
          </p:nvPr>
        </p:nvSpPr>
        <p:spPr>
          <a:xfrm>
            <a:off x="428625" y="1071563"/>
            <a:ext cx="8229600" cy="5395912"/>
          </a:xfrm>
          <a:ln>
            <a:solidFill>
              <a:schemeClr val="bg1"/>
            </a:solidFill>
          </a:ln>
        </p:spPr>
        <p:txBody>
          <a:bodyPr/>
          <a:lstStyle/>
          <a:p>
            <a:r>
              <a:rPr lang="en-US" smtClean="0"/>
              <a:t>Ordering Split.</a:t>
            </a:r>
          </a:p>
          <a:p>
            <a:pPr algn="just"/>
            <a:r>
              <a:rPr lang="es-ES" sz="2000" smtClean="0"/>
              <a:t>Una matriz niter x p da los índices de los genes ordenados por el p-valor. </a:t>
            </a:r>
          </a:p>
          <a:p>
            <a:pPr algn="just">
              <a:buFont typeface="Wingdings 2" pitchFamily="18" charset="2"/>
              <a:buNone/>
            </a:pPr>
            <a:r>
              <a:rPr lang="es-ES" sz="2000" smtClean="0"/>
              <a:t>	La primera columna de </a:t>
            </a:r>
            <a:r>
              <a:rPr lang="es-ES" sz="2000" i="1" smtClean="0"/>
              <a:t>ordering.split</a:t>
            </a:r>
            <a:r>
              <a:rPr lang="es-ES" sz="2000" smtClean="0"/>
              <a:t> da los índices de las variables con el pvalor más bajo en cada una de las iterativas divisiones aleatorias, la segunda columna de </a:t>
            </a:r>
            <a:r>
              <a:rPr lang="es-ES" sz="2000" i="1" smtClean="0"/>
              <a:t>ordering.split</a:t>
            </a:r>
            <a:r>
              <a:rPr lang="es-ES" sz="2000" smtClean="0"/>
              <a:t> da los índices de las variables con el segundo p-valor más bajo en cada una de las iterativas divisiones.</a:t>
            </a:r>
          </a:p>
          <a:p>
            <a:pPr algn="just">
              <a:buFont typeface="Wingdings 2" pitchFamily="18" charset="2"/>
              <a:buNone/>
            </a:pPr>
            <a:endParaRPr lang="es-ES" sz="2400" smtClean="0"/>
          </a:p>
          <a:p>
            <a:r>
              <a:rPr lang="es-ES" smtClean="0"/>
              <a:t>pvalue.split</a:t>
            </a:r>
          </a:p>
          <a:p>
            <a:pPr algn="just">
              <a:buFont typeface="Wingdings 2" pitchFamily="18" charset="2"/>
              <a:buNone/>
            </a:pPr>
            <a:r>
              <a:rPr lang="es-ES" smtClean="0"/>
              <a:t>	Devuelve solamente si pvalue=TRUE. Una matriz niter x p de valores. El elemento de la i-esima fila y la j-esima columna es el p-valor de la variable j en la iteración i-esima.</a:t>
            </a:r>
          </a:p>
          <a:p>
            <a:endParaRPr lang="es-E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1214438"/>
            <a:ext cx="9144000" cy="2586037"/>
          </a:xfrm>
          <a:prstGeom prst="rect">
            <a:avLst/>
          </a:prstGeom>
          <a:noFill/>
          <a:ln w="9525">
            <a:noFill/>
            <a:miter lim="800000"/>
            <a:headEnd/>
            <a:tailEnd/>
          </a:ln>
          <a:effectLst/>
        </p:spPr>
        <p:txBody>
          <a:bodyPr anchor="ctr">
            <a:spAutoFit/>
          </a:bodyPr>
          <a:lstStyle/>
          <a:p>
            <a:pPr eaLnBrk="0" hangingPunct="0">
              <a:defRPr/>
            </a:pPr>
            <a:r>
              <a:rPr lang="es-ES" dirty="0">
                <a:latin typeface="Arial" pitchFamily="34" charset="0"/>
                <a:ea typeface="Times New Roman" pitchFamily="18" charset="0"/>
                <a:cs typeface="Arial" pitchFamily="34" charset="0"/>
              </a:rPr>
              <a:t>#</a:t>
            </a:r>
            <a:r>
              <a:rPr lang="es-ES" dirty="0">
                <a:latin typeface="+mn-lt"/>
                <a:ea typeface="Times New Roman" pitchFamily="18" charset="0"/>
                <a:cs typeface="Arial" pitchFamily="34" charset="0"/>
              </a:rPr>
              <a:t>Generamos un conjunto de datos</a:t>
            </a:r>
            <a:endParaRPr lang="es-ES" dirty="0">
              <a:latin typeface="+mn-lt"/>
              <a:cs typeface="Arial" pitchFamily="34" charset="0"/>
            </a:endParaRPr>
          </a:p>
          <a:p>
            <a:pPr eaLnBrk="0" hangingPunct="0">
              <a:defRPr/>
            </a:pPr>
            <a:r>
              <a:rPr lang="en-US" dirty="0">
                <a:latin typeface="+mn-lt"/>
                <a:ea typeface="Times New Roman" pitchFamily="18" charset="0"/>
                <a:cs typeface="Arial" pitchFamily="34" charset="0"/>
              </a:rPr>
              <a:t>x&lt;-matrix(</a:t>
            </a:r>
            <a:r>
              <a:rPr lang="en-US" dirty="0" err="1">
                <a:latin typeface="+mn-lt"/>
                <a:ea typeface="Times New Roman" pitchFamily="18" charset="0"/>
                <a:cs typeface="Arial" pitchFamily="34" charset="0"/>
              </a:rPr>
              <a:t>rnorm</a:t>
            </a:r>
            <a:r>
              <a:rPr lang="en-US" dirty="0">
                <a:latin typeface="+mn-lt"/>
                <a:ea typeface="Times New Roman" pitchFamily="18" charset="0"/>
                <a:cs typeface="Arial" pitchFamily="34" charset="0"/>
              </a:rPr>
              <a:t>(1000),100,10)</a:t>
            </a:r>
            <a:endParaRPr lang="es-ES" dirty="0">
              <a:latin typeface="+mn-lt"/>
              <a:cs typeface="Arial" pitchFamily="34" charset="0"/>
            </a:endParaRPr>
          </a:p>
          <a:p>
            <a:pPr eaLnBrk="0" hangingPunct="0">
              <a:defRPr/>
            </a:pPr>
            <a:r>
              <a:rPr lang="en-US" dirty="0">
                <a:latin typeface="+mn-lt"/>
                <a:ea typeface="Times New Roman" pitchFamily="18" charset="0"/>
                <a:cs typeface="Arial" pitchFamily="34" charset="0"/>
              </a:rPr>
              <a:t>y&lt;-sample(c(0,1), 100, replace=T)</a:t>
            </a:r>
            <a:endParaRPr lang="es-ES" dirty="0">
              <a:latin typeface="+mn-lt"/>
              <a:cs typeface="Arial" pitchFamily="34" charset="0"/>
            </a:endParaRPr>
          </a:p>
          <a:p>
            <a:pPr eaLnBrk="0" hangingPunct="0">
              <a:defRPr/>
            </a:pPr>
            <a:r>
              <a:rPr lang="es-ES" dirty="0">
                <a:latin typeface="+mn-lt"/>
                <a:ea typeface="Times New Roman" pitchFamily="18" charset="0"/>
                <a:cs typeface="Arial" pitchFamily="34" charset="0"/>
              </a:rPr>
              <a:t>#Generamos 50 divisiones MCCV con proporción 2:1 para el conjunto de datos incluyendo 90 observaciones</a:t>
            </a:r>
            <a:endParaRPr lang="es-ES" dirty="0">
              <a:latin typeface="+mn-lt"/>
              <a:cs typeface="Arial" pitchFamily="34" charset="0"/>
            </a:endParaRPr>
          </a:p>
          <a:p>
            <a:pPr eaLnBrk="0" hangingPunct="0">
              <a:defRPr/>
            </a:pPr>
            <a:r>
              <a:rPr lang="en-US" dirty="0">
                <a:latin typeface="+mn-lt"/>
                <a:ea typeface="Times New Roman" pitchFamily="18" charset="0"/>
                <a:cs typeface="Arial" pitchFamily="34" charset="0"/>
              </a:rPr>
              <a:t>div&lt;-</a:t>
            </a:r>
            <a:r>
              <a:rPr lang="en-US" dirty="0" err="1">
                <a:latin typeface="+mn-lt"/>
                <a:ea typeface="Times New Roman" pitchFamily="18" charset="0"/>
                <a:cs typeface="Arial" pitchFamily="34" charset="0"/>
              </a:rPr>
              <a:t>generate.split</a:t>
            </a:r>
            <a:r>
              <a:rPr lang="en-US" dirty="0">
                <a:latin typeface="+mn-lt"/>
                <a:ea typeface="Times New Roman" pitchFamily="18" charset="0"/>
                <a:cs typeface="Arial" pitchFamily="34" charset="0"/>
              </a:rPr>
              <a:t>(niter=50, n=90, </a:t>
            </a:r>
            <a:r>
              <a:rPr lang="en-US" dirty="0" err="1">
                <a:latin typeface="+mn-lt"/>
                <a:ea typeface="Times New Roman" pitchFamily="18" charset="0"/>
                <a:cs typeface="Arial" pitchFamily="34" charset="0"/>
              </a:rPr>
              <a:t>ntest</a:t>
            </a:r>
            <a:r>
              <a:rPr lang="en-US" dirty="0">
                <a:latin typeface="+mn-lt"/>
                <a:ea typeface="Times New Roman" pitchFamily="18" charset="0"/>
                <a:cs typeface="Arial" pitchFamily="34" charset="0"/>
              </a:rPr>
              <a:t>=30)</a:t>
            </a:r>
            <a:endParaRPr lang="es-ES" dirty="0">
              <a:latin typeface="+mn-lt"/>
              <a:cs typeface="Arial" pitchFamily="34" charset="0"/>
            </a:endParaRPr>
          </a:p>
          <a:p>
            <a:pPr eaLnBrk="0" hangingPunct="0">
              <a:defRPr/>
            </a:pPr>
            <a:r>
              <a:rPr lang="en-US" dirty="0">
                <a:latin typeface="+mn-lt"/>
                <a:ea typeface="Times New Roman" pitchFamily="18" charset="0"/>
                <a:cs typeface="Arial" pitchFamily="34" charset="0"/>
              </a:rPr>
              <a:t> </a:t>
            </a:r>
            <a:endParaRPr lang="es-ES" dirty="0">
              <a:latin typeface="+mn-lt"/>
              <a:cs typeface="Arial" pitchFamily="34" charset="0"/>
            </a:endParaRPr>
          </a:p>
          <a:p>
            <a:pPr eaLnBrk="0" hangingPunct="0">
              <a:defRPr/>
            </a:pPr>
            <a:r>
              <a:rPr lang="es-ES" dirty="0">
                <a:latin typeface="+mn-lt"/>
                <a:ea typeface="Times New Roman" pitchFamily="18" charset="0"/>
                <a:cs typeface="Arial" pitchFamily="34" charset="0"/>
              </a:rPr>
              <a:t>#calculamos la suma del rango del estadístico </a:t>
            </a:r>
            <a:r>
              <a:rPr lang="es-ES" dirty="0" err="1">
                <a:latin typeface="+mn-lt"/>
                <a:ea typeface="Times New Roman" pitchFamily="18" charset="0"/>
                <a:cs typeface="Arial" pitchFamily="34" charset="0"/>
              </a:rPr>
              <a:t>Wilcoxon</a:t>
            </a:r>
            <a:r>
              <a:rPr lang="es-ES" dirty="0">
                <a:latin typeface="+mn-lt"/>
                <a:ea typeface="Times New Roman" pitchFamily="18" charset="0"/>
                <a:cs typeface="Arial" pitchFamily="34" charset="0"/>
              </a:rPr>
              <a:t> para las 50 interacciones</a:t>
            </a:r>
            <a:endParaRPr lang="es-ES" dirty="0">
              <a:latin typeface="+mn-lt"/>
              <a:cs typeface="Arial" pitchFamily="34" charset="0"/>
            </a:endParaRPr>
          </a:p>
          <a:p>
            <a:pPr eaLnBrk="0" hangingPunct="0">
              <a:defRPr/>
            </a:pPr>
            <a:endParaRPr lang="es-ES" dirty="0">
              <a:latin typeface="Arial" pitchFamily="34" charset="0"/>
              <a:cs typeface="Arial" pitchFamily="34" charset="0"/>
            </a:endParaRPr>
          </a:p>
        </p:txBody>
      </p:sp>
      <p:sp>
        <p:nvSpPr>
          <p:cNvPr id="179208" name="Rectangle 8"/>
          <p:cNvSpPr>
            <a:spLocks noChangeArrowheads="1"/>
          </p:cNvSpPr>
          <p:nvPr/>
        </p:nvSpPr>
        <p:spPr bwMode="auto">
          <a:xfrm>
            <a:off x="0" y="3613150"/>
            <a:ext cx="9358313" cy="1060450"/>
          </a:xfrm>
          <a:prstGeom prst="rect">
            <a:avLst/>
          </a:prstGeom>
          <a:noFill/>
          <a:ln w="9525">
            <a:noFill/>
            <a:miter lim="800000"/>
            <a:headEnd/>
            <a:tailEnd/>
          </a:ln>
          <a:effectLst/>
        </p:spPr>
        <p:txBody>
          <a:bodyPr anchor="ctr">
            <a:spAutoFit/>
          </a:bodyPr>
          <a:lstStyle/>
          <a:p>
            <a:pPr algn="just" eaLnBrk="0" hangingPunct="0">
              <a:defRPr/>
            </a:pPr>
            <a:endParaRPr lang="en-US" sz="900" dirty="0">
              <a:latin typeface="Arial" pitchFamily="34" charset="0"/>
              <a:cs typeface="Arial" pitchFamily="34" charset="0"/>
            </a:endParaRPr>
          </a:p>
          <a:p>
            <a:pPr algn="just" eaLnBrk="0" hangingPunct="0">
              <a:defRPr/>
            </a:pPr>
            <a:r>
              <a:rPr lang="en-US" dirty="0" err="1">
                <a:latin typeface="+mn-lt"/>
                <a:cs typeface="Arial" pitchFamily="34" charset="0"/>
              </a:rPr>
              <a:t>solucion</a:t>
            </a:r>
            <a:r>
              <a:rPr lang="en-US" dirty="0">
                <a:latin typeface="+mn-lt"/>
                <a:cs typeface="Arial" pitchFamily="34" charset="0"/>
              </a:rPr>
              <a:t>&lt;-</a:t>
            </a:r>
            <a:r>
              <a:rPr lang="en-US" dirty="0" err="1">
                <a:latin typeface="+mn-lt"/>
                <a:cs typeface="Arial" pitchFamily="34" charset="0"/>
              </a:rPr>
              <a:t>wilcox.selection.split</a:t>
            </a:r>
            <a:r>
              <a:rPr lang="en-US" dirty="0">
                <a:latin typeface="+mn-lt"/>
                <a:cs typeface="Arial" pitchFamily="34" charset="0"/>
              </a:rPr>
              <a:t>(x=</a:t>
            </a:r>
            <a:r>
              <a:rPr lang="en-US" dirty="0" err="1">
                <a:latin typeface="+mn-lt"/>
                <a:cs typeface="Arial" pitchFamily="34" charset="0"/>
              </a:rPr>
              <a:t>x,y</a:t>
            </a:r>
            <a:r>
              <a:rPr lang="en-US" dirty="0">
                <a:latin typeface="+mn-lt"/>
                <a:cs typeface="Arial" pitchFamily="34" charset="0"/>
              </a:rPr>
              <a:t>=y, split=div, </a:t>
            </a:r>
            <a:r>
              <a:rPr lang="en-US" dirty="0" err="1">
                <a:latin typeface="+mn-lt"/>
                <a:cs typeface="Arial" pitchFamily="34" charset="0"/>
              </a:rPr>
              <a:t>algo</a:t>
            </a:r>
            <a:r>
              <a:rPr lang="en-US" dirty="0">
                <a:latin typeface="+mn-lt"/>
                <a:cs typeface="Arial" pitchFamily="34" charset="0"/>
              </a:rPr>
              <a:t>="new", </a:t>
            </a:r>
            <a:r>
              <a:rPr lang="en-US" dirty="0" err="1">
                <a:latin typeface="+mn-lt"/>
                <a:cs typeface="Arial" pitchFamily="34" charset="0"/>
              </a:rPr>
              <a:t>pvalue</a:t>
            </a:r>
            <a:r>
              <a:rPr lang="en-US" dirty="0">
                <a:latin typeface="+mn-lt"/>
                <a:cs typeface="Arial" pitchFamily="34" charset="0"/>
              </a:rPr>
              <a:t>=T)</a:t>
            </a:r>
            <a:endParaRPr lang="es-ES" dirty="0">
              <a:latin typeface="+mn-lt"/>
              <a:cs typeface="Arial" pitchFamily="34" charset="0"/>
            </a:endParaRPr>
          </a:p>
          <a:p>
            <a:pPr algn="just" eaLnBrk="0" hangingPunct="0">
              <a:defRPr/>
            </a:pPr>
            <a:r>
              <a:rPr lang="en-US" dirty="0">
                <a:latin typeface="+mn-lt"/>
                <a:ea typeface="Times New Roman" pitchFamily="18" charset="0"/>
                <a:cs typeface="Arial" pitchFamily="34" charset="0"/>
              </a:rPr>
              <a:t>attach(</a:t>
            </a:r>
            <a:r>
              <a:rPr lang="en-US" dirty="0" err="1">
                <a:latin typeface="+mn-lt"/>
                <a:ea typeface="Times New Roman" pitchFamily="18" charset="0"/>
                <a:cs typeface="Arial" pitchFamily="34" charset="0"/>
              </a:rPr>
              <a:t>solucion</a:t>
            </a:r>
            <a:r>
              <a:rPr lang="en-US" dirty="0">
                <a:latin typeface="+mn-lt"/>
                <a:ea typeface="Times New Roman" pitchFamily="18" charset="0"/>
                <a:cs typeface="Arial" pitchFamily="34" charset="0"/>
              </a:rPr>
              <a:t>)</a:t>
            </a:r>
            <a:endParaRPr lang="es-ES" dirty="0">
              <a:latin typeface="+mn-lt"/>
              <a:cs typeface="Arial" pitchFamily="34" charset="0"/>
            </a:endParaRPr>
          </a:p>
          <a:p>
            <a:pPr algn="just" eaLnBrk="0" hangingPunct="0">
              <a:defRPr/>
            </a:pPr>
            <a:r>
              <a:rPr lang="en-US" dirty="0" err="1">
                <a:latin typeface="+mn-lt"/>
                <a:ea typeface="Times New Roman" pitchFamily="18" charset="0"/>
                <a:cs typeface="Arial" pitchFamily="34" charset="0"/>
              </a:rPr>
              <a:t>ordering.split</a:t>
            </a:r>
            <a:endParaRPr lang="en-US" dirty="0">
              <a:latin typeface="+mn-lt"/>
              <a:cs typeface="Arial" pitchFamily="34" charset="0"/>
            </a:endParaRPr>
          </a:p>
        </p:txBody>
      </p:sp>
      <p:sp>
        <p:nvSpPr>
          <p:cNvPr id="12" name="11 CuadroTexto"/>
          <p:cNvSpPr txBox="1"/>
          <p:nvPr/>
        </p:nvSpPr>
        <p:spPr>
          <a:xfrm>
            <a:off x="0" y="4857750"/>
            <a:ext cx="2000250" cy="369888"/>
          </a:xfrm>
          <a:prstGeom prst="rect">
            <a:avLst/>
          </a:prstGeom>
          <a:noFill/>
        </p:spPr>
        <p:txBody>
          <a:bodyPr>
            <a:spAutoFit/>
          </a:bodyPr>
          <a:lstStyle/>
          <a:p>
            <a:pPr>
              <a:defRPr/>
            </a:pPr>
            <a:r>
              <a:rPr lang="es-ES" dirty="0" err="1">
                <a:latin typeface="+mn-lt"/>
              </a:rPr>
              <a:t>pvalue.split</a:t>
            </a:r>
            <a:endParaRPr lang="es-ES" dirty="0">
              <a:latin typeface="+mn-lt"/>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z="2000" b="1" dirty="0" err="1" smtClean="0"/>
              <a:t>wilcox.split</a:t>
            </a:r>
            <a:r>
              <a:rPr lang="es-ES" sz="2000" b="1" dirty="0" smtClean="0"/>
              <a:t> : El estadístico de la suma del rango </a:t>
            </a:r>
            <a:r>
              <a:rPr lang="es-ES" sz="2000" b="1" dirty="0" err="1" smtClean="0"/>
              <a:t>Wilcoxon</a:t>
            </a:r>
            <a:r>
              <a:rPr lang="es-ES" sz="2000" b="1" dirty="0" smtClean="0"/>
              <a:t> en validación cruzada (CV) y validación cruzada de Monte-Carlo (MCCV).</a:t>
            </a:r>
            <a:r>
              <a:rPr lang="es-ES" sz="2000" dirty="0" smtClean="0"/>
              <a:t/>
            </a:r>
            <a:br>
              <a:rPr lang="es-ES" sz="2000" dirty="0" smtClean="0"/>
            </a:br>
            <a:endParaRPr lang="es-ES" sz="2000" dirty="0"/>
          </a:p>
        </p:txBody>
      </p:sp>
      <p:sp>
        <p:nvSpPr>
          <p:cNvPr id="181249" name="Rectangle 1"/>
          <p:cNvSpPr>
            <a:spLocks noChangeArrowheads="1"/>
          </p:cNvSpPr>
          <p:nvPr/>
        </p:nvSpPr>
        <p:spPr bwMode="auto">
          <a:xfrm>
            <a:off x="357188" y="1673225"/>
            <a:ext cx="8501062" cy="1200150"/>
          </a:xfrm>
          <a:prstGeom prst="rect">
            <a:avLst/>
          </a:prstGeom>
          <a:noFill/>
          <a:ln w="9525">
            <a:noFill/>
            <a:miter lim="800000"/>
            <a:headEnd/>
            <a:tailEnd/>
          </a:ln>
          <a:effectLst/>
        </p:spPr>
        <p:txBody>
          <a:bodyPr anchor="ctr">
            <a:spAutoFit/>
          </a:bodyPr>
          <a:lstStyle/>
          <a:p>
            <a:pPr algn="just" eaLnBrk="0" hangingPunct="0">
              <a:defRPr/>
            </a:pPr>
            <a:r>
              <a:rPr lang="es-ES" dirty="0">
                <a:latin typeface="+mn-lt"/>
                <a:ea typeface="Times New Roman" pitchFamily="18" charset="0"/>
                <a:cs typeface="Arial" pitchFamily="34" charset="0"/>
              </a:rPr>
              <a:t>La función </a:t>
            </a:r>
            <a:r>
              <a:rPr lang="es-ES" dirty="0" err="1">
                <a:latin typeface="+mn-lt"/>
                <a:ea typeface="Times New Roman" pitchFamily="18" charset="0"/>
                <a:cs typeface="Arial" pitchFamily="34" charset="0"/>
              </a:rPr>
              <a:t>wilcox.split</a:t>
            </a:r>
            <a:r>
              <a:rPr lang="es-ES" dirty="0">
                <a:latin typeface="+mn-lt"/>
                <a:ea typeface="Times New Roman" pitchFamily="18" charset="0"/>
                <a:cs typeface="Arial" pitchFamily="34" charset="0"/>
              </a:rPr>
              <a:t> calcula el estadístico de la suma del rango </a:t>
            </a:r>
            <a:r>
              <a:rPr lang="es-ES" dirty="0" err="1">
                <a:latin typeface="+mn-lt"/>
                <a:ea typeface="Times New Roman" pitchFamily="18" charset="0"/>
                <a:cs typeface="Arial" pitchFamily="34" charset="0"/>
              </a:rPr>
              <a:t>Wilcoxon</a:t>
            </a:r>
            <a:r>
              <a:rPr lang="es-ES" dirty="0">
                <a:latin typeface="+mn-lt"/>
                <a:ea typeface="Times New Roman" pitchFamily="18" charset="0"/>
                <a:cs typeface="Arial" pitchFamily="34" charset="0"/>
              </a:rPr>
              <a:t> para todas las iteraciones CV o MCCV definidas por la matriz </a:t>
            </a:r>
            <a:r>
              <a:rPr lang="es-ES" i="1" dirty="0" err="1">
                <a:latin typeface="+mn-lt"/>
                <a:ea typeface="Times New Roman" pitchFamily="18" charset="0"/>
                <a:cs typeface="Arial" pitchFamily="34" charset="0"/>
              </a:rPr>
              <a:t>split</a:t>
            </a:r>
            <a:endParaRPr lang="es-ES" dirty="0">
              <a:latin typeface="+mn-lt"/>
              <a:cs typeface="Arial" pitchFamily="34" charset="0"/>
            </a:endParaRPr>
          </a:p>
          <a:p>
            <a:pPr algn="just" eaLnBrk="0" hangingPunct="0">
              <a:buFontTx/>
              <a:buChar char="•"/>
              <a:defRPr/>
            </a:pPr>
            <a:r>
              <a:rPr lang="en-US" b="1" dirty="0" err="1">
                <a:latin typeface="+mn-lt"/>
                <a:ea typeface="Times New Roman" pitchFamily="18" charset="0"/>
                <a:cs typeface="Arial" pitchFamily="34" charset="0"/>
              </a:rPr>
              <a:t>Uso</a:t>
            </a:r>
            <a:endParaRPr lang="es-ES" dirty="0">
              <a:latin typeface="+mn-lt"/>
              <a:cs typeface="Arial" pitchFamily="34" charset="0"/>
            </a:endParaRPr>
          </a:p>
          <a:p>
            <a:pPr algn="just" eaLnBrk="0" hangingPunct="0">
              <a:defRPr/>
            </a:pPr>
            <a:r>
              <a:rPr lang="en-US" dirty="0" err="1">
                <a:latin typeface="+mn-lt"/>
                <a:ea typeface="Times New Roman" pitchFamily="18" charset="0"/>
                <a:cs typeface="Arial" pitchFamily="34" charset="0"/>
              </a:rPr>
              <a:t>wilcox.split</a:t>
            </a:r>
            <a:r>
              <a:rPr lang="en-US" dirty="0">
                <a:latin typeface="+mn-lt"/>
                <a:ea typeface="Times New Roman" pitchFamily="18" charset="0"/>
                <a:cs typeface="Arial" pitchFamily="34" charset="0"/>
              </a:rPr>
              <a:t> (</a:t>
            </a:r>
            <a:r>
              <a:rPr lang="en-US" dirty="0" err="1">
                <a:latin typeface="+mn-lt"/>
                <a:ea typeface="Times New Roman" pitchFamily="18" charset="0"/>
                <a:cs typeface="Arial" pitchFamily="34" charset="0"/>
              </a:rPr>
              <a:t>x,y</a:t>
            </a:r>
            <a:r>
              <a:rPr lang="en-US" dirty="0">
                <a:latin typeface="+mn-lt"/>
                <a:ea typeface="Times New Roman" pitchFamily="18" charset="0"/>
                <a:cs typeface="Arial" pitchFamily="34" charset="0"/>
              </a:rPr>
              <a:t>, split, </a:t>
            </a:r>
            <a:r>
              <a:rPr lang="en-US" dirty="0" err="1">
                <a:latin typeface="+mn-lt"/>
                <a:ea typeface="Times New Roman" pitchFamily="18" charset="0"/>
                <a:cs typeface="Arial" pitchFamily="34" charset="0"/>
              </a:rPr>
              <a:t>algo</a:t>
            </a:r>
            <a:r>
              <a:rPr lang="en-US" dirty="0">
                <a:latin typeface="+mn-lt"/>
                <a:ea typeface="Times New Roman" pitchFamily="18" charset="0"/>
                <a:cs typeface="Arial" pitchFamily="34" charset="0"/>
              </a:rPr>
              <a:t>=”new”)</a:t>
            </a:r>
            <a:endParaRPr lang="en-US" dirty="0">
              <a:latin typeface="+mn-lt"/>
              <a:cs typeface="Arial" pitchFamily="34" charset="0"/>
            </a:endParaRPr>
          </a:p>
        </p:txBody>
      </p:sp>
      <p:sp>
        <p:nvSpPr>
          <p:cNvPr id="181250" name="Rectangle 2"/>
          <p:cNvSpPr>
            <a:spLocks noChangeArrowheads="1"/>
          </p:cNvSpPr>
          <p:nvPr/>
        </p:nvSpPr>
        <p:spPr bwMode="auto">
          <a:xfrm>
            <a:off x="285750" y="2984500"/>
            <a:ext cx="8572500" cy="1077913"/>
          </a:xfrm>
          <a:prstGeom prst="rect">
            <a:avLst/>
          </a:prstGeom>
          <a:noFill/>
          <a:ln w="9525">
            <a:noFill/>
            <a:miter lim="800000"/>
            <a:headEnd/>
            <a:tailEnd/>
          </a:ln>
          <a:effectLst/>
        </p:spPr>
        <p:txBody>
          <a:bodyPr anchor="ctr">
            <a:spAutoFit/>
          </a:bodyPr>
          <a:lstStyle/>
          <a:p>
            <a:pPr algn="just" eaLnBrk="0" hangingPunct="0">
              <a:defRPr/>
            </a:pPr>
            <a:r>
              <a:rPr lang="es-ES" sz="1600" dirty="0" err="1">
                <a:latin typeface="+mn-lt"/>
                <a:ea typeface="Times New Roman" pitchFamily="18" charset="0"/>
                <a:cs typeface="Arial" pitchFamily="34" charset="0"/>
              </a:rPr>
              <a:t>Wilcox</a:t>
            </a:r>
            <a:r>
              <a:rPr lang="es-ES" sz="1600" dirty="0">
                <a:latin typeface="+mn-lt"/>
                <a:ea typeface="Times New Roman" pitchFamily="18" charset="0"/>
                <a:cs typeface="Arial" pitchFamily="34" charset="0"/>
              </a:rPr>
              <a:t>. Split.</a:t>
            </a:r>
            <a:endParaRPr lang="es-ES" sz="1600" dirty="0">
              <a:latin typeface="+mn-lt"/>
              <a:cs typeface="Arial" pitchFamily="34" charset="0"/>
            </a:endParaRPr>
          </a:p>
          <a:p>
            <a:pPr algn="just" eaLnBrk="0" hangingPunct="0">
              <a:defRPr/>
            </a:pPr>
            <a:r>
              <a:rPr lang="es-ES" sz="1600" dirty="0">
                <a:latin typeface="+mn-lt"/>
                <a:ea typeface="Times New Roman" pitchFamily="18" charset="0"/>
                <a:cs typeface="Arial" pitchFamily="34" charset="0"/>
              </a:rPr>
              <a:t>Un vector numérico de longitud </a:t>
            </a:r>
            <a:r>
              <a:rPr lang="es-ES" sz="1600" dirty="0" err="1">
                <a:latin typeface="+mn-lt"/>
                <a:ea typeface="Times New Roman" pitchFamily="18" charset="0"/>
                <a:cs typeface="Arial" pitchFamily="34" charset="0"/>
              </a:rPr>
              <a:t>niter</a:t>
            </a:r>
            <a:r>
              <a:rPr lang="es-ES" sz="1600" dirty="0">
                <a:latin typeface="+mn-lt"/>
                <a:ea typeface="Times New Roman" pitchFamily="18" charset="0"/>
                <a:cs typeface="Arial" pitchFamily="34" charset="0"/>
              </a:rPr>
              <a:t> el cual su i-</a:t>
            </a:r>
            <a:r>
              <a:rPr lang="es-ES" sz="1600" dirty="0" err="1">
                <a:latin typeface="+mn-lt"/>
                <a:ea typeface="Times New Roman" pitchFamily="18" charset="0"/>
                <a:cs typeface="Arial" pitchFamily="34" charset="0"/>
              </a:rPr>
              <a:t>esima</a:t>
            </a:r>
            <a:r>
              <a:rPr lang="es-ES" sz="1600" dirty="0">
                <a:latin typeface="+mn-lt"/>
                <a:ea typeface="Times New Roman" pitchFamily="18" charset="0"/>
                <a:cs typeface="Arial" pitchFamily="34" charset="0"/>
              </a:rPr>
              <a:t> componente da el estadístico de la suma del rango </a:t>
            </a:r>
            <a:r>
              <a:rPr lang="es-ES" sz="1600" dirty="0" err="1">
                <a:latin typeface="+mn-lt"/>
                <a:ea typeface="Times New Roman" pitchFamily="18" charset="0"/>
                <a:cs typeface="Arial" pitchFamily="34" charset="0"/>
              </a:rPr>
              <a:t>Wilcoxon</a:t>
            </a:r>
            <a:r>
              <a:rPr lang="es-ES" sz="1600" dirty="0">
                <a:latin typeface="+mn-lt"/>
                <a:ea typeface="Times New Roman" pitchFamily="18" charset="0"/>
                <a:cs typeface="Arial" pitchFamily="34" charset="0"/>
              </a:rPr>
              <a:t> obtenido en la i-</a:t>
            </a:r>
            <a:r>
              <a:rPr lang="es-ES" sz="1600" dirty="0" err="1">
                <a:latin typeface="+mn-lt"/>
                <a:ea typeface="Times New Roman" pitchFamily="18" charset="0"/>
                <a:cs typeface="Arial" pitchFamily="34" charset="0"/>
              </a:rPr>
              <a:t>ésima</a:t>
            </a:r>
            <a:r>
              <a:rPr lang="es-ES" sz="1600" dirty="0">
                <a:latin typeface="+mn-lt"/>
                <a:ea typeface="Times New Roman" pitchFamily="18" charset="0"/>
                <a:cs typeface="Arial" pitchFamily="34" charset="0"/>
              </a:rPr>
              <a:t> interacción.</a:t>
            </a:r>
            <a:endParaRPr lang="es-ES" sz="1600" dirty="0">
              <a:latin typeface="+mn-lt"/>
              <a:cs typeface="Arial" pitchFamily="34" charset="0"/>
            </a:endParaRPr>
          </a:p>
          <a:p>
            <a:pPr algn="just" eaLnBrk="0" hangingPunct="0">
              <a:defRPr/>
            </a:pPr>
            <a:r>
              <a:rPr lang="es-ES" sz="1600" dirty="0">
                <a:latin typeface="+mn-lt"/>
                <a:ea typeface="Times New Roman" pitchFamily="18" charset="0"/>
                <a:cs typeface="Arial" pitchFamily="34" charset="0"/>
              </a:rPr>
              <a:t> </a:t>
            </a:r>
            <a:endParaRPr lang="es-ES" sz="1600" dirty="0">
              <a:latin typeface="+mn-lt"/>
              <a:cs typeface="Arial" pitchFamily="34" charset="0"/>
            </a:endParaRPr>
          </a:p>
        </p:txBody>
      </p:sp>
      <p:sp>
        <p:nvSpPr>
          <p:cNvPr id="181251" name="Rectangle 3"/>
          <p:cNvSpPr>
            <a:spLocks noChangeArrowheads="1"/>
          </p:cNvSpPr>
          <p:nvPr/>
        </p:nvSpPr>
        <p:spPr bwMode="auto">
          <a:xfrm>
            <a:off x="0" y="3846513"/>
            <a:ext cx="5929313" cy="3000375"/>
          </a:xfrm>
          <a:prstGeom prst="rect">
            <a:avLst/>
          </a:prstGeom>
          <a:noFill/>
          <a:ln w="9525">
            <a:solidFill>
              <a:schemeClr val="tx2"/>
            </a:solidFill>
            <a:miter lim="800000"/>
            <a:headEnd/>
            <a:tailEnd/>
          </a:ln>
          <a:effectLst/>
        </p:spPr>
        <p:txBody>
          <a:bodyPr anchor="ctr">
            <a:spAutoFit/>
          </a:bodyPr>
          <a:lstStyle/>
          <a:p>
            <a:pPr algn="just" eaLnBrk="0" hangingPunct="0">
              <a:defRPr/>
            </a:pPr>
            <a:endParaRPr lang="es-ES" sz="900" dirty="0">
              <a:latin typeface="Arial" pitchFamily="34" charset="0"/>
              <a:cs typeface="Arial" pitchFamily="34" charset="0"/>
            </a:endParaRPr>
          </a:p>
          <a:p>
            <a:pPr algn="just" eaLnBrk="0" hangingPunct="0">
              <a:defRPr/>
            </a:pPr>
            <a:r>
              <a:rPr lang="es-ES" dirty="0">
                <a:latin typeface="+mn-lt"/>
                <a:ea typeface="Times New Roman" pitchFamily="18" charset="0"/>
                <a:cs typeface="Arial" pitchFamily="34" charset="0"/>
              </a:rPr>
              <a:t>#Generamos un conjunto de datos</a:t>
            </a:r>
            <a:endParaRPr lang="es-ES" dirty="0">
              <a:latin typeface="+mn-lt"/>
              <a:cs typeface="Arial" pitchFamily="34" charset="0"/>
            </a:endParaRPr>
          </a:p>
          <a:p>
            <a:pPr algn="just" eaLnBrk="0" hangingPunct="0">
              <a:defRPr/>
            </a:pPr>
            <a:r>
              <a:rPr lang="en-US" dirty="0">
                <a:latin typeface="+mn-lt"/>
                <a:ea typeface="Times New Roman" pitchFamily="18" charset="0"/>
                <a:cs typeface="Arial" pitchFamily="34" charset="0"/>
              </a:rPr>
              <a:t>x&lt;-</a:t>
            </a:r>
            <a:r>
              <a:rPr lang="en-US" dirty="0" err="1">
                <a:latin typeface="+mn-lt"/>
                <a:ea typeface="Times New Roman" pitchFamily="18" charset="0"/>
                <a:cs typeface="Arial" pitchFamily="34" charset="0"/>
              </a:rPr>
              <a:t>rnorm</a:t>
            </a:r>
            <a:r>
              <a:rPr lang="en-US" dirty="0">
                <a:latin typeface="+mn-lt"/>
                <a:ea typeface="Times New Roman" pitchFamily="18" charset="0"/>
                <a:cs typeface="Arial" pitchFamily="34" charset="0"/>
              </a:rPr>
              <a:t>(100)</a:t>
            </a:r>
            <a:endParaRPr lang="es-ES" dirty="0">
              <a:latin typeface="+mn-lt"/>
              <a:cs typeface="Arial" pitchFamily="34" charset="0"/>
            </a:endParaRPr>
          </a:p>
          <a:p>
            <a:pPr algn="just" eaLnBrk="0" hangingPunct="0">
              <a:defRPr/>
            </a:pPr>
            <a:r>
              <a:rPr lang="en-US" dirty="0">
                <a:latin typeface="+mn-lt"/>
                <a:ea typeface="Times New Roman" pitchFamily="18" charset="0"/>
                <a:cs typeface="Arial" pitchFamily="34" charset="0"/>
              </a:rPr>
              <a:t>y&lt;-sample(c(0,1), 100, replace=T)</a:t>
            </a:r>
            <a:endParaRPr lang="es-ES" dirty="0">
              <a:latin typeface="+mn-lt"/>
              <a:cs typeface="Arial" pitchFamily="34" charset="0"/>
            </a:endParaRPr>
          </a:p>
          <a:p>
            <a:pPr algn="just" eaLnBrk="0" hangingPunct="0">
              <a:defRPr/>
            </a:pPr>
            <a:r>
              <a:rPr lang="es-ES" dirty="0">
                <a:latin typeface="+mn-lt"/>
                <a:ea typeface="Times New Roman" pitchFamily="18" charset="0"/>
                <a:cs typeface="Arial" pitchFamily="34" charset="0"/>
              </a:rPr>
              <a:t>#Generamos 50 divisiones MCCV con proporción 2:1 para el conjunto de datos incluyendo 90 observaciones</a:t>
            </a:r>
            <a:endParaRPr lang="es-ES" dirty="0">
              <a:latin typeface="+mn-lt"/>
              <a:cs typeface="Arial" pitchFamily="34" charset="0"/>
            </a:endParaRPr>
          </a:p>
          <a:p>
            <a:pPr algn="just" eaLnBrk="0" hangingPunct="0">
              <a:defRPr/>
            </a:pPr>
            <a:r>
              <a:rPr lang="en-US" dirty="0">
                <a:latin typeface="+mn-lt"/>
                <a:ea typeface="Times New Roman" pitchFamily="18" charset="0"/>
                <a:cs typeface="Arial" pitchFamily="34" charset="0"/>
              </a:rPr>
              <a:t>div&lt;-</a:t>
            </a:r>
            <a:r>
              <a:rPr lang="en-US" dirty="0" err="1">
                <a:latin typeface="+mn-lt"/>
                <a:ea typeface="Times New Roman" pitchFamily="18" charset="0"/>
                <a:cs typeface="Arial" pitchFamily="34" charset="0"/>
              </a:rPr>
              <a:t>generate.split</a:t>
            </a:r>
            <a:r>
              <a:rPr lang="en-US" dirty="0">
                <a:latin typeface="+mn-lt"/>
                <a:ea typeface="Times New Roman" pitchFamily="18" charset="0"/>
                <a:cs typeface="Arial" pitchFamily="34" charset="0"/>
              </a:rPr>
              <a:t>(niter=50, n=90, </a:t>
            </a:r>
            <a:r>
              <a:rPr lang="en-US" dirty="0" err="1">
                <a:latin typeface="+mn-lt"/>
                <a:ea typeface="Times New Roman" pitchFamily="18" charset="0"/>
                <a:cs typeface="Arial" pitchFamily="34" charset="0"/>
              </a:rPr>
              <a:t>ntest</a:t>
            </a:r>
            <a:r>
              <a:rPr lang="en-US" dirty="0">
                <a:latin typeface="+mn-lt"/>
                <a:ea typeface="Times New Roman" pitchFamily="18" charset="0"/>
                <a:cs typeface="Arial" pitchFamily="34" charset="0"/>
              </a:rPr>
              <a:t>=30)</a:t>
            </a:r>
            <a:endParaRPr lang="es-ES" dirty="0">
              <a:latin typeface="+mn-lt"/>
              <a:cs typeface="Arial" pitchFamily="34" charset="0"/>
            </a:endParaRPr>
          </a:p>
          <a:p>
            <a:pPr algn="just" eaLnBrk="0" hangingPunct="0">
              <a:defRPr/>
            </a:pPr>
            <a:r>
              <a:rPr lang="en-US" dirty="0">
                <a:latin typeface="+mn-lt"/>
                <a:ea typeface="Times New Roman" pitchFamily="18" charset="0"/>
                <a:cs typeface="Arial" pitchFamily="34" charset="0"/>
              </a:rPr>
              <a:t> </a:t>
            </a:r>
            <a:endParaRPr lang="es-ES" dirty="0">
              <a:latin typeface="+mn-lt"/>
              <a:cs typeface="Arial" pitchFamily="34" charset="0"/>
            </a:endParaRPr>
          </a:p>
          <a:p>
            <a:pPr algn="just" eaLnBrk="0" hangingPunct="0">
              <a:defRPr/>
            </a:pPr>
            <a:r>
              <a:rPr lang="es-ES" dirty="0">
                <a:latin typeface="+mn-lt"/>
                <a:ea typeface="Times New Roman" pitchFamily="18" charset="0"/>
                <a:cs typeface="Arial" pitchFamily="34" charset="0"/>
              </a:rPr>
              <a:t>#calculamos la suma del rango del estadístico </a:t>
            </a:r>
            <a:r>
              <a:rPr lang="es-ES" dirty="0" err="1">
                <a:latin typeface="+mn-lt"/>
                <a:ea typeface="Times New Roman" pitchFamily="18" charset="0"/>
                <a:cs typeface="Arial" pitchFamily="34" charset="0"/>
              </a:rPr>
              <a:t>Wilcoxon</a:t>
            </a:r>
            <a:r>
              <a:rPr lang="es-ES" dirty="0">
                <a:latin typeface="+mn-lt"/>
                <a:ea typeface="Times New Roman" pitchFamily="18" charset="0"/>
                <a:cs typeface="Arial" pitchFamily="34" charset="0"/>
              </a:rPr>
              <a:t> para las 50 interacciones</a:t>
            </a:r>
            <a:endParaRPr lang="es-ES" dirty="0">
              <a:latin typeface="+mn-lt"/>
              <a:cs typeface="Arial" pitchFamily="34" charset="0"/>
            </a:endParaRPr>
          </a:p>
          <a:p>
            <a:pPr algn="just" eaLnBrk="0" hangingPunct="0">
              <a:defRPr/>
            </a:pPr>
            <a:r>
              <a:rPr lang="en-US" dirty="0" err="1">
                <a:latin typeface="+mn-lt"/>
                <a:ea typeface="Times New Roman" pitchFamily="18" charset="0"/>
                <a:cs typeface="Arial" pitchFamily="34" charset="0"/>
              </a:rPr>
              <a:t>wilcox.split</a:t>
            </a:r>
            <a:r>
              <a:rPr lang="en-US" dirty="0">
                <a:latin typeface="+mn-lt"/>
                <a:ea typeface="Times New Roman" pitchFamily="18" charset="0"/>
                <a:cs typeface="Arial" pitchFamily="34" charset="0"/>
              </a:rPr>
              <a:t>(x=</a:t>
            </a:r>
            <a:r>
              <a:rPr lang="en-US" dirty="0" err="1">
                <a:latin typeface="+mn-lt"/>
                <a:ea typeface="Times New Roman" pitchFamily="18" charset="0"/>
                <a:cs typeface="Arial" pitchFamily="34" charset="0"/>
              </a:rPr>
              <a:t>x,y</a:t>
            </a:r>
            <a:r>
              <a:rPr lang="en-US" dirty="0">
                <a:latin typeface="+mn-lt"/>
                <a:ea typeface="Times New Roman" pitchFamily="18" charset="0"/>
                <a:cs typeface="Arial" pitchFamily="34" charset="0"/>
              </a:rPr>
              <a:t>=y, split=div, </a:t>
            </a:r>
            <a:r>
              <a:rPr lang="en-US" dirty="0" err="1">
                <a:latin typeface="+mn-lt"/>
                <a:ea typeface="Times New Roman" pitchFamily="18" charset="0"/>
                <a:cs typeface="Arial" pitchFamily="34" charset="0"/>
              </a:rPr>
              <a:t>algo</a:t>
            </a:r>
            <a:r>
              <a:rPr lang="en-US" dirty="0">
                <a:latin typeface="+mn-lt"/>
                <a:ea typeface="Times New Roman" pitchFamily="18" charset="0"/>
                <a:cs typeface="Arial" pitchFamily="34" charset="0"/>
              </a:rPr>
              <a:t>="new")</a:t>
            </a:r>
            <a:endParaRPr lang="en-US" dirty="0">
              <a:latin typeface="+mn-lt"/>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fontAlgn="auto" hangingPunct="1">
              <a:spcAft>
                <a:spcPts val="0"/>
              </a:spcAft>
              <a:defRPr/>
            </a:pPr>
            <a:r>
              <a:rPr lang="es-ES" dirty="0" smtClean="0"/>
              <a:t>ALGORITMOS DE SELECCIÓN DE VARIABLES</a:t>
            </a:r>
            <a:endParaRPr lang="es-ES" dirty="0"/>
          </a:p>
        </p:txBody>
      </p:sp>
      <p:sp>
        <p:nvSpPr>
          <p:cNvPr id="81923" name="2 Subtítulo"/>
          <p:cNvSpPr>
            <a:spLocks noGrp="1"/>
          </p:cNvSpPr>
          <p:nvPr>
            <p:ph type="subTitle" idx="1"/>
          </p:nvPr>
        </p:nvSpPr>
        <p:spPr>
          <a:xfrm>
            <a:off x="533400" y="3228975"/>
            <a:ext cx="7854950" cy="1752600"/>
          </a:xfrm>
        </p:spPr>
        <p:txBody>
          <a:bodyPr/>
          <a:lstStyle/>
          <a:p>
            <a:pPr marR="0" eaLnBrk="1" hangingPunct="1">
              <a:lnSpc>
                <a:spcPct val="90000"/>
              </a:lnSpc>
            </a:pPr>
            <a:r>
              <a:rPr lang="es-ES" sz="2400" smtClean="0"/>
              <a:t>García Veiga, Mariam (USC)</a:t>
            </a:r>
          </a:p>
          <a:p>
            <a:pPr marR="0" eaLnBrk="1" hangingPunct="1">
              <a:lnSpc>
                <a:spcPct val="90000"/>
              </a:lnSpc>
            </a:pPr>
            <a:r>
              <a:rPr lang="es-ES" sz="2400" smtClean="0"/>
              <a:t> Lado González, Ignacio (USC)</a:t>
            </a:r>
          </a:p>
          <a:p>
            <a:pPr marR="0" eaLnBrk="1" hangingPunct="1">
              <a:lnSpc>
                <a:spcPct val="90000"/>
              </a:lnSpc>
            </a:pPr>
            <a:r>
              <a:rPr lang="es-ES" sz="2400" smtClean="0"/>
              <a:t>Leyenda Rodríguez, María (USC) </a:t>
            </a:r>
          </a:p>
          <a:p>
            <a:pPr marR="0" eaLnBrk="1" hangingPunct="1">
              <a:lnSpc>
                <a:spcPct val="90000"/>
              </a:lnSpc>
            </a:pPr>
            <a:r>
              <a:rPr lang="es-ES" sz="2400" smtClean="0"/>
              <a:t>López Veiga, David (USC)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214313"/>
            <a:ext cx="8229600" cy="1633537"/>
          </a:xfrm>
        </p:spPr>
        <p:txBody>
          <a:bodyPr/>
          <a:lstStyle/>
          <a:p>
            <a:r>
              <a:rPr lang="es-ES" sz="3600" smtClean="0"/>
              <a:t>Selección del subconjunto óptimo de variables predictoras FSS</a:t>
            </a:r>
            <a:br>
              <a:rPr lang="es-ES" sz="3600" smtClean="0"/>
            </a:br>
            <a:r>
              <a:rPr lang="es-ES" sz="2000" smtClean="0"/>
              <a:t>(</a:t>
            </a:r>
            <a:r>
              <a:rPr lang="es-ES" sz="2000" i="1" smtClean="0"/>
              <a:t>feature subset selection)</a:t>
            </a:r>
            <a:endParaRPr lang="es-ES" sz="2000" smtClean="0"/>
          </a:p>
        </p:txBody>
      </p:sp>
      <p:pic>
        <p:nvPicPr>
          <p:cNvPr id="16387" name="Picture 2"/>
          <p:cNvPicPr>
            <a:picLocks noGrp="1" noChangeAspect="1" noChangeArrowheads="1"/>
          </p:cNvPicPr>
          <p:nvPr>
            <p:ph idx="1"/>
          </p:nvPr>
        </p:nvPicPr>
        <p:blipFill>
          <a:blip r:embed="rId3" cstate="print"/>
          <a:srcRect/>
          <a:stretch>
            <a:fillRect/>
          </a:stretch>
        </p:blipFill>
        <p:spPr>
          <a:xfrm>
            <a:off x="5143500" y="1335088"/>
            <a:ext cx="3357563" cy="5308600"/>
          </a:xfrm>
          <a:noFill/>
        </p:spPr>
      </p:pic>
      <p:sp>
        <p:nvSpPr>
          <p:cNvPr id="13316" name="4 Rectángulo"/>
          <p:cNvSpPr>
            <a:spLocks noChangeArrowheads="1"/>
          </p:cNvSpPr>
          <p:nvPr/>
        </p:nvSpPr>
        <p:spPr bwMode="auto">
          <a:xfrm>
            <a:off x="142875" y="3014663"/>
            <a:ext cx="4857750" cy="1200150"/>
          </a:xfrm>
          <a:prstGeom prst="rect">
            <a:avLst/>
          </a:prstGeom>
          <a:solidFill>
            <a:schemeClr val="bg2">
              <a:lumMod val="90000"/>
            </a:schemeClr>
          </a:solidFill>
          <a:ln w="9525">
            <a:solidFill>
              <a:schemeClr val="accent1"/>
            </a:solidFill>
            <a:miter lim="800000"/>
            <a:headEnd/>
            <a:tailEnd/>
          </a:ln>
        </p:spPr>
        <p:txBody>
          <a:bodyPr>
            <a:spAutoFit/>
          </a:bodyPr>
          <a:lstStyle/>
          <a:p>
            <a:pPr algn="just">
              <a:defRPr/>
            </a:pPr>
            <a:r>
              <a:rPr lang="es-ES" b="1" dirty="0"/>
              <a:t>Esquema del procedimiento de selección de subconjuntos de variables para problemas</a:t>
            </a:r>
          </a:p>
          <a:p>
            <a:pPr algn="just">
              <a:defRPr/>
            </a:pPr>
            <a:r>
              <a:rPr lang="es-ES" b="1" dirty="0"/>
              <a:t>de clasificación supervisada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316"/>
                                        </p:tgtEl>
                                        <p:attrNameLst>
                                          <p:attrName>fillcolor</p:attrName>
                                        </p:attrNameLst>
                                      </p:cBhvr>
                                      <p:to>
                                        <a:schemeClr val="accent2"/>
                                      </p:to>
                                    </p:animClr>
                                    <p:set>
                                      <p:cBhvr>
                                        <p:cTn id="7" dur="2000" fill="hold"/>
                                        <p:tgtEl>
                                          <p:spTgt spid="13316"/>
                                        </p:tgtEl>
                                        <p:attrNameLst>
                                          <p:attrName>fill.type</p:attrName>
                                        </p:attrNameLst>
                                      </p:cBhvr>
                                      <p:to>
                                        <p:strVal val="solid"/>
                                      </p:to>
                                    </p:set>
                                    <p:set>
                                      <p:cBhvr>
                                        <p:cTn id="8" dur="2000" fill="hold"/>
                                        <p:tgtEl>
                                          <p:spTgt spid="133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 smtClean="0"/>
              <a:t>ASV en WEKA </a:t>
            </a:r>
          </a:p>
        </p:txBody>
      </p:sp>
      <p:sp>
        <p:nvSpPr>
          <p:cNvPr id="17411" name="2 Marcador de contenido"/>
          <p:cNvSpPr>
            <a:spLocks noGrp="1"/>
          </p:cNvSpPr>
          <p:nvPr>
            <p:ph idx="1"/>
          </p:nvPr>
        </p:nvSpPr>
        <p:spPr>
          <a:xfrm>
            <a:off x="428625" y="2000250"/>
            <a:ext cx="8229600" cy="4389438"/>
          </a:xfrm>
        </p:spPr>
        <p:txBody>
          <a:bodyPr/>
          <a:lstStyle/>
          <a:p>
            <a:pPr algn="just"/>
            <a:r>
              <a:rPr lang="es-ES" smtClean="0"/>
              <a:t>Vamos a estudiar la selección de atributos utilizando la herramienta Weka. Para ello vamos a usar  dos conjuntos de datos.</a:t>
            </a:r>
          </a:p>
          <a:p>
            <a:pPr algn="just">
              <a:buFont typeface="Wingdings 2" pitchFamily="18" charset="2"/>
              <a:buNone/>
            </a:pPr>
            <a:endParaRPr lang="es-ES" smtClean="0"/>
          </a:p>
          <a:p>
            <a:pPr algn="just"/>
            <a:r>
              <a:rPr lang="es-ES" smtClean="0"/>
              <a:t>El sistema Weka incorpora una gran cantidad de métodos  para estudiar la </a:t>
            </a:r>
            <a:r>
              <a:rPr lang="es-ES" b="1" smtClean="0">
                <a:solidFill>
                  <a:schemeClr val="accent1"/>
                </a:solidFill>
              </a:rPr>
              <a:t>relevancia de atributos </a:t>
            </a:r>
            <a:r>
              <a:rPr lang="es-ES" smtClean="0"/>
              <a:t>y realizar una </a:t>
            </a:r>
            <a:r>
              <a:rPr lang="es-ES" b="1" smtClean="0">
                <a:solidFill>
                  <a:schemeClr val="accent1"/>
                </a:solidFill>
              </a:rPr>
              <a:t>selección automática de los mismos</a:t>
            </a:r>
            <a:r>
              <a:rPr lang="es-ES" smtClean="0"/>
              <a:t>.</a:t>
            </a:r>
          </a:p>
          <a:p>
            <a:pPr>
              <a:buFont typeface="Wingdings 2" pitchFamily="18" charset="2"/>
              <a:buNone/>
            </a:pPr>
            <a:r>
              <a:rPr lang="es-ES" smtClean="0"/>
              <a:t>(</a:t>
            </a:r>
            <a:r>
              <a:rPr lang="es-ES" sz="1600" smtClean="0"/>
              <a:t>Entorno “Explorer”, pestaña ”Select Attributes”)</a:t>
            </a:r>
          </a:p>
          <a:p>
            <a:pPr>
              <a:buFont typeface="Wingdings 2" pitchFamily="18" charset="2"/>
              <a:buNone/>
            </a:pPr>
            <a:endParaRPr lang="es-ES" smtClean="0"/>
          </a:p>
          <a:p>
            <a:endParaRPr lang="es-E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704850"/>
            <a:ext cx="8229600" cy="509588"/>
          </a:xfrm>
        </p:spPr>
        <p:txBody>
          <a:bodyPr/>
          <a:lstStyle/>
          <a:p>
            <a:r>
              <a:rPr lang="es-ES" sz="2800" smtClean="0"/>
              <a:t>SELECCIÓN DE ATRIBUTOS EN WEKA</a:t>
            </a:r>
          </a:p>
        </p:txBody>
      </p:sp>
      <p:sp>
        <p:nvSpPr>
          <p:cNvPr id="18435" name="2 Marcador de contenido"/>
          <p:cNvSpPr>
            <a:spLocks noGrp="1"/>
          </p:cNvSpPr>
          <p:nvPr>
            <p:ph idx="1"/>
          </p:nvPr>
        </p:nvSpPr>
        <p:spPr>
          <a:xfrm>
            <a:off x="457200" y="1357313"/>
            <a:ext cx="8229600" cy="5500687"/>
          </a:xfrm>
        </p:spPr>
        <p:txBody>
          <a:bodyPr/>
          <a:lstStyle/>
          <a:p>
            <a:pPr algn="just"/>
            <a:r>
              <a:rPr lang="es-ES" sz="2000" smtClean="0"/>
              <a:t>La selección supervisada de atributos tiene dos componentes:</a:t>
            </a:r>
          </a:p>
          <a:p>
            <a:pPr algn="just"/>
            <a:endParaRPr lang="es-ES" sz="2000" smtClean="0"/>
          </a:p>
          <a:p>
            <a:pPr lvl="1" algn="just"/>
            <a:r>
              <a:rPr lang="es-ES" sz="2000" b="1" smtClean="0"/>
              <a:t>Método de búsqueda</a:t>
            </a:r>
            <a:r>
              <a:rPr lang="es-ES" sz="2000" smtClean="0"/>
              <a:t>(Search Method): es la forma de realizar la búsqueda de conjuntos. </a:t>
            </a:r>
          </a:p>
          <a:p>
            <a:pPr lvl="2" algn="just"/>
            <a:r>
              <a:rPr lang="es-ES" sz="2000" smtClean="0"/>
              <a:t>“</a:t>
            </a:r>
            <a:r>
              <a:rPr lang="es-ES" sz="2000" b="1" smtClean="0"/>
              <a:t>SubSetEval”</a:t>
            </a:r>
            <a:r>
              <a:rPr lang="es-ES" sz="2000" smtClean="0"/>
              <a:t>: Evaluadores de conjuntos o selectores. Estos necesitan elegir un método o estrategia de búsqueda de los subconjuntos .</a:t>
            </a:r>
          </a:p>
          <a:p>
            <a:pPr lvl="2" algn="just"/>
            <a:endParaRPr lang="es-ES" sz="2000" smtClean="0"/>
          </a:p>
          <a:p>
            <a:pPr lvl="1" algn="just"/>
            <a:r>
              <a:rPr lang="es-ES" sz="2000" b="1" i="1" smtClean="0"/>
              <a:t>Método de Evaluación </a:t>
            </a:r>
            <a:r>
              <a:rPr lang="es-ES" sz="2000" smtClean="0"/>
              <a:t>(</a:t>
            </a:r>
            <a:r>
              <a:rPr lang="es-ES" sz="2000" b="1" smtClean="0"/>
              <a:t>Attribute Evaluator): </a:t>
            </a:r>
            <a:r>
              <a:rPr lang="es-ES" sz="2000" smtClean="0"/>
              <a:t>es la función que determina la calidad del conjunto de atributos para discriminar la clase.</a:t>
            </a:r>
          </a:p>
          <a:p>
            <a:pPr marL="1095375" lvl="4" indent="-273050" algn="just">
              <a:buSzPct val="95000"/>
            </a:pPr>
            <a:r>
              <a:rPr lang="es-ES" b="1" smtClean="0"/>
              <a:t>“AttributeEval”</a:t>
            </a:r>
            <a:r>
              <a:rPr lang="es-ES" smtClean="0"/>
              <a:t>: Porteadores de atributos. Estos solo pueden combinarse con un “Ranker” ya que no seleccionan atributos sino que solo los ordenan por relevancia.</a:t>
            </a:r>
          </a:p>
          <a:p>
            <a:pPr marL="1095375" lvl="4" indent="-273050" algn="just">
              <a:buSzPct val="95000"/>
            </a:pPr>
            <a:endParaRPr lang="es-ES" smtClean="0"/>
          </a:p>
          <a:p>
            <a:pPr algn="just"/>
            <a:endParaRPr lang="es-ES" smtClean="0"/>
          </a:p>
          <a:p>
            <a:endParaRPr lang="es-ES" sz="20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Marcador de contenido"/>
          <p:cNvSpPr>
            <a:spLocks noGrp="1"/>
          </p:cNvSpPr>
          <p:nvPr>
            <p:ph idx="1"/>
          </p:nvPr>
        </p:nvSpPr>
        <p:spPr>
          <a:xfrm>
            <a:off x="457200" y="1428750"/>
            <a:ext cx="8229600" cy="4786313"/>
          </a:xfrm>
        </p:spPr>
        <p:txBody>
          <a:bodyPr/>
          <a:lstStyle/>
          <a:p>
            <a:pPr marL="271463" lvl="1" indent="-273050" algn="just">
              <a:buSzPct val="95000"/>
              <a:defRPr/>
            </a:pPr>
            <a:r>
              <a:rPr lang="es-ES" sz="2000" dirty="0" smtClean="0"/>
              <a:t>Dentro los </a:t>
            </a:r>
            <a:r>
              <a:rPr lang="es-ES" sz="2000" b="1" dirty="0" smtClean="0">
                <a:solidFill>
                  <a:schemeClr val="accent1"/>
                </a:solidFill>
              </a:rPr>
              <a:t>método de evaluación </a:t>
            </a:r>
            <a:r>
              <a:rPr lang="es-ES" sz="2000" dirty="0" smtClean="0"/>
              <a:t>podemos distinguir </a:t>
            </a:r>
            <a:r>
              <a:rPr lang="es-ES" sz="2000" b="1" dirty="0" smtClean="0">
                <a:solidFill>
                  <a:schemeClr val="accent1"/>
                </a:solidFill>
              </a:rPr>
              <a:t>dos tipos</a:t>
            </a:r>
            <a:r>
              <a:rPr lang="es-ES" sz="2000" dirty="0" smtClean="0"/>
              <a:t>: </a:t>
            </a:r>
            <a:endParaRPr lang="es-ES" sz="1600" dirty="0" smtClean="0"/>
          </a:p>
          <a:p>
            <a:pPr marL="546100" lvl="2" indent="-273050" algn="just">
              <a:buSzPct val="95000"/>
              <a:buFont typeface="Wingdings 2" pitchFamily="18" charset="2"/>
              <a:buNone/>
              <a:defRPr/>
            </a:pPr>
            <a:endParaRPr lang="es-ES" sz="1600" dirty="0" smtClean="0"/>
          </a:p>
          <a:p>
            <a:pPr marL="546100" lvl="2" indent="-273050" algn="just">
              <a:buSzPct val="95000"/>
              <a:buFont typeface="Wingdings 2" pitchFamily="18" charset="2"/>
              <a:buNone/>
              <a:defRPr/>
            </a:pPr>
            <a:endParaRPr lang="es-ES" sz="1600" dirty="0" smtClean="0"/>
          </a:p>
          <a:p>
            <a:pPr lvl="1" algn="just">
              <a:defRPr/>
            </a:pPr>
            <a:r>
              <a:rPr lang="es-ES" sz="2200" b="1" dirty="0" smtClean="0"/>
              <a:t>Métodos "</a:t>
            </a:r>
            <a:r>
              <a:rPr lang="es-ES" sz="2200" b="1" dirty="0" err="1" smtClean="0"/>
              <a:t>wrapper</a:t>
            </a:r>
            <a:r>
              <a:rPr lang="es-ES" sz="2200" b="1" dirty="0" smtClean="0"/>
              <a:t>", </a:t>
            </a:r>
            <a:r>
              <a:rPr lang="es-ES" sz="2200" dirty="0" smtClean="0"/>
              <a:t>porque "envuelven" al clasificador para explorar la mejor selección de atributos que optimiza sus prestaciones, son muy costosos porque necesitan un proceso completo de entrenamiento y evaluación en cada paso de búsqueda. </a:t>
            </a:r>
          </a:p>
          <a:p>
            <a:pPr lvl="1" algn="just">
              <a:defRPr/>
            </a:pPr>
            <a:endParaRPr lang="es-ES" sz="2200" dirty="0" smtClean="0"/>
          </a:p>
          <a:p>
            <a:pPr lvl="1" algn="just">
              <a:defRPr/>
            </a:pPr>
            <a:r>
              <a:rPr lang="es-ES" sz="2200" dirty="0" smtClean="0"/>
              <a:t>Métodos como  el método </a:t>
            </a:r>
            <a:r>
              <a:rPr lang="es-ES" sz="2200" b="1" dirty="0" smtClean="0"/>
              <a:t>"</a:t>
            </a:r>
            <a:r>
              <a:rPr lang="es-ES" sz="2200" b="1" dirty="0" err="1" smtClean="0"/>
              <a:t>CfsSubsetEval</a:t>
            </a:r>
            <a:r>
              <a:rPr lang="es-ES" sz="2200" b="1" dirty="0" smtClean="0"/>
              <a:t>", </a:t>
            </a:r>
            <a:r>
              <a:rPr lang="es-ES" sz="2200" dirty="0" smtClean="0"/>
              <a:t>que calcula la correlación de la clase con cada atributo, y eliminan atributos que tienen una correlación muy alta como atributos redundantes.</a:t>
            </a:r>
          </a:p>
          <a:p>
            <a:pPr algn="just">
              <a:buFont typeface="Wingdings 2" pitchFamily="18" charset="2"/>
              <a:buNone/>
              <a:defRPr/>
            </a:pPr>
            <a:endParaRPr lang="es-ES" sz="2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Título"/>
          <p:cNvSpPr>
            <a:spLocks noGrp="1"/>
          </p:cNvSpPr>
          <p:nvPr>
            <p:ph type="title"/>
          </p:nvPr>
        </p:nvSpPr>
        <p:spPr>
          <a:xfrm>
            <a:off x="457200" y="704850"/>
            <a:ext cx="8229600" cy="438150"/>
          </a:xfrm>
        </p:spPr>
        <p:txBody>
          <a:bodyPr/>
          <a:lstStyle/>
          <a:p>
            <a:r>
              <a:rPr lang="es-ES" sz="2800" smtClean="0"/>
              <a:t>Método de búsqueda</a:t>
            </a:r>
          </a:p>
        </p:txBody>
      </p:sp>
      <p:sp>
        <p:nvSpPr>
          <p:cNvPr id="20483" name="2 Marcador de contenido"/>
          <p:cNvSpPr>
            <a:spLocks noGrp="1"/>
          </p:cNvSpPr>
          <p:nvPr>
            <p:ph idx="1"/>
          </p:nvPr>
        </p:nvSpPr>
        <p:spPr>
          <a:xfrm>
            <a:off x="457200" y="1357313"/>
            <a:ext cx="8229600" cy="4967287"/>
          </a:xfrm>
        </p:spPr>
        <p:txBody>
          <a:bodyPr/>
          <a:lstStyle/>
          <a:p>
            <a:pPr algn="just"/>
            <a:r>
              <a:rPr lang="es-ES" sz="2200" smtClean="0"/>
              <a:t>"</a:t>
            </a:r>
            <a:r>
              <a:rPr lang="es-ES" sz="2200" b="1" smtClean="0"/>
              <a:t>ForwardSelection", </a:t>
            </a:r>
            <a:r>
              <a:rPr lang="es-ES" sz="2200" smtClean="0"/>
              <a:t>que es un método de búsqueda  muy rápido que subóptima en escalada, donde elije primero el mejor atributo, después añade el siguiente atributo que más aporta y continua así hasta llegar a la situación en la que añadir un nuevo atributo empeora la situación. </a:t>
            </a:r>
          </a:p>
          <a:p>
            <a:pPr algn="just"/>
            <a:endParaRPr lang="es-ES" sz="2200" smtClean="0"/>
          </a:p>
          <a:p>
            <a:pPr algn="just"/>
            <a:r>
              <a:rPr lang="es-ES" sz="2200" smtClean="0"/>
              <a:t> "</a:t>
            </a:r>
            <a:r>
              <a:rPr lang="es-ES" sz="2200" b="1" smtClean="0"/>
              <a:t>BestSearch", </a:t>
            </a:r>
            <a:r>
              <a:rPr lang="es-ES" sz="2200" smtClean="0"/>
              <a:t>que es un método que va analizando lo que mejora y empeora un grupo de atributos al añadir elementos, con la posibilidad de hacer retrocesos para explorar con más detalle.</a:t>
            </a:r>
          </a:p>
          <a:p>
            <a:pPr algn="just"/>
            <a:endParaRPr lang="es-ES" sz="2200" smtClean="0"/>
          </a:p>
          <a:p>
            <a:pPr algn="just"/>
            <a:r>
              <a:rPr lang="es-ES" sz="2200" smtClean="0"/>
              <a:t> </a:t>
            </a:r>
            <a:r>
              <a:rPr lang="es-ES" sz="2200" b="1" smtClean="0"/>
              <a:t>"ExhaustiveSearch" </a:t>
            </a:r>
            <a:r>
              <a:rPr lang="es-ES" sz="2200" smtClean="0"/>
              <a:t>simplemente</a:t>
            </a:r>
            <a:r>
              <a:rPr lang="es-ES" sz="2200" b="1" smtClean="0"/>
              <a:t> </a:t>
            </a:r>
            <a:r>
              <a:rPr lang="es-ES" sz="2200" smtClean="0"/>
              <a:t>enumera todas las posibilidades y las evalúa para seleccionar la mejor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smtClean="0"/>
              <a:t>Conjunto de datos</a:t>
            </a:r>
            <a:endParaRPr lang="es-ES"/>
          </a:p>
        </p:txBody>
      </p:sp>
      <p:sp>
        <p:nvSpPr>
          <p:cNvPr id="21507" name="4 Marcador de texto"/>
          <p:cNvSpPr>
            <a:spLocks noGrp="1"/>
          </p:cNvSpPr>
          <p:nvPr>
            <p:ph type="body" idx="1"/>
          </p:nvPr>
        </p:nvSpPr>
        <p:spPr>
          <a:xfrm>
            <a:off x="530225" y="2705100"/>
            <a:ext cx="7772400" cy="1509713"/>
          </a:xfrm>
        </p:spPr>
        <p:txBody>
          <a:bodyPr/>
          <a:lstStyle/>
          <a:p>
            <a:r>
              <a:rPr lang="es-ES" smtClean="0"/>
              <a:t>Problema 1: Encuesta de accidentes en empresas mineras</a:t>
            </a:r>
          </a:p>
          <a:p>
            <a:r>
              <a:rPr lang="es-ES" smtClean="0"/>
              <a:t>Problema 2: Credit-Scoring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Título"/>
          <p:cNvSpPr>
            <a:spLocks noGrp="1"/>
          </p:cNvSpPr>
          <p:nvPr>
            <p:ph type="title"/>
          </p:nvPr>
        </p:nvSpPr>
        <p:spPr>
          <a:xfrm>
            <a:off x="457200" y="714375"/>
            <a:ext cx="8229600" cy="990600"/>
          </a:xfrm>
        </p:spPr>
        <p:txBody>
          <a:bodyPr/>
          <a:lstStyle/>
          <a:p>
            <a:pPr defTabSz="358775"/>
            <a:r>
              <a:rPr lang="es-ES" sz="3600" smtClean="0"/>
              <a:t>Problema 1:</a:t>
            </a:r>
            <a:r>
              <a:rPr lang="es-ES" smtClean="0"/>
              <a:t/>
            </a:r>
            <a:br>
              <a:rPr lang="es-ES" smtClean="0"/>
            </a:br>
            <a:r>
              <a:rPr lang="es-ES" sz="2800" smtClean="0"/>
              <a:t>Encuesta sobre Accidentes en Empresas Mineras</a:t>
            </a:r>
            <a:r>
              <a:rPr lang="es-ES" sz="2000" smtClean="0"/>
              <a:t> </a:t>
            </a:r>
          </a:p>
        </p:txBody>
      </p:sp>
      <p:sp>
        <p:nvSpPr>
          <p:cNvPr id="22531" name="2 Marcador de contenido"/>
          <p:cNvSpPr>
            <a:spLocks noGrp="1"/>
          </p:cNvSpPr>
          <p:nvPr>
            <p:ph idx="1"/>
          </p:nvPr>
        </p:nvSpPr>
        <p:spPr>
          <a:xfrm>
            <a:off x="457200" y="1857375"/>
            <a:ext cx="8229600" cy="5000625"/>
          </a:xfrm>
        </p:spPr>
        <p:txBody>
          <a:bodyPr/>
          <a:lstStyle/>
          <a:p>
            <a:pPr algn="just"/>
            <a:r>
              <a:rPr lang="es-ES" smtClean="0"/>
              <a:t>Tenemos una tabla que recoge los resultados de una encuesta en varias empresas mineras, sobre las circunstancias que rodearon la ocurrencia de un suceso (variable S) que puede ser Accidente o Incidente en función de su gravedad. </a:t>
            </a:r>
          </a:p>
          <a:p>
            <a:pPr algn="just"/>
            <a:r>
              <a:rPr lang="es-ES" smtClean="0"/>
              <a:t> OBJETIVO del análisis: Determinar las condiciones asociadas a uno u otro tipo de suceso con objeto de conocer su casuística y adoptar medidas preventivas en su caso.</a:t>
            </a:r>
          </a:p>
          <a:p>
            <a:pPr algn="just"/>
            <a:r>
              <a:rPr lang="es-ES" smtClean="0"/>
              <a:t>Para realizar el análisis tenemos que poner como variable respuesta la variable suceso.</a:t>
            </a:r>
          </a:p>
          <a:p>
            <a:pPr algn="just"/>
            <a:endParaRPr lang="es-E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457200" y="1935163"/>
            <a:ext cx="8229600" cy="4922837"/>
          </a:xfrm>
        </p:spPr>
        <p:txBody>
          <a:bodyPr/>
          <a:lstStyle/>
          <a:p>
            <a:pPr algn="just"/>
            <a:r>
              <a:rPr lang="en-US" dirty="0" smtClean="0"/>
              <a:t>Los </a:t>
            </a:r>
            <a:r>
              <a:rPr lang="en-US" dirty="0" err="1" smtClean="0"/>
              <a:t>bancos</a:t>
            </a:r>
            <a:r>
              <a:rPr lang="en-US" dirty="0" smtClean="0"/>
              <a:t> </a:t>
            </a:r>
            <a:r>
              <a:rPr lang="en-US" dirty="0" err="1" smtClean="0"/>
              <a:t>están</a:t>
            </a:r>
            <a:r>
              <a:rPr lang="en-US" dirty="0" smtClean="0"/>
              <a:t> </a:t>
            </a:r>
            <a:r>
              <a:rPr lang="es-ES" dirty="0" smtClean="0"/>
              <a:t>interesados en saber si los clientes le van a pagar el crédito o no.</a:t>
            </a:r>
          </a:p>
          <a:p>
            <a:pPr algn="just"/>
            <a:r>
              <a:rPr lang="es-ES" dirty="0" smtClean="0"/>
              <a:t>El objetivo de </a:t>
            </a:r>
            <a:r>
              <a:rPr lang="en-US" dirty="0" smtClean="0"/>
              <a:t>credit-scoring </a:t>
            </a:r>
            <a:r>
              <a:rPr lang="en-US" dirty="0" err="1" smtClean="0"/>
              <a:t>es</a:t>
            </a:r>
            <a:r>
              <a:rPr lang="en-US" dirty="0" smtClean="0"/>
              <a:t> </a:t>
            </a:r>
            <a:r>
              <a:rPr lang="en-US" dirty="0" err="1" smtClean="0"/>
              <a:t>modelar</a:t>
            </a:r>
            <a:r>
              <a:rPr lang="en-US" dirty="0" smtClean="0"/>
              <a:t> o </a:t>
            </a:r>
            <a:r>
              <a:rPr lang="en-US" dirty="0" err="1" smtClean="0"/>
              <a:t>predecir</a:t>
            </a:r>
            <a:r>
              <a:rPr lang="en-US" dirty="0" smtClean="0"/>
              <a:t> la </a:t>
            </a:r>
            <a:r>
              <a:rPr lang="en-US" dirty="0" err="1" smtClean="0"/>
              <a:t>probabilidad</a:t>
            </a:r>
            <a:r>
              <a:rPr lang="en-US" dirty="0" smtClean="0"/>
              <a:t> de </a:t>
            </a:r>
            <a:r>
              <a:rPr lang="en-US" dirty="0" err="1" smtClean="0"/>
              <a:t>que</a:t>
            </a:r>
            <a:r>
              <a:rPr lang="en-US" dirty="0" smtClean="0"/>
              <a:t> un </a:t>
            </a:r>
            <a:r>
              <a:rPr lang="en-US" dirty="0" err="1" smtClean="0"/>
              <a:t>cliente</a:t>
            </a:r>
            <a:r>
              <a:rPr lang="en-US" dirty="0" smtClean="0"/>
              <a:t> con </a:t>
            </a:r>
            <a:r>
              <a:rPr lang="en-US" dirty="0" err="1" smtClean="0"/>
              <a:t>ciertas</a:t>
            </a:r>
            <a:r>
              <a:rPr lang="en-US" dirty="0" smtClean="0"/>
              <a:t> </a:t>
            </a:r>
            <a:r>
              <a:rPr lang="en-US" dirty="0" err="1" smtClean="0"/>
              <a:t>características</a:t>
            </a:r>
            <a:r>
              <a:rPr lang="en-US" dirty="0" smtClean="0"/>
              <a:t>  </a:t>
            </a:r>
            <a:r>
              <a:rPr lang="en-US" dirty="0" err="1" smtClean="0"/>
              <a:t>esté</a:t>
            </a:r>
            <a:r>
              <a:rPr lang="en-US" dirty="0" smtClean="0"/>
              <a:t> </a:t>
            </a:r>
            <a:r>
              <a:rPr lang="en-US" dirty="0" err="1" smtClean="0"/>
              <a:t>considerado</a:t>
            </a:r>
            <a:r>
              <a:rPr lang="en-US" dirty="0" smtClean="0"/>
              <a:t> </a:t>
            </a:r>
            <a:r>
              <a:rPr lang="en-US" dirty="0" err="1" smtClean="0"/>
              <a:t>como</a:t>
            </a:r>
            <a:r>
              <a:rPr lang="en-US" dirty="0" smtClean="0"/>
              <a:t> un </a:t>
            </a:r>
            <a:r>
              <a:rPr lang="en-US" dirty="0" err="1" smtClean="0"/>
              <a:t>potencial</a:t>
            </a:r>
            <a:r>
              <a:rPr lang="en-US" dirty="0" smtClean="0"/>
              <a:t> </a:t>
            </a:r>
            <a:r>
              <a:rPr lang="en-US" dirty="0" err="1" smtClean="0"/>
              <a:t>riesgo</a:t>
            </a:r>
            <a:r>
              <a:rPr lang="en-US" dirty="0" smtClean="0"/>
              <a:t>.</a:t>
            </a:r>
          </a:p>
          <a:p>
            <a:pPr algn="just"/>
            <a:r>
              <a:rPr lang="en-US" dirty="0" err="1" smtClean="0"/>
              <a:t>Nuestro</a:t>
            </a:r>
            <a:r>
              <a:rPr lang="en-US" dirty="0" smtClean="0"/>
              <a:t> </a:t>
            </a:r>
            <a:r>
              <a:rPr lang="en-US" dirty="0" err="1" smtClean="0"/>
              <a:t>conjunto</a:t>
            </a:r>
            <a:r>
              <a:rPr lang="en-US" dirty="0" smtClean="0"/>
              <a:t> de </a:t>
            </a:r>
            <a:r>
              <a:rPr lang="en-US" dirty="0" err="1" smtClean="0"/>
              <a:t>datos</a:t>
            </a:r>
            <a:r>
              <a:rPr lang="en-US" dirty="0" smtClean="0"/>
              <a:t> </a:t>
            </a:r>
            <a:r>
              <a:rPr lang="en-US" dirty="0" err="1" smtClean="0"/>
              <a:t>consiste</a:t>
            </a:r>
            <a:r>
              <a:rPr lang="en-US" dirty="0" smtClean="0"/>
              <a:t> en 1000 personas </a:t>
            </a:r>
            <a:r>
              <a:rPr lang="en-US" dirty="0" err="1" smtClean="0"/>
              <a:t>que</a:t>
            </a:r>
            <a:r>
              <a:rPr lang="en-US" dirty="0" smtClean="0"/>
              <a:t> </a:t>
            </a:r>
            <a:r>
              <a:rPr lang="en-US" dirty="0" err="1" smtClean="0"/>
              <a:t>tienen</a:t>
            </a:r>
            <a:r>
              <a:rPr lang="en-US" dirty="0" smtClean="0"/>
              <a:t> un </a:t>
            </a:r>
            <a:r>
              <a:rPr lang="en-US" dirty="0" err="1" smtClean="0"/>
              <a:t>crédito</a:t>
            </a:r>
            <a:r>
              <a:rPr lang="en-US" dirty="0" smtClean="0"/>
              <a:t> en un </a:t>
            </a:r>
            <a:r>
              <a:rPr lang="en-US" dirty="0" err="1" smtClean="0"/>
              <a:t>banco</a:t>
            </a:r>
            <a:r>
              <a:rPr lang="en-US" dirty="0" smtClean="0"/>
              <a:t> </a:t>
            </a:r>
            <a:r>
              <a:rPr lang="en-US" dirty="0" err="1" smtClean="0"/>
              <a:t>alemán</a:t>
            </a:r>
            <a:r>
              <a:rPr lang="en-US" dirty="0" smtClean="0"/>
              <a:t>. Para </a:t>
            </a:r>
            <a:r>
              <a:rPr lang="en-US" dirty="0" err="1" smtClean="0"/>
              <a:t>cada</a:t>
            </a:r>
            <a:r>
              <a:rPr lang="en-US" dirty="0" smtClean="0"/>
              <a:t> </a:t>
            </a:r>
            <a:r>
              <a:rPr lang="en-US" dirty="0" err="1" smtClean="0"/>
              <a:t>cliente</a:t>
            </a:r>
            <a:r>
              <a:rPr lang="en-US" dirty="0" smtClean="0"/>
              <a:t> la </a:t>
            </a:r>
            <a:r>
              <a:rPr lang="en-US" dirty="0" err="1" smtClean="0"/>
              <a:t>binanaria</a:t>
            </a:r>
            <a:r>
              <a:rPr lang="en-US" dirty="0" smtClean="0"/>
              <a:t> variable </a:t>
            </a:r>
            <a:r>
              <a:rPr lang="en-US" dirty="0" err="1" smtClean="0"/>
              <a:t>respuesta</a:t>
            </a:r>
            <a:r>
              <a:rPr lang="en-US" dirty="0" smtClean="0"/>
              <a:t> "creditability" </a:t>
            </a:r>
            <a:r>
              <a:rPr lang="en-US" dirty="0" err="1" smtClean="0"/>
              <a:t>está</a:t>
            </a:r>
            <a:r>
              <a:rPr lang="en-US" dirty="0" smtClean="0"/>
              <a:t> </a:t>
            </a:r>
            <a:r>
              <a:rPr lang="en-US" dirty="0" err="1" smtClean="0"/>
              <a:t>disponible</a:t>
            </a:r>
            <a:r>
              <a:rPr lang="en-US" dirty="0" smtClean="0"/>
              <a:t> . </a:t>
            </a:r>
            <a:r>
              <a:rPr lang="en-US" dirty="0" err="1" smtClean="0"/>
              <a:t>Además</a:t>
            </a:r>
            <a:r>
              <a:rPr lang="en-US" dirty="0" smtClean="0"/>
              <a:t>, </a:t>
            </a:r>
            <a:r>
              <a:rPr lang="en-US" dirty="0" err="1" smtClean="0"/>
              <a:t>fueron</a:t>
            </a:r>
            <a:r>
              <a:rPr lang="en-US" dirty="0" smtClean="0"/>
              <a:t> </a:t>
            </a:r>
            <a:r>
              <a:rPr lang="en-US" dirty="0" err="1" smtClean="0"/>
              <a:t>registradas</a:t>
            </a:r>
            <a:r>
              <a:rPr lang="en-US" dirty="0" smtClean="0"/>
              <a:t> 20 </a:t>
            </a:r>
            <a:r>
              <a:rPr lang="en-US" dirty="0" err="1" smtClean="0"/>
              <a:t>covariables</a:t>
            </a:r>
            <a:r>
              <a:rPr lang="en-US" dirty="0" smtClean="0"/>
              <a:t> </a:t>
            </a:r>
            <a:r>
              <a:rPr lang="en-US" dirty="0" err="1" smtClean="0"/>
              <a:t>que</a:t>
            </a:r>
            <a:r>
              <a:rPr lang="en-US" dirty="0" smtClean="0"/>
              <a:t> </a:t>
            </a:r>
            <a:r>
              <a:rPr lang="en-US" dirty="0" err="1" smtClean="0"/>
              <a:t>influyen</a:t>
            </a:r>
            <a:r>
              <a:rPr lang="en-US" dirty="0" smtClean="0"/>
              <a:t> en la variable </a:t>
            </a:r>
            <a:r>
              <a:rPr lang="en-US" dirty="0" err="1" smtClean="0"/>
              <a:t>respuesta</a:t>
            </a:r>
            <a:r>
              <a:rPr lang="en-US" dirty="0" smtClean="0"/>
              <a:t> </a:t>
            </a:r>
            <a:endParaRPr lang="es-ES" dirty="0" smtClean="0"/>
          </a:p>
        </p:txBody>
      </p:sp>
      <p:sp>
        <p:nvSpPr>
          <p:cNvPr id="23555" name="2 Título"/>
          <p:cNvSpPr>
            <a:spLocks noGrp="1"/>
          </p:cNvSpPr>
          <p:nvPr>
            <p:ph type="title"/>
          </p:nvPr>
        </p:nvSpPr>
        <p:spPr/>
        <p:txBody>
          <a:bodyPr/>
          <a:lstStyle/>
          <a:p>
            <a:pPr defTabSz="358775"/>
            <a:r>
              <a:rPr lang="es-ES" dirty="0" smtClean="0"/>
              <a:t>Problema 2:</a:t>
            </a:r>
            <a:br>
              <a:rPr lang="es-ES" dirty="0" smtClean="0"/>
            </a:br>
            <a:r>
              <a:rPr lang="es-ES" sz="2800" dirty="0" smtClean="0"/>
              <a:t>Determinar la </a:t>
            </a:r>
            <a:r>
              <a:rPr lang="es-ES" sz="2800" dirty="0" err="1" smtClean="0"/>
              <a:t>solided</a:t>
            </a:r>
            <a:r>
              <a:rPr lang="es-ES" sz="2800" dirty="0" smtClean="0"/>
              <a:t> de los préstamos vía </a:t>
            </a:r>
            <a:r>
              <a:rPr lang="es-ES" sz="2800" dirty="0" err="1" smtClean="0"/>
              <a:t>crediditscoring</a:t>
            </a:r>
            <a:r>
              <a:rPr lang="es-ES" sz="2000"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704850"/>
            <a:ext cx="8229600" cy="866775"/>
          </a:xfrm>
        </p:spPr>
        <p:txBody>
          <a:bodyPr/>
          <a:lstStyle/>
          <a:p>
            <a:pPr eaLnBrk="1" hangingPunct="1"/>
            <a:r>
              <a:rPr lang="es-ES" smtClean="0"/>
              <a:t>Indice</a:t>
            </a:r>
          </a:p>
        </p:txBody>
      </p:sp>
      <p:sp>
        <p:nvSpPr>
          <p:cNvPr id="6147" name="2 Marcador de contenido"/>
          <p:cNvSpPr>
            <a:spLocks noGrp="1"/>
          </p:cNvSpPr>
          <p:nvPr>
            <p:ph idx="1"/>
          </p:nvPr>
        </p:nvSpPr>
        <p:spPr>
          <a:xfrm>
            <a:off x="142875" y="1500188"/>
            <a:ext cx="9001125" cy="5357812"/>
          </a:xfrm>
        </p:spPr>
        <p:txBody>
          <a:bodyPr/>
          <a:lstStyle/>
          <a:p>
            <a:pPr eaLnBrk="1" hangingPunct="1">
              <a:defRPr/>
            </a:pPr>
            <a:r>
              <a:rPr lang="es-ES" dirty="0" smtClean="0"/>
              <a:t>Introducción</a:t>
            </a:r>
          </a:p>
          <a:p>
            <a:pPr eaLnBrk="1" hangingPunct="1">
              <a:defRPr/>
            </a:pPr>
            <a:r>
              <a:rPr lang="es-ES" dirty="0" smtClean="0"/>
              <a:t>Conjuntos de datos</a:t>
            </a:r>
          </a:p>
          <a:p>
            <a:pPr eaLnBrk="1" hangingPunct="1">
              <a:defRPr/>
            </a:pPr>
            <a:r>
              <a:rPr lang="es-ES" dirty="0" smtClean="0"/>
              <a:t>Tema I: Algoritmos de ponderación binaria</a:t>
            </a:r>
          </a:p>
          <a:p>
            <a:pPr lvl="1">
              <a:defRPr/>
            </a:pPr>
            <a:r>
              <a:rPr lang="es-ES" sz="1800" cap="all" dirty="0" err="1" smtClean="0"/>
              <a:t>Cfs</a:t>
            </a:r>
            <a:r>
              <a:rPr lang="es-ES" sz="1800" cap="all" dirty="0" smtClean="0"/>
              <a:t> </a:t>
            </a:r>
            <a:r>
              <a:rPr lang="es-ES" sz="1800" cap="all" dirty="0" err="1" smtClean="0"/>
              <a:t>Subset</a:t>
            </a:r>
            <a:r>
              <a:rPr lang="es-ES" sz="1800" cap="all" dirty="0" smtClean="0"/>
              <a:t> </a:t>
            </a:r>
            <a:r>
              <a:rPr lang="es-ES" sz="1800" cap="all" dirty="0" err="1" smtClean="0"/>
              <a:t>Eval</a:t>
            </a:r>
            <a:r>
              <a:rPr lang="es-ES" sz="1800" cap="all" dirty="0" smtClean="0"/>
              <a:t>	</a:t>
            </a:r>
          </a:p>
          <a:p>
            <a:pPr lvl="2">
              <a:defRPr/>
            </a:pPr>
            <a:r>
              <a:rPr lang="es-ES" sz="1800" dirty="0" smtClean="0"/>
              <a:t>Método de búsqueda:</a:t>
            </a:r>
          </a:p>
          <a:p>
            <a:pPr lvl="2">
              <a:defRPr/>
            </a:pPr>
            <a:r>
              <a:rPr lang="es-ES" sz="1800" dirty="0" smtClean="0"/>
              <a:t>Aplicaciones	</a:t>
            </a:r>
          </a:p>
          <a:p>
            <a:pPr lvl="2">
              <a:defRPr/>
            </a:pPr>
            <a:endParaRPr lang="es-ES" sz="1800" dirty="0" smtClean="0"/>
          </a:p>
          <a:p>
            <a:pPr lvl="1">
              <a:defRPr/>
            </a:pPr>
            <a:r>
              <a:rPr lang="es-ES" sz="1800" cap="all" dirty="0" err="1" smtClean="0"/>
              <a:t>Classifier</a:t>
            </a:r>
            <a:r>
              <a:rPr lang="es-ES" sz="1800" cap="all" dirty="0" smtClean="0"/>
              <a:t> </a:t>
            </a:r>
            <a:r>
              <a:rPr lang="es-ES" sz="1800" cap="all" dirty="0" err="1" smtClean="0"/>
              <a:t>Subset</a:t>
            </a:r>
            <a:r>
              <a:rPr lang="es-ES" sz="1800" cap="all" dirty="0" smtClean="0"/>
              <a:t> </a:t>
            </a:r>
            <a:r>
              <a:rPr lang="es-ES" sz="1800" cap="all" dirty="0" err="1" smtClean="0"/>
              <a:t>Eval</a:t>
            </a:r>
            <a:r>
              <a:rPr lang="es-ES" sz="1800" cap="all" dirty="0" smtClean="0"/>
              <a:t>	</a:t>
            </a:r>
          </a:p>
          <a:p>
            <a:pPr lvl="2">
              <a:defRPr/>
            </a:pPr>
            <a:r>
              <a:rPr lang="es-ES" sz="1800" dirty="0" smtClean="0"/>
              <a:t>Método de búsqueda:</a:t>
            </a:r>
          </a:p>
          <a:p>
            <a:pPr lvl="2">
              <a:defRPr/>
            </a:pPr>
            <a:r>
              <a:rPr lang="es-ES" sz="1800" dirty="0" smtClean="0"/>
              <a:t>Aplicaciones	</a:t>
            </a:r>
          </a:p>
          <a:p>
            <a:pPr lvl="2">
              <a:defRPr/>
            </a:pPr>
            <a:endParaRPr lang="es-ES" sz="1800" dirty="0" smtClean="0"/>
          </a:p>
          <a:p>
            <a:pPr lvl="1">
              <a:defRPr/>
            </a:pPr>
            <a:r>
              <a:rPr lang="es-ES" sz="1800" cap="all" dirty="0" err="1" smtClean="0"/>
              <a:t>Consistency</a:t>
            </a:r>
            <a:r>
              <a:rPr lang="es-ES" sz="1800" cap="all" dirty="0" smtClean="0"/>
              <a:t> </a:t>
            </a:r>
            <a:r>
              <a:rPr lang="es-ES" sz="1800" cap="all" dirty="0" err="1" smtClean="0"/>
              <a:t>Subset</a:t>
            </a:r>
            <a:r>
              <a:rPr lang="es-ES" sz="1800" cap="all" dirty="0" smtClean="0"/>
              <a:t> </a:t>
            </a:r>
            <a:r>
              <a:rPr lang="es-ES" sz="1800" cap="all" dirty="0" err="1" smtClean="0"/>
              <a:t>Eval</a:t>
            </a:r>
            <a:r>
              <a:rPr lang="es-ES" sz="1800" cap="all" dirty="0" smtClean="0"/>
              <a:t>	</a:t>
            </a:r>
          </a:p>
          <a:p>
            <a:pPr lvl="2">
              <a:defRPr/>
            </a:pPr>
            <a:r>
              <a:rPr lang="es-ES" sz="1800" dirty="0" smtClean="0"/>
              <a:t>Método de búsqueda:	</a:t>
            </a:r>
          </a:p>
          <a:p>
            <a:pPr lvl="2" eaLnBrk="1" hangingPunct="1">
              <a:defRPr/>
            </a:pPr>
            <a:r>
              <a:rPr lang="es-ES" sz="1800" dirty="0" smtClean="0"/>
              <a:t>Aplicaciones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642938" y="1000125"/>
            <a:ext cx="8229600" cy="2286000"/>
          </a:xfrm>
        </p:spPr>
        <p:txBody>
          <a:bodyPr/>
          <a:lstStyle/>
          <a:p>
            <a:pPr algn="just"/>
            <a:r>
              <a:rPr lang="es-ES" smtClean="0"/>
              <a:t>A la hora de tratar con este conjunto de datos</a:t>
            </a:r>
            <a:r>
              <a:rPr lang="es-ES" smtClean="0">
                <a:solidFill>
                  <a:srgbClr val="FF0000"/>
                </a:solidFill>
              </a:rPr>
              <a:t> </a:t>
            </a:r>
            <a:r>
              <a:rPr lang="es-ES" smtClean="0"/>
              <a:t>tenemos que cambiar  variables que están como numéricas y ponerlas como nominales.</a:t>
            </a:r>
          </a:p>
          <a:p>
            <a:pPr algn="just"/>
            <a:r>
              <a:rPr lang="es-ES" smtClean="0"/>
              <a:t>Para ello usamos el filtro no supervisado atributo Numerical to nominal.</a:t>
            </a:r>
          </a:p>
          <a:p>
            <a:endParaRPr lang="es-ES" smtClean="0"/>
          </a:p>
        </p:txBody>
      </p:sp>
      <p:pic>
        <p:nvPicPr>
          <p:cNvPr id="24579" name="Picture 5"/>
          <p:cNvPicPr>
            <a:picLocks noChangeAspect="1" noChangeArrowheads="1"/>
          </p:cNvPicPr>
          <p:nvPr/>
        </p:nvPicPr>
        <p:blipFill>
          <a:blip r:embed="rId3" cstate="print"/>
          <a:srcRect/>
          <a:stretch>
            <a:fillRect/>
          </a:stretch>
        </p:blipFill>
        <p:spPr bwMode="auto">
          <a:xfrm>
            <a:off x="857250" y="3429000"/>
            <a:ext cx="4467225" cy="3271838"/>
          </a:xfrm>
          <a:prstGeom prst="rect">
            <a:avLst/>
          </a:prstGeom>
          <a:noFill/>
          <a:ln w="9525">
            <a:noFill/>
            <a:miter lim="800000"/>
            <a:headEnd/>
            <a:tailEnd/>
          </a:ln>
        </p:spPr>
      </p:pic>
      <p:sp>
        <p:nvSpPr>
          <p:cNvPr id="6" name="5 CuadroTexto"/>
          <p:cNvSpPr txBox="1"/>
          <p:nvPr/>
        </p:nvSpPr>
        <p:spPr>
          <a:xfrm>
            <a:off x="5929313" y="4071938"/>
            <a:ext cx="2643187" cy="1749425"/>
          </a:xfrm>
          <a:prstGeom prst="rect">
            <a:avLst/>
          </a:prstGeom>
          <a:solidFill>
            <a:schemeClr val="bg2">
              <a:lumMod val="75000"/>
            </a:schemeClr>
          </a:solidFill>
          <a:ln>
            <a:solidFill>
              <a:schemeClr val="accent1"/>
            </a:solidFill>
          </a:ln>
        </p:spPr>
        <p:txBody>
          <a:bodyPr>
            <a:spAutoFit/>
          </a:bodyPr>
          <a:lstStyle/>
          <a:p>
            <a:pPr>
              <a:defRPr/>
            </a:pPr>
            <a:r>
              <a:rPr lang="es-ES"/>
              <a:t>Las variables:</a:t>
            </a:r>
          </a:p>
          <a:p>
            <a:pPr lvl="1">
              <a:buFont typeface="Arial" charset="0"/>
              <a:buChar char="•"/>
              <a:defRPr/>
            </a:pPr>
            <a:r>
              <a:rPr lang="es-ES"/>
              <a:t>Laufzeit</a:t>
            </a:r>
          </a:p>
          <a:p>
            <a:pPr lvl="1">
              <a:buFont typeface="Arial" charset="0"/>
              <a:buChar char="•"/>
              <a:defRPr/>
            </a:pPr>
            <a:r>
              <a:rPr lang="es-ES"/>
              <a:t>Hoehe</a:t>
            </a:r>
          </a:p>
          <a:p>
            <a:pPr lvl="1">
              <a:buFont typeface="Arial" charset="0"/>
              <a:buChar char="•"/>
              <a:defRPr/>
            </a:pPr>
            <a:r>
              <a:rPr lang="es-ES"/>
              <a:t>Alter</a:t>
            </a:r>
          </a:p>
          <a:p>
            <a:pPr>
              <a:defRPr/>
            </a:pPr>
            <a:r>
              <a:rPr lang="es-ES"/>
              <a:t>Son las únicas numéricas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smtClean="0"/>
              <a:t>Tema 1</a:t>
            </a:r>
            <a:endParaRPr lang="es-ES"/>
          </a:p>
        </p:txBody>
      </p:sp>
      <p:sp>
        <p:nvSpPr>
          <p:cNvPr id="25603" name="4 Marcador de texto"/>
          <p:cNvSpPr>
            <a:spLocks noGrp="1"/>
          </p:cNvSpPr>
          <p:nvPr>
            <p:ph type="body" idx="1"/>
          </p:nvPr>
        </p:nvSpPr>
        <p:spPr>
          <a:xfrm>
            <a:off x="500063" y="2714625"/>
            <a:ext cx="7772400" cy="1509713"/>
          </a:xfrm>
        </p:spPr>
        <p:txBody>
          <a:bodyPr/>
          <a:lstStyle/>
          <a:p>
            <a:r>
              <a:rPr lang="es-ES" dirty="0" smtClean="0"/>
              <a:t>1- Algoritmos de ponderación binaria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err="1" smtClean="0"/>
              <a:t>CostSensitiveSubsetEval</a:t>
            </a:r>
            <a:endParaRPr lang="es-ES" dirty="0" smtClean="0"/>
          </a:p>
        </p:txBody>
      </p:sp>
      <p:sp>
        <p:nvSpPr>
          <p:cNvPr id="3" name="2 Marcador de contenido"/>
          <p:cNvSpPr>
            <a:spLocks noGrp="1"/>
          </p:cNvSpPr>
          <p:nvPr>
            <p:ph idx="1"/>
          </p:nvPr>
        </p:nvSpPr>
        <p:spPr>
          <a:xfrm>
            <a:off x="500063" y="2000250"/>
            <a:ext cx="8001000" cy="4143375"/>
          </a:xfrm>
        </p:spPr>
        <p:txBody>
          <a:bodyPr>
            <a:normAutofit fontScale="55000" lnSpcReduction="20000"/>
          </a:bodyPr>
          <a:lstStyle/>
          <a:p>
            <a:pPr algn="just">
              <a:defRPr/>
            </a:pPr>
            <a:r>
              <a:rPr lang="en-US" sz="3800" dirty="0" smtClean="0"/>
              <a:t>Se </a:t>
            </a:r>
            <a:r>
              <a:rPr lang="en-US" sz="3800" dirty="0" err="1" smtClean="0"/>
              <a:t>trata</a:t>
            </a:r>
            <a:r>
              <a:rPr lang="en-US" sz="3800" dirty="0" smtClean="0"/>
              <a:t> de un </a:t>
            </a:r>
            <a:r>
              <a:rPr lang="en-US" sz="3800" dirty="0" err="1" smtClean="0"/>
              <a:t>evaluador</a:t>
            </a:r>
            <a:r>
              <a:rPr lang="en-US" sz="3800" dirty="0" smtClean="0"/>
              <a:t> de </a:t>
            </a:r>
            <a:r>
              <a:rPr lang="en-US" sz="3800" dirty="0" err="1" smtClean="0"/>
              <a:t>conjuntos</a:t>
            </a:r>
            <a:r>
              <a:rPr lang="en-US" sz="3800" dirty="0" smtClean="0"/>
              <a:t> de </a:t>
            </a:r>
            <a:r>
              <a:rPr lang="en-US" sz="3800" dirty="0" err="1" smtClean="0"/>
              <a:t>atributos</a:t>
            </a:r>
            <a:r>
              <a:rPr lang="en-US" sz="3800" dirty="0" smtClean="0"/>
              <a:t> </a:t>
            </a:r>
            <a:r>
              <a:rPr lang="en-US" sz="3800" dirty="0" err="1" smtClean="0"/>
              <a:t>que</a:t>
            </a:r>
            <a:r>
              <a:rPr lang="en-US" sz="3800" dirty="0" smtClean="0"/>
              <a:t> </a:t>
            </a:r>
            <a:r>
              <a:rPr lang="en-US" sz="3800" dirty="0" err="1" smtClean="0"/>
              <a:t>establece</a:t>
            </a:r>
            <a:r>
              <a:rPr lang="en-US" sz="3800" dirty="0" smtClean="0"/>
              <a:t> el </a:t>
            </a:r>
            <a:r>
              <a:rPr lang="en-US" sz="3800" dirty="0" err="1" smtClean="0"/>
              <a:t>coste</a:t>
            </a:r>
            <a:r>
              <a:rPr lang="en-US" sz="3800" dirty="0" smtClean="0"/>
              <a:t> de </a:t>
            </a:r>
            <a:r>
              <a:rPr lang="en-US" sz="3800" dirty="0" err="1" smtClean="0"/>
              <a:t>dicho</a:t>
            </a:r>
            <a:r>
              <a:rPr lang="en-US" sz="3800" dirty="0" smtClean="0"/>
              <a:t> </a:t>
            </a:r>
            <a:r>
              <a:rPr lang="en-US" sz="3800" dirty="0" err="1" smtClean="0"/>
              <a:t>sunconjunto</a:t>
            </a:r>
            <a:r>
              <a:rPr lang="en-US" sz="3800" dirty="0" smtClean="0"/>
              <a:t>. </a:t>
            </a:r>
          </a:p>
          <a:p>
            <a:pPr algn="just">
              <a:buNone/>
              <a:defRPr/>
            </a:pPr>
            <a:endParaRPr lang="en-US" sz="3800" dirty="0" smtClean="0">
              <a:solidFill>
                <a:srgbClr val="FF0000"/>
              </a:solidFill>
            </a:endParaRPr>
          </a:p>
          <a:p>
            <a:pPr algn="just">
              <a:defRPr/>
            </a:pPr>
            <a:r>
              <a:rPr lang="es-ES" sz="4000" dirty="0" smtClean="0"/>
              <a:t>OPCIONES:</a:t>
            </a:r>
            <a:endParaRPr lang="es-E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800" b="1" dirty="0" err="1" smtClean="0"/>
              <a:t>costMatrix</a:t>
            </a:r>
            <a:r>
              <a:rPr lang="en-US" sz="3800" b="1" dirty="0" smtClean="0"/>
              <a:t> – </a:t>
            </a:r>
            <a:r>
              <a:rPr lang="en-US" sz="3800" dirty="0" err="1" smtClean="0"/>
              <a:t>Establece</a:t>
            </a:r>
            <a:r>
              <a:rPr lang="en-US" sz="3800" dirty="0" smtClean="0"/>
              <a:t> </a:t>
            </a:r>
            <a:r>
              <a:rPr lang="en-US" sz="3800" dirty="0" err="1" smtClean="0"/>
              <a:t>explícitamente</a:t>
            </a:r>
            <a:r>
              <a:rPr lang="en-US" sz="3800" dirty="0" smtClean="0"/>
              <a:t> </a:t>
            </a:r>
            <a:r>
              <a:rPr lang="en-US" sz="3800" dirty="0" err="1" smtClean="0"/>
              <a:t>cuál</a:t>
            </a:r>
            <a:r>
              <a:rPr lang="en-US" sz="3800" dirty="0" smtClean="0"/>
              <a:t> </a:t>
            </a:r>
            <a:r>
              <a:rPr lang="en-US" sz="3800" dirty="0" err="1" smtClean="0"/>
              <a:t>es</a:t>
            </a:r>
            <a:r>
              <a:rPr lang="en-US" sz="3800" dirty="0" smtClean="0"/>
              <a:t> el </a:t>
            </a:r>
            <a:r>
              <a:rPr lang="en-US" sz="3800" dirty="0" err="1" smtClean="0"/>
              <a:t>coste</a:t>
            </a:r>
            <a:r>
              <a:rPr lang="en-US" sz="3800" dirty="0" smtClean="0"/>
              <a:t> de la </a:t>
            </a:r>
            <a:r>
              <a:rPr lang="en-US" sz="3800" dirty="0" err="1" smtClean="0"/>
              <a:t>matriz</a:t>
            </a:r>
            <a:r>
              <a:rPr lang="en-US" sz="3800" dirty="0" smtClean="0"/>
              <a:t>. La </a:t>
            </a:r>
            <a:r>
              <a:rPr lang="en-US" sz="3800" dirty="0" err="1" smtClean="0"/>
              <a:t>matriz</a:t>
            </a:r>
            <a:r>
              <a:rPr lang="en-US" sz="3800" dirty="0" smtClean="0"/>
              <a:t> se </a:t>
            </a:r>
            <a:r>
              <a:rPr lang="en-US" sz="3800" dirty="0" err="1" smtClean="0"/>
              <a:t>utiliza</a:t>
            </a:r>
            <a:r>
              <a:rPr lang="en-US" sz="3800" dirty="0" smtClean="0"/>
              <a:t> </a:t>
            </a:r>
            <a:r>
              <a:rPr lang="en-US" sz="3800" dirty="0" err="1" smtClean="0"/>
              <a:t>si</a:t>
            </a:r>
            <a:r>
              <a:rPr lang="en-US" sz="3800" dirty="0" smtClean="0"/>
              <a:t> la </a:t>
            </a:r>
            <a:r>
              <a:rPr lang="en-US" sz="3800" dirty="0" err="1" smtClean="0"/>
              <a:t>propiedad</a:t>
            </a:r>
            <a:r>
              <a:rPr lang="en-US" sz="3800" dirty="0" smtClean="0"/>
              <a:t> </a:t>
            </a:r>
            <a:r>
              <a:rPr lang="en-US" sz="3800" i="1" dirty="0" smtClean="0"/>
              <a:t>“</a:t>
            </a:r>
            <a:r>
              <a:rPr lang="en-US" sz="3800" i="1" dirty="0" err="1" smtClean="0"/>
              <a:t>costMatrixSource</a:t>
            </a:r>
            <a:r>
              <a:rPr lang="en-US" sz="3800" i="1" dirty="0" smtClean="0"/>
              <a:t>” </a:t>
            </a:r>
            <a:r>
              <a:rPr lang="en-US" sz="3800" dirty="0" smtClean="0"/>
              <a:t>se </a:t>
            </a:r>
            <a:r>
              <a:rPr lang="en-US" sz="3800" dirty="0" err="1" smtClean="0"/>
              <a:t>proporciona</a:t>
            </a:r>
            <a:r>
              <a:rPr lang="en-US" sz="3800" dirty="0" smtClean="0"/>
              <a:t> “supplied”.</a:t>
            </a:r>
            <a:endParaRPr lang="en-U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800" b="1" dirty="0" err="1" smtClean="0"/>
              <a:t>costMatrixSource</a:t>
            </a:r>
            <a:r>
              <a:rPr lang="en-US" sz="3800" b="1" dirty="0" smtClean="0"/>
              <a:t> – </a:t>
            </a:r>
            <a:r>
              <a:rPr lang="en-US" sz="3800" dirty="0" err="1" smtClean="0"/>
              <a:t>Indica</a:t>
            </a:r>
            <a:r>
              <a:rPr lang="en-US" sz="3800" dirty="0" smtClean="0"/>
              <a:t> </a:t>
            </a:r>
            <a:r>
              <a:rPr lang="en-US" sz="3800" dirty="0" err="1" smtClean="0"/>
              <a:t>donde</a:t>
            </a:r>
            <a:r>
              <a:rPr lang="en-US" sz="3800" dirty="0" smtClean="0"/>
              <a:t> </a:t>
            </a:r>
            <a:r>
              <a:rPr lang="en-US" sz="3800" dirty="0" err="1" smtClean="0"/>
              <a:t>conseguir</a:t>
            </a:r>
            <a:r>
              <a:rPr lang="en-US" sz="3800" dirty="0" smtClean="0"/>
              <a:t> la </a:t>
            </a:r>
            <a:r>
              <a:rPr lang="en-US" sz="3800" dirty="0" err="1" smtClean="0"/>
              <a:t>matriz</a:t>
            </a:r>
            <a:r>
              <a:rPr lang="en-US" sz="3800" dirty="0" smtClean="0"/>
              <a:t> de </a:t>
            </a:r>
            <a:r>
              <a:rPr lang="en-US" sz="3800" dirty="0" err="1" smtClean="0"/>
              <a:t>coste</a:t>
            </a:r>
            <a:r>
              <a:rPr lang="en-US" sz="3800" dirty="0" smtClean="0"/>
              <a:t>. Las dos </a:t>
            </a:r>
            <a:r>
              <a:rPr lang="en-US" sz="3800" dirty="0" err="1" smtClean="0"/>
              <a:t>opciones</a:t>
            </a:r>
            <a:r>
              <a:rPr lang="en-US" sz="3800" dirty="0" smtClean="0"/>
              <a:t> </a:t>
            </a:r>
            <a:r>
              <a:rPr lang="en-US" sz="3800" dirty="0" err="1" smtClean="0"/>
              <a:t>deben</a:t>
            </a:r>
            <a:r>
              <a:rPr lang="en-US" sz="3800" dirty="0" smtClean="0"/>
              <a:t> </a:t>
            </a:r>
            <a:r>
              <a:rPr lang="en-US" sz="3800" dirty="0" err="1" smtClean="0"/>
              <a:t>utilizar</a:t>
            </a:r>
            <a:r>
              <a:rPr lang="en-US" sz="3800" dirty="0" smtClean="0"/>
              <a:t> la </a:t>
            </a:r>
            <a:r>
              <a:rPr lang="en-US" sz="3800" dirty="0" err="1" smtClean="0"/>
              <a:t>matriz</a:t>
            </a:r>
            <a:r>
              <a:rPr lang="en-US" sz="3800" dirty="0" smtClean="0"/>
              <a:t> de </a:t>
            </a:r>
            <a:r>
              <a:rPr lang="en-US" sz="3800" dirty="0" err="1" smtClean="0"/>
              <a:t>coste</a:t>
            </a:r>
            <a:r>
              <a:rPr lang="en-US" sz="3800" dirty="0" smtClean="0"/>
              <a:t>  </a:t>
            </a:r>
            <a:r>
              <a:rPr lang="en-US" sz="3800" dirty="0" err="1" smtClean="0"/>
              <a:t>proporcionada</a:t>
            </a:r>
            <a:r>
              <a:rPr lang="en-US" sz="3800" dirty="0" smtClean="0"/>
              <a:t>, o </a:t>
            </a:r>
            <a:r>
              <a:rPr lang="en-US" sz="3800" dirty="0" err="1" smtClean="0"/>
              <a:t>cargar</a:t>
            </a:r>
            <a:r>
              <a:rPr lang="en-US" sz="3800" dirty="0" smtClean="0"/>
              <a:t> </a:t>
            </a:r>
            <a:r>
              <a:rPr lang="en-US" sz="3800" dirty="0" err="1" smtClean="0"/>
              <a:t>una</a:t>
            </a:r>
            <a:r>
              <a:rPr lang="en-US" sz="3800" dirty="0" smtClean="0"/>
              <a:t> </a:t>
            </a:r>
            <a:r>
              <a:rPr lang="en-US" sz="3800" dirty="0" err="1" smtClean="0"/>
              <a:t>matriz</a:t>
            </a:r>
            <a:r>
              <a:rPr lang="en-US" sz="3800" dirty="0" smtClean="0"/>
              <a:t> de </a:t>
            </a:r>
            <a:r>
              <a:rPr lang="en-US" sz="3800" dirty="0" err="1" smtClean="0"/>
              <a:t>coste</a:t>
            </a:r>
            <a:r>
              <a:rPr lang="en-US" sz="3800" dirty="0" smtClean="0"/>
              <a:t> de un </a:t>
            </a:r>
            <a:r>
              <a:rPr lang="en-US" sz="3800" dirty="0" err="1" smtClean="0"/>
              <a:t>archivo</a:t>
            </a:r>
            <a:r>
              <a:rPr lang="en-US" sz="3800" dirty="0" smtClean="0"/>
              <a:t>  </a:t>
            </a:r>
            <a:r>
              <a:rPr lang="en-US" sz="3800" dirty="0" err="1" smtClean="0"/>
              <a:t>cuando</a:t>
            </a:r>
            <a:r>
              <a:rPr lang="en-US" sz="3800" dirty="0" smtClean="0"/>
              <a:t> </a:t>
            </a:r>
            <a:r>
              <a:rPr lang="en-US" sz="3800" dirty="0" err="1" smtClean="0"/>
              <a:t>éste</a:t>
            </a:r>
            <a:r>
              <a:rPr lang="en-US" sz="3800" dirty="0" smtClean="0"/>
              <a:t> se </a:t>
            </a:r>
            <a:r>
              <a:rPr lang="en-US" sz="3800" dirty="0" err="1" smtClean="0"/>
              <a:t>requiera</a:t>
            </a:r>
            <a:r>
              <a:rPr lang="en-US" sz="3800" dirty="0" smtClean="0"/>
              <a:t> (</a:t>
            </a:r>
            <a:r>
              <a:rPr lang="en-US" sz="3800" dirty="0" err="1" smtClean="0"/>
              <a:t>este</a:t>
            </a:r>
            <a:r>
              <a:rPr lang="en-US" sz="3800" dirty="0" smtClean="0"/>
              <a:t> </a:t>
            </a:r>
            <a:r>
              <a:rPr lang="en-US" sz="3800" dirty="0" err="1" smtClean="0"/>
              <a:t>archivo</a:t>
            </a:r>
            <a:r>
              <a:rPr lang="en-US" sz="3800" dirty="0" smtClean="0"/>
              <a:t>  se </a:t>
            </a:r>
            <a:r>
              <a:rPr lang="en-US" sz="3800" dirty="0" err="1" smtClean="0"/>
              <a:t>cargará</a:t>
            </a:r>
            <a:r>
              <a:rPr lang="en-US" sz="3800" dirty="0" smtClean="0"/>
              <a:t> </a:t>
            </a:r>
            <a:r>
              <a:rPr lang="en-US" sz="3800" dirty="0" err="1" smtClean="0"/>
              <a:t>desde</a:t>
            </a:r>
            <a:r>
              <a:rPr lang="en-US" sz="3800" dirty="0" smtClean="0"/>
              <a:t> el </a:t>
            </a:r>
            <a:r>
              <a:rPr lang="en-US" sz="3800" dirty="0" err="1" smtClean="0"/>
              <a:t>directorio</a:t>
            </a:r>
            <a:r>
              <a:rPr lang="en-US" sz="3800" dirty="0" smtClean="0"/>
              <a:t> </a:t>
            </a:r>
            <a:r>
              <a:rPr lang="en-US" sz="3800" dirty="0" err="1" smtClean="0"/>
              <a:t>establecido</a:t>
            </a:r>
            <a:r>
              <a:rPr lang="en-US" sz="3800" dirty="0" smtClean="0"/>
              <a:t> en la </a:t>
            </a:r>
            <a:r>
              <a:rPr lang="en-US" sz="3800" dirty="0" err="1" smtClean="0"/>
              <a:t>propiedad“onDemandDirectory</a:t>
            </a:r>
            <a:r>
              <a:rPr lang="en-US" sz="3800" dirty="0" smtClean="0"/>
              <a:t>” y se </a:t>
            </a:r>
            <a:r>
              <a:rPr lang="en-US" sz="3800" dirty="0" err="1" smtClean="0"/>
              <a:t>llamará</a:t>
            </a:r>
            <a:r>
              <a:rPr lang="en-US" sz="3800" dirty="0" smtClean="0"/>
              <a:t> “</a:t>
            </a:r>
            <a:r>
              <a:rPr lang="en-US" sz="3800" dirty="0" err="1" smtClean="0"/>
              <a:t>relation_name.cost</a:t>
            </a:r>
            <a:r>
              <a:rPr lang="en-US" sz="3800" dirty="0" smtClean="0"/>
              <a:t>”).</a:t>
            </a:r>
          </a:p>
          <a:p>
            <a:pPr marL="641033" lvl="1" indent="-274320" algn="just" eaLnBrk="1" fontAlgn="auto" hangingPunct="1">
              <a:spcAft>
                <a:spcPts val="0"/>
              </a:spcAft>
              <a:buClr>
                <a:schemeClr val="accent3"/>
              </a:buClr>
              <a:buFont typeface="Wingdings 2"/>
              <a:buChar char=""/>
              <a:defRPr/>
            </a:pPr>
            <a:r>
              <a:rPr lang="en-US" sz="3800" b="1" dirty="0" smtClean="0"/>
              <a:t>evaluator</a:t>
            </a:r>
            <a:r>
              <a:rPr lang="en-US" sz="3800" dirty="0" smtClean="0"/>
              <a:t> – </a:t>
            </a:r>
            <a:r>
              <a:rPr lang="en-US" sz="3800" dirty="0" err="1" smtClean="0"/>
              <a:t>Evaluador</a:t>
            </a:r>
            <a:r>
              <a:rPr lang="en-US" sz="3800" dirty="0" smtClean="0"/>
              <a:t> </a:t>
            </a:r>
            <a:r>
              <a:rPr lang="en-US" sz="3800" dirty="0" err="1" smtClean="0"/>
              <a:t>que</a:t>
            </a:r>
            <a:r>
              <a:rPr lang="en-US" sz="3800" dirty="0" smtClean="0"/>
              <a:t> </a:t>
            </a:r>
            <a:r>
              <a:rPr lang="en-US" sz="3800" dirty="0" err="1" smtClean="0"/>
              <a:t>va</a:t>
            </a:r>
            <a:r>
              <a:rPr lang="en-US" sz="3800" dirty="0" smtClean="0"/>
              <a:t> a ser </a:t>
            </a:r>
            <a:r>
              <a:rPr lang="en-US" sz="3800" dirty="0" err="1" smtClean="0"/>
              <a:t>utilizado</a:t>
            </a:r>
            <a:r>
              <a:rPr lang="en-US" sz="3800" dirty="0" smtClean="0"/>
              <a:t>.</a:t>
            </a:r>
          </a:p>
          <a:p>
            <a:pPr marL="641033" lvl="1" indent="-274320" algn="just" eaLnBrk="1" fontAlgn="auto" hangingPunct="1">
              <a:spcAft>
                <a:spcPts val="0"/>
              </a:spcAft>
              <a:buClr>
                <a:schemeClr val="accent3"/>
              </a:buClr>
              <a:buNone/>
              <a:defRPr/>
            </a:pPr>
            <a:endParaRPr lang="es-ES" sz="3800" dirty="0" smtClean="0"/>
          </a:p>
          <a:p>
            <a:pPr marL="641033" lvl="1" indent="-274320" algn="just" eaLnBrk="1" fontAlgn="auto" hangingPunct="1">
              <a:spcAft>
                <a:spcPts val="0"/>
              </a:spcAft>
              <a:buClr>
                <a:schemeClr val="accent3"/>
              </a:buClr>
              <a:buNone/>
              <a:defRPr/>
            </a:pPr>
            <a:endParaRPr lang="en-US" sz="3600" dirty="0" smtClean="0"/>
          </a:p>
          <a:p>
            <a:pPr marL="274320" indent="-274320" algn="just" eaLnBrk="1" fontAlgn="auto" hangingPunct="1">
              <a:spcAft>
                <a:spcPts val="0"/>
              </a:spcAft>
              <a:buClr>
                <a:schemeClr val="accent3"/>
              </a:buClr>
              <a:buFont typeface="Wingdings 2"/>
              <a:buNone/>
              <a:defRPr/>
            </a:pPr>
            <a:endParaRPr lang="en-US" sz="3800" dirty="0" smtClean="0"/>
          </a:p>
          <a:p>
            <a:pPr marL="274320" indent="-274320" algn="just" eaLnBrk="1" fontAlgn="auto" hangingPunct="1">
              <a:spcAft>
                <a:spcPts val="0"/>
              </a:spcAft>
              <a:buClr>
                <a:schemeClr val="accent3"/>
              </a:buClr>
              <a:buFont typeface="Wingdings 2"/>
              <a:buChar char=""/>
              <a:defRPr/>
            </a:pPr>
            <a:endParaRPr lang="es-E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err="1" smtClean="0"/>
              <a:t>CostSensitiveSubsetEval</a:t>
            </a:r>
            <a:endParaRPr lang="es-ES" dirty="0" smtClean="0"/>
          </a:p>
        </p:txBody>
      </p:sp>
      <p:sp>
        <p:nvSpPr>
          <p:cNvPr id="3" name="2 Marcador de contenido"/>
          <p:cNvSpPr>
            <a:spLocks noGrp="1"/>
          </p:cNvSpPr>
          <p:nvPr>
            <p:ph idx="1"/>
          </p:nvPr>
        </p:nvSpPr>
        <p:spPr>
          <a:xfrm>
            <a:off x="500063" y="2000250"/>
            <a:ext cx="8001000" cy="4143375"/>
          </a:xfrm>
        </p:spPr>
        <p:txBody>
          <a:bodyPr>
            <a:normAutofit/>
          </a:bodyPr>
          <a:lstStyle/>
          <a:p>
            <a:pPr algn="just">
              <a:defRPr/>
            </a:pPr>
            <a:r>
              <a:rPr lang="es-ES" sz="2200" dirty="0" smtClean="0"/>
              <a:t>OPCIONES:</a:t>
            </a:r>
            <a:endParaRPr lang="es-ES" sz="22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2000" b="1" dirty="0" err="1" smtClean="0"/>
              <a:t>onDemandDirectory</a:t>
            </a:r>
            <a:r>
              <a:rPr lang="en-US" sz="2000" b="1" dirty="0" smtClean="0"/>
              <a:t> –</a:t>
            </a:r>
            <a:r>
              <a:rPr lang="en-US" sz="2000" dirty="0" err="1" smtClean="0"/>
              <a:t>Establece</a:t>
            </a:r>
            <a:r>
              <a:rPr lang="en-US" sz="2000" dirty="0" smtClean="0"/>
              <a:t> el </a:t>
            </a:r>
            <a:r>
              <a:rPr lang="en-US" sz="2000" dirty="0" err="1" smtClean="0"/>
              <a:t>directorio</a:t>
            </a:r>
            <a:r>
              <a:rPr lang="en-US" sz="2000" dirty="0" smtClean="0"/>
              <a:t> </a:t>
            </a:r>
            <a:r>
              <a:rPr lang="en-US" sz="2000" dirty="0" err="1" smtClean="0"/>
              <a:t>desde</a:t>
            </a:r>
            <a:r>
              <a:rPr lang="en-US" sz="2000" dirty="0" smtClean="0"/>
              <a:t> el </a:t>
            </a:r>
            <a:r>
              <a:rPr lang="en-US" sz="2000" dirty="0" err="1" smtClean="0"/>
              <a:t>que</a:t>
            </a:r>
            <a:r>
              <a:rPr lang="en-US" sz="2000" dirty="0" smtClean="0"/>
              <a:t> se </a:t>
            </a:r>
            <a:r>
              <a:rPr lang="en-US" sz="2000" dirty="0" err="1" smtClean="0"/>
              <a:t>cargan</a:t>
            </a:r>
            <a:r>
              <a:rPr lang="en-US" sz="2000" dirty="0" smtClean="0"/>
              <a:t> los </a:t>
            </a:r>
            <a:r>
              <a:rPr lang="en-US" sz="2000" dirty="0" err="1" smtClean="0"/>
              <a:t>archivos</a:t>
            </a:r>
            <a:r>
              <a:rPr lang="en-US" sz="2000" dirty="0" smtClean="0"/>
              <a:t> de </a:t>
            </a:r>
            <a:r>
              <a:rPr lang="en-US" sz="2000" dirty="0" err="1" smtClean="0"/>
              <a:t>coste</a:t>
            </a:r>
            <a:r>
              <a:rPr lang="en-US" sz="2000" dirty="0" smtClean="0"/>
              <a:t>. Se </a:t>
            </a:r>
            <a:r>
              <a:rPr lang="en-US" sz="2000" dirty="0" err="1" smtClean="0"/>
              <a:t>utiliza</a:t>
            </a:r>
            <a:r>
              <a:rPr lang="en-US" sz="2000" dirty="0" smtClean="0"/>
              <a:t> </a:t>
            </a:r>
            <a:r>
              <a:rPr lang="en-US" sz="2000" dirty="0" err="1" smtClean="0"/>
              <a:t>esta</a:t>
            </a:r>
            <a:r>
              <a:rPr lang="en-US" sz="2000" dirty="0" smtClean="0"/>
              <a:t> </a:t>
            </a:r>
            <a:r>
              <a:rPr lang="en-US" sz="2000" dirty="0" err="1" smtClean="0"/>
              <a:t>opción</a:t>
            </a:r>
            <a:r>
              <a:rPr lang="en-US" sz="2000" dirty="0" smtClean="0"/>
              <a:t> </a:t>
            </a:r>
            <a:r>
              <a:rPr lang="en-US" sz="2000" dirty="0" err="1" smtClean="0"/>
              <a:t>cuando</a:t>
            </a:r>
            <a:r>
              <a:rPr lang="en-US" sz="2000" dirty="0" smtClean="0"/>
              <a:t>  el “</a:t>
            </a:r>
            <a:r>
              <a:rPr lang="en-US" sz="2000" dirty="0" err="1" smtClean="0"/>
              <a:t>costMatrixSource</a:t>
            </a:r>
            <a:r>
              <a:rPr lang="en-US" sz="2000" dirty="0" smtClean="0"/>
              <a:t>” se pone </a:t>
            </a:r>
            <a:r>
              <a:rPr lang="en-US" sz="2000" dirty="0" err="1" smtClean="0"/>
              <a:t>como"On</a:t>
            </a:r>
            <a:r>
              <a:rPr lang="en-US" sz="2000" dirty="0" smtClean="0"/>
              <a:t> Demand".</a:t>
            </a:r>
          </a:p>
          <a:p>
            <a:pPr marL="641033" lvl="1" indent="-274320" algn="just" eaLnBrk="1" fontAlgn="auto" hangingPunct="1">
              <a:spcAft>
                <a:spcPts val="0"/>
              </a:spcAft>
              <a:buClr>
                <a:schemeClr val="accent3"/>
              </a:buClr>
              <a:buFont typeface="Wingdings 2"/>
              <a:buChar char=""/>
              <a:defRPr/>
            </a:pPr>
            <a:r>
              <a:rPr lang="en-US" sz="2000" b="1" dirty="0" smtClean="0"/>
              <a:t>seed</a:t>
            </a:r>
            <a:r>
              <a:rPr lang="en-US" sz="2000" dirty="0" smtClean="0"/>
              <a:t> – </a:t>
            </a:r>
            <a:r>
              <a:rPr lang="en-US" sz="2000" dirty="0" err="1" smtClean="0"/>
              <a:t>Semilla</a:t>
            </a:r>
            <a:r>
              <a:rPr lang="en-US" sz="2000" dirty="0" smtClean="0"/>
              <a:t> </a:t>
            </a:r>
            <a:r>
              <a:rPr lang="en-US" sz="2000" dirty="0" err="1" smtClean="0"/>
              <a:t>que</a:t>
            </a:r>
            <a:r>
              <a:rPr lang="en-US" sz="2000" dirty="0" smtClean="0"/>
              <a:t> </a:t>
            </a:r>
            <a:r>
              <a:rPr lang="en-US" sz="2000" dirty="0" err="1" smtClean="0"/>
              <a:t>utilizamos</a:t>
            </a:r>
            <a:r>
              <a:rPr lang="en-US" sz="2000" dirty="0" smtClean="0"/>
              <a:t> en el </a:t>
            </a:r>
            <a:r>
              <a:rPr lang="en-US" sz="2000" dirty="0" err="1" smtClean="0"/>
              <a:t>análisis</a:t>
            </a:r>
            <a:r>
              <a:rPr lang="en-US" sz="2000" dirty="0" smtClean="0"/>
              <a:t>.</a:t>
            </a:r>
          </a:p>
          <a:p>
            <a:pPr marL="641033" lvl="1" indent="-274320" algn="just" eaLnBrk="1" fontAlgn="auto" hangingPunct="1">
              <a:spcAft>
                <a:spcPts val="0"/>
              </a:spcAft>
              <a:buClr>
                <a:schemeClr val="accent3"/>
              </a:buClr>
              <a:buNone/>
              <a:defRPr/>
            </a:pPr>
            <a:endParaRPr lang="es-ES" sz="3800" dirty="0" smtClean="0"/>
          </a:p>
          <a:p>
            <a:pPr marL="641033" lvl="1" indent="-274320" algn="just" eaLnBrk="1" fontAlgn="auto" hangingPunct="1">
              <a:spcAft>
                <a:spcPts val="0"/>
              </a:spcAft>
              <a:buClr>
                <a:schemeClr val="accent3"/>
              </a:buClr>
              <a:buNone/>
              <a:defRPr/>
            </a:pPr>
            <a:endParaRPr lang="en-US" sz="3600" dirty="0" smtClean="0"/>
          </a:p>
          <a:p>
            <a:pPr marL="274320" indent="-274320" algn="just" eaLnBrk="1" fontAlgn="auto" hangingPunct="1">
              <a:spcAft>
                <a:spcPts val="0"/>
              </a:spcAft>
              <a:buClr>
                <a:schemeClr val="accent3"/>
              </a:buClr>
              <a:buFont typeface="Wingdings 2"/>
              <a:buNone/>
              <a:defRPr/>
            </a:pPr>
            <a:endParaRPr lang="en-US" sz="3800" dirty="0" smtClean="0"/>
          </a:p>
          <a:p>
            <a:pPr marL="274320" indent="-274320" algn="just" eaLnBrk="1" fontAlgn="auto" hangingPunct="1">
              <a:spcAft>
                <a:spcPts val="0"/>
              </a:spcAft>
              <a:buClr>
                <a:schemeClr val="accent3"/>
              </a:buClr>
              <a:buFont typeface="Wingdings 2"/>
              <a:buChar char=""/>
              <a:defRPr/>
            </a:pPr>
            <a:endParaRPr lang="es-E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err="1" smtClean="0"/>
              <a:t>FilteredSubsetEval</a:t>
            </a:r>
            <a:endParaRPr lang="es-ES" dirty="0" smtClean="0"/>
          </a:p>
        </p:txBody>
      </p:sp>
      <p:sp>
        <p:nvSpPr>
          <p:cNvPr id="3" name="2 Marcador de contenido"/>
          <p:cNvSpPr>
            <a:spLocks noGrp="1"/>
          </p:cNvSpPr>
          <p:nvPr>
            <p:ph idx="1"/>
          </p:nvPr>
        </p:nvSpPr>
        <p:spPr>
          <a:xfrm>
            <a:off x="500063" y="2000250"/>
            <a:ext cx="8001000" cy="4143375"/>
          </a:xfrm>
        </p:spPr>
        <p:txBody>
          <a:bodyPr>
            <a:normAutofit fontScale="55000" lnSpcReduction="20000"/>
          </a:bodyPr>
          <a:lstStyle/>
          <a:p>
            <a:pPr algn="just">
              <a:defRPr/>
            </a:pPr>
            <a:r>
              <a:rPr lang="es-ES" sz="3800" dirty="0" smtClean="0"/>
              <a:t>Utilizado para controlar a un evaluador de un subconjuntos arbitrario de atributos sobre los datos a los que se le ha pasado el filtro (no se permiten filtros que alteran el orden o el número de atributos). Como el evaluador, la estructura del filtro está basada  exclusivamente en los datos de entrenamiento.</a:t>
            </a:r>
          </a:p>
          <a:p>
            <a:pPr algn="just">
              <a:buNone/>
              <a:defRPr/>
            </a:pPr>
            <a:endParaRPr lang="es-ES" sz="3800" dirty="0" smtClean="0"/>
          </a:p>
          <a:p>
            <a:pPr algn="just">
              <a:defRPr/>
            </a:pPr>
            <a:r>
              <a:rPr lang="es-ES" sz="4000" dirty="0" smtClean="0"/>
              <a:t>OPCIONES:</a:t>
            </a:r>
          </a:p>
          <a:p>
            <a:pPr marL="274320" indent="-274320" algn="just" eaLnBrk="1" fontAlgn="auto" hangingPunct="1">
              <a:spcAft>
                <a:spcPts val="0"/>
              </a:spcAft>
              <a:buClr>
                <a:schemeClr val="accent3"/>
              </a:buClr>
              <a:buNone/>
              <a:defRPr/>
            </a:pPr>
            <a:endParaRPr lang="es-E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600" b="1" dirty="0" err="1" smtClean="0"/>
              <a:t>subsetEvaluator</a:t>
            </a:r>
            <a:r>
              <a:rPr lang="en-US" sz="3600" dirty="0" smtClean="0"/>
              <a:t> – Se </a:t>
            </a:r>
            <a:r>
              <a:rPr lang="es-ES" sz="3600" dirty="0" smtClean="0"/>
              <a:t>utiliza para seleccionar el evaluador de subconjuntos que se va usar.</a:t>
            </a:r>
          </a:p>
          <a:p>
            <a:pPr marL="274320" indent="-274320" algn="just" eaLnBrk="1" fontAlgn="auto" hangingPunct="1">
              <a:spcAft>
                <a:spcPts val="0"/>
              </a:spcAft>
              <a:buClr>
                <a:schemeClr val="accent3"/>
              </a:buClr>
              <a:buNone/>
              <a:defRPr/>
            </a:pPr>
            <a:endParaRPr lang="en-U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600" b="1" dirty="0" smtClean="0"/>
              <a:t>filter</a:t>
            </a:r>
            <a:r>
              <a:rPr lang="en-US" sz="3600" dirty="0" smtClean="0"/>
              <a:t>--</a:t>
            </a:r>
            <a:r>
              <a:rPr lang="es-ES" sz="3600" dirty="0" smtClean="0"/>
              <a:t>  Determina el filtro utilizado en el análisis.</a:t>
            </a:r>
          </a:p>
          <a:p>
            <a:pPr marL="274320" indent="-274320" algn="just" eaLnBrk="1" fontAlgn="auto" hangingPunct="1">
              <a:spcAft>
                <a:spcPts val="0"/>
              </a:spcAft>
              <a:buClr>
                <a:schemeClr val="accent3"/>
              </a:buClr>
              <a:buFont typeface="Wingdings 2"/>
              <a:buChar char=""/>
              <a:defRPr/>
            </a:pPr>
            <a:endParaRPr lang="es-ES" sz="3800" dirty="0" smtClean="0"/>
          </a:p>
          <a:p>
            <a:pPr marL="641033" lvl="1" indent="-274320" algn="just" eaLnBrk="1" fontAlgn="auto" hangingPunct="1">
              <a:spcAft>
                <a:spcPts val="0"/>
              </a:spcAft>
              <a:buClr>
                <a:schemeClr val="accent3"/>
              </a:buClr>
              <a:buNone/>
              <a:defRPr/>
            </a:pPr>
            <a:endParaRPr lang="en-US" sz="3600" dirty="0" smtClean="0"/>
          </a:p>
          <a:p>
            <a:pPr marL="274320" indent="-274320" algn="just" eaLnBrk="1" fontAlgn="auto" hangingPunct="1">
              <a:spcAft>
                <a:spcPts val="0"/>
              </a:spcAft>
              <a:buClr>
                <a:schemeClr val="accent3"/>
              </a:buClr>
              <a:buFont typeface="Wingdings 2"/>
              <a:buNone/>
              <a:defRPr/>
            </a:pPr>
            <a:endParaRPr lang="en-US" sz="3800" dirty="0" smtClean="0"/>
          </a:p>
          <a:p>
            <a:pPr marL="274320" indent="-274320" algn="just" eaLnBrk="1" fontAlgn="auto" hangingPunct="1">
              <a:spcAft>
                <a:spcPts val="0"/>
              </a:spcAft>
              <a:buClr>
                <a:schemeClr val="accent3"/>
              </a:buClr>
              <a:buFont typeface="Wingdings 2"/>
              <a:buChar char=""/>
              <a:defRPr/>
            </a:pPr>
            <a:endParaRPr lang="es-E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Métodos de Búsqueda</a:t>
            </a:r>
            <a:endParaRPr lang="es-ES" dirty="0"/>
          </a:p>
        </p:txBody>
      </p:sp>
      <p:sp>
        <p:nvSpPr>
          <p:cNvPr id="3" name="2 Marcador de texto"/>
          <p:cNvSpPr>
            <a:spLocks noGrp="1"/>
          </p:cNvSpPr>
          <p:nvPr>
            <p:ph type="body" idx="1"/>
          </p:nvPr>
        </p:nvSpPr>
        <p:spPr/>
        <p:txBody>
          <a:bodyPr/>
          <a:lstStyle/>
          <a:p>
            <a:r>
              <a:rPr lang="es-ES" dirty="0" smtClean="0"/>
              <a:t>1- Algoritmos de ponderación binaria</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214313" y="1500188"/>
            <a:ext cx="4857750" cy="5143500"/>
          </a:xfrm>
        </p:spPr>
        <p:txBody>
          <a:bodyPr/>
          <a:lstStyle/>
          <a:p>
            <a:pPr algn="just"/>
            <a:r>
              <a:rPr lang="es-ES" sz="1400" dirty="0" smtClean="0"/>
              <a:t>Funciona como un método de búsqueda rápido, hacia delante o hacia atrás, en función del espacio de subconjuntos de atributos. Puede comenzar con todos/ningún atributos o desde un punto arbitrario en el espacio. Se para cuando la adición/eliminación de cualquier atributo causa una disminución en la evaluación. También puede producir una lista ordenada de atributos atravesando el espacio de un lado al otro, registrando el orden de los atributos son seleccionados. </a:t>
            </a:r>
          </a:p>
          <a:p>
            <a:pPr algn="just"/>
            <a:endParaRPr lang="en-US" sz="1200" b="1" dirty="0" smtClean="0"/>
          </a:p>
          <a:p>
            <a:pPr algn="just"/>
            <a:r>
              <a:rPr lang="en-US" sz="1200" b="1" dirty="0" smtClean="0"/>
              <a:t>OPTIONS</a:t>
            </a:r>
          </a:p>
          <a:p>
            <a:pPr lvl="1"/>
            <a:r>
              <a:rPr lang="en-US" sz="1400" b="1" dirty="0" err="1" smtClean="0"/>
              <a:t>ConservativeForwardSelection</a:t>
            </a:r>
            <a:r>
              <a:rPr lang="en-US" sz="1400" b="1" dirty="0" smtClean="0"/>
              <a:t> </a:t>
            </a:r>
            <a:r>
              <a:rPr lang="en-US" sz="1400" dirty="0" smtClean="0"/>
              <a:t>– Si </a:t>
            </a:r>
            <a:r>
              <a:rPr lang="en-US" sz="1400" dirty="0" err="1" smtClean="0"/>
              <a:t>marcamos</a:t>
            </a:r>
            <a:r>
              <a:rPr lang="en-US" sz="1400" dirty="0" smtClean="0"/>
              <a:t> con true </a:t>
            </a:r>
            <a:r>
              <a:rPr lang="en-US" sz="1400" dirty="0" err="1" smtClean="0"/>
              <a:t>esta</a:t>
            </a:r>
            <a:r>
              <a:rPr lang="en-US" sz="1400" dirty="0" smtClean="0"/>
              <a:t> </a:t>
            </a:r>
            <a:r>
              <a:rPr lang="en-US" sz="1400" dirty="0" err="1" smtClean="0"/>
              <a:t>opción</a:t>
            </a:r>
            <a:r>
              <a:rPr lang="en-US" sz="1400" dirty="0" smtClean="0"/>
              <a:t>, se </a:t>
            </a:r>
            <a:r>
              <a:rPr lang="en-US" sz="1400" dirty="0" err="1" smtClean="0"/>
              <a:t>irán</a:t>
            </a:r>
            <a:r>
              <a:rPr lang="en-US" sz="1400" dirty="0" smtClean="0"/>
              <a:t> </a:t>
            </a:r>
            <a:r>
              <a:rPr lang="en-US" sz="1400" dirty="0" err="1" smtClean="0"/>
              <a:t>añadiendo</a:t>
            </a:r>
            <a:r>
              <a:rPr lang="en-US" sz="1400" dirty="0" smtClean="0"/>
              <a:t> </a:t>
            </a:r>
            <a:r>
              <a:rPr lang="en-US" sz="1400" dirty="0" err="1" smtClean="0"/>
              <a:t>atributos</a:t>
            </a:r>
            <a:r>
              <a:rPr lang="en-US" sz="1400" dirty="0" smtClean="0"/>
              <a:t> </a:t>
            </a:r>
            <a:r>
              <a:rPr lang="en-US" sz="1400" dirty="0" err="1" smtClean="0"/>
              <a:t>uno</a:t>
            </a:r>
            <a:r>
              <a:rPr lang="en-US" sz="1400" dirty="0" smtClean="0"/>
              <a:t> a </a:t>
            </a:r>
            <a:r>
              <a:rPr lang="en-US" sz="1400" dirty="0" err="1" smtClean="0"/>
              <a:t>uno</a:t>
            </a:r>
            <a:r>
              <a:rPr lang="en-US" sz="1400" dirty="0" smtClean="0"/>
              <a:t> </a:t>
            </a:r>
            <a:r>
              <a:rPr lang="en-US" sz="1400" dirty="0" err="1" smtClean="0"/>
              <a:t>hasta</a:t>
            </a:r>
            <a:r>
              <a:rPr lang="en-US" sz="1400" dirty="0" smtClean="0"/>
              <a:t> </a:t>
            </a:r>
            <a:r>
              <a:rPr lang="en-US" sz="1400" dirty="0" err="1" smtClean="0"/>
              <a:t>obtener</a:t>
            </a:r>
            <a:r>
              <a:rPr lang="en-US" sz="1400" dirty="0" smtClean="0"/>
              <a:t> el </a:t>
            </a:r>
            <a:r>
              <a:rPr lang="en-US" sz="1400" dirty="0" err="1" smtClean="0"/>
              <a:t>mejor</a:t>
            </a:r>
            <a:r>
              <a:rPr lang="en-US" sz="1400" dirty="0" smtClean="0"/>
              <a:t> </a:t>
            </a:r>
            <a:r>
              <a:rPr lang="en-US" sz="1400" dirty="0" err="1" smtClean="0"/>
              <a:t>subconjunto</a:t>
            </a:r>
            <a:r>
              <a:rPr lang="en-US" sz="1400" dirty="0" smtClean="0"/>
              <a:t> </a:t>
            </a:r>
            <a:r>
              <a:rPr lang="en-US" sz="1400" dirty="0" err="1" smtClean="0"/>
              <a:t>posible</a:t>
            </a:r>
            <a:r>
              <a:rPr lang="en-US" sz="1400" dirty="0" smtClean="0"/>
              <a:t> de variables, </a:t>
            </a:r>
            <a:r>
              <a:rPr lang="en-US" sz="1400" dirty="0" err="1" smtClean="0"/>
              <a:t>siempre</a:t>
            </a:r>
            <a:r>
              <a:rPr lang="en-US" sz="1400" dirty="0" smtClean="0"/>
              <a:t> </a:t>
            </a:r>
            <a:r>
              <a:rPr lang="en-US" sz="1400" dirty="0" err="1" smtClean="0"/>
              <a:t>que</a:t>
            </a:r>
            <a:r>
              <a:rPr lang="en-US" sz="1400" dirty="0" smtClean="0"/>
              <a:t> el </a:t>
            </a:r>
            <a:r>
              <a:rPr lang="en-US" sz="1400" dirty="0" err="1" smtClean="0"/>
              <a:t>mérito</a:t>
            </a:r>
            <a:r>
              <a:rPr lang="en-US" sz="1400" dirty="0" smtClean="0"/>
              <a:t> no </a:t>
            </a:r>
            <a:r>
              <a:rPr lang="en-US" sz="1400" dirty="0" err="1" smtClean="0"/>
              <a:t>decrezca</a:t>
            </a:r>
            <a:r>
              <a:rPr lang="en-US" sz="1400" dirty="0" smtClean="0"/>
              <a:t>.</a:t>
            </a:r>
            <a:endParaRPr lang="en-US" sz="1200" dirty="0" smtClean="0"/>
          </a:p>
          <a:p>
            <a:pPr lvl="1"/>
            <a:r>
              <a:rPr lang="en-US" sz="1400" b="1" dirty="0" err="1" smtClean="0"/>
              <a:t>GenerateRanking</a:t>
            </a:r>
            <a:r>
              <a:rPr lang="en-US" sz="1400" dirty="0" smtClean="0"/>
              <a:t> – Es </a:t>
            </a:r>
            <a:r>
              <a:rPr lang="en-US" sz="1400" dirty="0" err="1" smtClean="0"/>
              <a:t>opcional</a:t>
            </a:r>
            <a:r>
              <a:rPr lang="en-US" sz="1400" dirty="0" smtClean="0"/>
              <a:t>. Si se </a:t>
            </a:r>
            <a:r>
              <a:rPr lang="en-US" sz="1400" dirty="0" err="1" smtClean="0"/>
              <a:t>marca</a:t>
            </a:r>
            <a:r>
              <a:rPr lang="en-US" sz="1400" dirty="0" smtClean="0"/>
              <a:t> </a:t>
            </a:r>
            <a:r>
              <a:rPr lang="en-US" sz="1400" dirty="0" err="1" smtClean="0"/>
              <a:t>como</a:t>
            </a:r>
            <a:r>
              <a:rPr lang="en-US" sz="1400" dirty="0" smtClean="0"/>
              <a:t> true, </a:t>
            </a:r>
            <a:r>
              <a:rPr lang="en-US" sz="1400" dirty="0" err="1" smtClean="0"/>
              <a:t>lista</a:t>
            </a:r>
            <a:r>
              <a:rPr lang="en-US" sz="1400" dirty="0" smtClean="0"/>
              <a:t> un raking de </a:t>
            </a:r>
            <a:r>
              <a:rPr lang="en-US" sz="1400" dirty="0" err="1" smtClean="0"/>
              <a:t>atributos</a:t>
            </a:r>
            <a:r>
              <a:rPr lang="en-US" sz="1400" dirty="0" smtClean="0"/>
              <a:t>.</a:t>
            </a:r>
          </a:p>
          <a:p>
            <a:pPr lvl="1"/>
            <a:r>
              <a:rPr lang="en-US" sz="1400" b="1" dirty="0" err="1" smtClean="0"/>
              <a:t>NumToSelect</a:t>
            </a:r>
            <a:r>
              <a:rPr lang="en-US" sz="1400" dirty="0" smtClean="0"/>
              <a:t>- </a:t>
            </a:r>
            <a:r>
              <a:rPr lang="en-US" sz="1400" dirty="0" err="1" smtClean="0"/>
              <a:t>Especifica</a:t>
            </a:r>
            <a:r>
              <a:rPr lang="en-US" sz="1400" dirty="0" smtClean="0"/>
              <a:t> el </a:t>
            </a:r>
            <a:r>
              <a:rPr lang="en-US" sz="1400" dirty="0" err="1" smtClean="0"/>
              <a:t>número</a:t>
            </a:r>
            <a:r>
              <a:rPr lang="en-US" sz="1400" dirty="0" smtClean="0"/>
              <a:t> de </a:t>
            </a:r>
            <a:r>
              <a:rPr lang="en-US" sz="1400" dirty="0" err="1" smtClean="0"/>
              <a:t>atributos</a:t>
            </a:r>
            <a:r>
              <a:rPr lang="en-US" sz="1400" dirty="0" smtClean="0"/>
              <a:t> a </a:t>
            </a:r>
            <a:r>
              <a:rPr lang="en-US" sz="1400" dirty="0" err="1" smtClean="0"/>
              <a:t>retener</a:t>
            </a:r>
            <a:r>
              <a:rPr lang="en-US" sz="1400" dirty="0" smtClean="0"/>
              <a:t>. </a:t>
            </a:r>
            <a:r>
              <a:rPr lang="en-US" sz="1400" dirty="0" err="1" smtClean="0"/>
              <a:t>Por</a:t>
            </a:r>
            <a:r>
              <a:rPr lang="en-US" sz="1400" dirty="0" smtClean="0"/>
              <a:t> </a:t>
            </a:r>
            <a:r>
              <a:rPr lang="en-US" sz="1400" dirty="0" err="1" smtClean="0"/>
              <a:t>defecto</a:t>
            </a:r>
            <a:r>
              <a:rPr lang="en-US" sz="1400" dirty="0" smtClean="0"/>
              <a:t> </a:t>
            </a:r>
            <a:r>
              <a:rPr lang="en-US" sz="1400" dirty="0" err="1" smtClean="0"/>
              <a:t>viene</a:t>
            </a:r>
            <a:r>
              <a:rPr lang="en-US" sz="1400" dirty="0" smtClean="0"/>
              <a:t> el valor  -1 </a:t>
            </a:r>
            <a:r>
              <a:rPr lang="en-US" sz="1400" dirty="0" err="1" smtClean="0"/>
              <a:t>que</a:t>
            </a:r>
            <a:r>
              <a:rPr lang="en-US" sz="1400" dirty="0" smtClean="0"/>
              <a:t> </a:t>
            </a:r>
            <a:r>
              <a:rPr lang="en-US" sz="1400" dirty="0" err="1" smtClean="0"/>
              <a:t>indica</a:t>
            </a:r>
            <a:r>
              <a:rPr lang="en-US" sz="1400" dirty="0" smtClean="0"/>
              <a:t> </a:t>
            </a:r>
            <a:r>
              <a:rPr lang="en-US" sz="1400" dirty="0" err="1" smtClean="0"/>
              <a:t>que</a:t>
            </a:r>
            <a:r>
              <a:rPr lang="en-US" sz="1400" dirty="0" smtClean="0"/>
              <a:t> </a:t>
            </a:r>
            <a:r>
              <a:rPr lang="en-US" sz="1400" dirty="0" err="1" smtClean="0"/>
              <a:t>todos</a:t>
            </a:r>
            <a:r>
              <a:rPr lang="en-US" sz="1400" dirty="0" smtClean="0"/>
              <a:t> los </a:t>
            </a:r>
            <a:r>
              <a:rPr lang="en-US" sz="1400" dirty="0" err="1" smtClean="0"/>
              <a:t>atributos</a:t>
            </a:r>
            <a:r>
              <a:rPr lang="en-US" sz="1400" dirty="0" smtClean="0"/>
              <a:t> son </a:t>
            </a:r>
            <a:r>
              <a:rPr lang="en-US" sz="1400" dirty="0" err="1" smtClean="0"/>
              <a:t>retenidos</a:t>
            </a:r>
            <a:r>
              <a:rPr lang="en-US" sz="1400" dirty="0" smtClean="0"/>
              <a:t>. </a:t>
            </a:r>
            <a:r>
              <a:rPr lang="en-US" sz="1400" dirty="0" err="1" smtClean="0"/>
              <a:t>Usa</a:t>
            </a:r>
            <a:r>
              <a:rPr lang="en-US" sz="1400" dirty="0" smtClean="0"/>
              <a:t> </a:t>
            </a:r>
            <a:r>
              <a:rPr lang="en-US" sz="1400" dirty="0" err="1" smtClean="0"/>
              <a:t>otra</a:t>
            </a:r>
            <a:r>
              <a:rPr lang="en-US" sz="1400" dirty="0" smtClean="0"/>
              <a:t> </a:t>
            </a:r>
            <a:r>
              <a:rPr lang="en-US" sz="1400" dirty="0" err="1" smtClean="0"/>
              <a:t>opción</a:t>
            </a:r>
            <a:r>
              <a:rPr lang="en-US" sz="1400" dirty="0" smtClean="0"/>
              <a:t> o un </a:t>
            </a:r>
            <a:r>
              <a:rPr lang="en-US" sz="1400" dirty="0" err="1" smtClean="0"/>
              <a:t>umbral</a:t>
            </a:r>
            <a:r>
              <a:rPr lang="en-US" sz="1400" dirty="0" smtClean="0"/>
              <a:t> </a:t>
            </a:r>
            <a:r>
              <a:rPr lang="en-US" sz="1400" dirty="0" err="1" smtClean="0"/>
              <a:t>para</a:t>
            </a:r>
            <a:r>
              <a:rPr lang="en-US" sz="1400" dirty="0" smtClean="0"/>
              <a:t> </a:t>
            </a:r>
            <a:r>
              <a:rPr lang="en-US" sz="1400" dirty="0" err="1" smtClean="0"/>
              <a:t>reducir</a:t>
            </a:r>
            <a:r>
              <a:rPr lang="en-US" sz="1400" dirty="0" smtClean="0"/>
              <a:t> la </a:t>
            </a:r>
            <a:r>
              <a:rPr lang="en-US" sz="1400" dirty="0" err="1" smtClean="0"/>
              <a:t>colección</a:t>
            </a:r>
            <a:r>
              <a:rPr lang="en-US" sz="1400" dirty="0" smtClean="0"/>
              <a:t> de </a:t>
            </a:r>
            <a:r>
              <a:rPr lang="en-US" sz="1400" dirty="0" err="1" smtClean="0"/>
              <a:t>atributos</a:t>
            </a:r>
            <a:r>
              <a:rPr lang="en-US" sz="1400" dirty="0" smtClean="0"/>
              <a:t>.</a:t>
            </a:r>
          </a:p>
          <a:p>
            <a:pPr lvl="1"/>
            <a:endParaRPr lang="en-US" sz="1400" dirty="0" smtClean="0"/>
          </a:p>
          <a:p>
            <a:endParaRPr lang="en-US" sz="1200" dirty="0" smtClean="0"/>
          </a:p>
          <a:p>
            <a:endParaRPr lang="es-ES" sz="1200" dirty="0" smtClean="0"/>
          </a:p>
        </p:txBody>
      </p:sp>
      <p:sp>
        <p:nvSpPr>
          <p:cNvPr id="26628" name="6 Título"/>
          <p:cNvSpPr>
            <a:spLocks noGrp="1"/>
          </p:cNvSpPr>
          <p:nvPr>
            <p:ph type="title"/>
          </p:nvPr>
        </p:nvSpPr>
        <p:spPr>
          <a:xfrm>
            <a:off x="285750" y="357188"/>
            <a:ext cx="8229600" cy="785796"/>
          </a:xfrm>
        </p:spPr>
        <p:txBody>
          <a:bodyPr/>
          <a:lstStyle/>
          <a:p>
            <a:r>
              <a:rPr lang="es-ES" dirty="0" err="1" smtClean="0"/>
              <a:t>Greedy</a:t>
            </a:r>
            <a:r>
              <a:rPr lang="es-ES" dirty="0" smtClean="0"/>
              <a:t>  </a:t>
            </a:r>
            <a:r>
              <a:rPr lang="es-ES" dirty="0" err="1" smtClean="0"/>
              <a:t>Steepwise</a:t>
            </a:r>
            <a:endParaRPr lang="es-ES" dirty="0" smtClean="0"/>
          </a:p>
        </p:txBody>
      </p:sp>
      <p:pic>
        <p:nvPicPr>
          <p:cNvPr id="155650" name="Picture 2"/>
          <p:cNvPicPr>
            <a:picLocks noChangeAspect="1" noChangeArrowheads="1"/>
          </p:cNvPicPr>
          <p:nvPr/>
        </p:nvPicPr>
        <p:blipFill>
          <a:blip r:embed="rId3" cstate="print"/>
          <a:srcRect/>
          <a:stretch>
            <a:fillRect/>
          </a:stretch>
        </p:blipFill>
        <p:spPr bwMode="auto">
          <a:xfrm>
            <a:off x="5143504" y="1571613"/>
            <a:ext cx="3949031"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214313" y="1500174"/>
            <a:ext cx="4714877" cy="5143514"/>
          </a:xfrm>
        </p:spPr>
        <p:txBody>
          <a:bodyPr/>
          <a:lstStyle/>
          <a:p>
            <a:pPr algn="just">
              <a:buNone/>
            </a:pPr>
            <a:endParaRPr lang="en-US" sz="1200" b="1" dirty="0" smtClean="0"/>
          </a:p>
          <a:p>
            <a:pPr algn="just"/>
            <a:r>
              <a:rPr lang="en-US" sz="1200" b="1" dirty="0" smtClean="0"/>
              <a:t>OPTIONS</a:t>
            </a:r>
          </a:p>
          <a:p>
            <a:pPr lvl="1" algn="just"/>
            <a:r>
              <a:rPr lang="en-US" sz="1400" b="1" dirty="0" err="1" smtClean="0"/>
              <a:t>SearchBackwards</a:t>
            </a:r>
            <a:r>
              <a:rPr lang="en-US" sz="1400" b="1" dirty="0" smtClean="0"/>
              <a:t> </a:t>
            </a:r>
            <a:r>
              <a:rPr lang="en-US" sz="1400" dirty="0" smtClean="0"/>
              <a:t>– Si </a:t>
            </a:r>
            <a:r>
              <a:rPr lang="en-US" sz="1400" dirty="0" err="1" smtClean="0"/>
              <a:t>marcamos</a:t>
            </a:r>
            <a:r>
              <a:rPr lang="en-US" sz="1400" dirty="0" smtClean="0"/>
              <a:t> con true </a:t>
            </a:r>
            <a:r>
              <a:rPr lang="en-US" sz="1400" dirty="0" err="1" smtClean="0"/>
              <a:t>esta</a:t>
            </a:r>
            <a:r>
              <a:rPr lang="en-US" sz="1400" dirty="0" smtClean="0"/>
              <a:t> </a:t>
            </a:r>
            <a:r>
              <a:rPr lang="en-US" sz="1400" dirty="0" err="1" smtClean="0"/>
              <a:t>opción</a:t>
            </a:r>
            <a:r>
              <a:rPr lang="en-US" sz="1400" dirty="0" smtClean="0"/>
              <a:t>, </a:t>
            </a:r>
            <a:r>
              <a:rPr lang="en-US" sz="1400" dirty="0" err="1" smtClean="0"/>
              <a:t>utilizará</a:t>
            </a:r>
            <a:r>
              <a:rPr lang="en-US" sz="1400" dirty="0" smtClean="0"/>
              <a:t> un </a:t>
            </a:r>
            <a:r>
              <a:rPr lang="en-US" sz="1400" dirty="0" err="1" smtClean="0"/>
              <a:t>método</a:t>
            </a:r>
            <a:r>
              <a:rPr lang="en-US" sz="1400" dirty="0" smtClean="0"/>
              <a:t> de </a:t>
            </a:r>
            <a:r>
              <a:rPr lang="en-US" sz="1400" dirty="0" err="1" smtClean="0"/>
              <a:t>búsqueda</a:t>
            </a:r>
            <a:r>
              <a:rPr lang="en-US" sz="1400" dirty="0" smtClean="0"/>
              <a:t> </a:t>
            </a:r>
            <a:r>
              <a:rPr lang="en-US" sz="1400" dirty="0" err="1" smtClean="0"/>
              <a:t>hacia</a:t>
            </a:r>
            <a:r>
              <a:rPr lang="en-US" sz="1400" dirty="0" smtClean="0"/>
              <a:t> </a:t>
            </a:r>
            <a:r>
              <a:rPr lang="en-US" sz="1400" dirty="0" err="1" smtClean="0"/>
              <a:t>atrás</a:t>
            </a:r>
            <a:r>
              <a:rPr lang="en-US" sz="1400" dirty="0" smtClean="0"/>
              <a:t>.</a:t>
            </a:r>
            <a:endParaRPr lang="en-US" sz="1200" dirty="0" smtClean="0"/>
          </a:p>
          <a:p>
            <a:pPr lvl="1" algn="just"/>
            <a:r>
              <a:rPr lang="en-US" sz="1400" b="1" dirty="0" err="1" smtClean="0"/>
              <a:t>StarSet</a:t>
            </a:r>
            <a:r>
              <a:rPr lang="en-US" sz="1400" dirty="0" smtClean="0"/>
              <a:t> – </a:t>
            </a:r>
            <a:r>
              <a:rPr lang="en-US" sz="1400" dirty="0" err="1" smtClean="0"/>
              <a:t>Establece</a:t>
            </a:r>
            <a:r>
              <a:rPr lang="en-US" sz="1400" dirty="0" smtClean="0"/>
              <a:t> un </a:t>
            </a:r>
            <a:r>
              <a:rPr lang="en-US" sz="1400" dirty="0" err="1" smtClean="0"/>
              <a:t>punto</a:t>
            </a:r>
            <a:r>
              <a:rPr lang="en-US" sz="1400" dirty="0" smtClean="0"/>
              <a:t> de </a:t>
            </a:r>
            <a:r>
              <a:rPr lang="en-US" sz="1400" dirty="0" err="1" smtClean="0"/>
              <a:t>partida</a:t>
            </a:r>
            <a:r>
              <a:rPr lang="en-US" sz="1400" dirty="0" smtClean="0"/>
              <a:t> </a:t>
            </a:r>
            <a:r>
              <a:rPr lang="en-US" sz="1400" dirty="0" err="1" smtClean="0"/>
              <a:t>para</a:t>
            </a:r>
            <a:r>
              <a:rPr lang="en-US" sz="1400" dirty="0" smtClean="0"/>
              <a:t> la </a:t>
            </a:r>
            <a:r>
              <a:rPr lang="en-US" sz="1400" dirty="0" err="1" smtClean="0"/>
              <a:t>búsqueda</a:t>
            </a:r>
            <a:r>
              <a:rPr lang="en-US" sz="1400" dirty="0" smtClean="0"/>
              <a:t>. Los </a:t>
            </a:r>
            <a:r>
              <a:rPr lang="en-US" sz="1400" dirty="0" err="1" smtClean="0"/>
              <a:t>atributos</a:t>
            </a:r>
            <a:r>
              <a:rPr lang="en-US" sz="1400" dirty="0" smtClean="0"/>
              <a:t> se </a:t>
            </a:r>
            <a:r>
              <a:rPr lang="en-US" sz="1400" dirty="0" err="1" smtClean="0"/>
              <a:t>separan</a:t>
            </a:r>
            <a:r>
              <a:rPr lang="en-US" sz="1400" dirty="0" smtClean="0"/>
              <a:t> </a:t>
            </a:r>
            <a:r>
              <a:rPr lang="en-US" sz="1400" dirty="0" err="1" smtClean="0"/>
              <a:t>por</a:t>
            </a:r>
            <a:r>
              <a:rPr lang="en-US" sz="1400" dirty="0" smtClean="0"/>
              <a:t> comas</a:t>
            </a:r>
          </a:p>
          <a:p>
            <a:pPr lvl="1" algn="just"/>
            <a:r>
              <a:rPr lang="en-US" sz="1400" b="1" dirty="0" smtClean="0"/>
              <a:t>Threshold –</a:t>
            </a:r>
            <a:r>
              <a:rPr lang="en-US" sz="1400" dirty="0" smtClean="0"/>
              <a:t> Se </a:t>
            </a:r>
            <a:r>
              <a:rPr lang="en-US" sz="1400" dirty="0" err="1" smtClean="0"/>
              <a:t>fija</a:t>
            </a:r>
            <a:r>
              <a:rPr lang="en-US" sz="1400" dirty="0" smtClean="0"/>
              <a:t> el </a:t>
            </a:r>
            <a:r>
              <a:rPr lang="en-US" sz="1400" dirty="0" err="1" smtClean="0"/>
              <a:t>umbral</a:t>
            </a:r>
            <a:r>
              <a:rPr lang="en-US" sz="1400" dirty="0" smtClean="0"/>
              <a:t> </a:t>
            </a:r>
            <a:r>
              <a:rPr lang="en-US" sz="1400" dirty="0" err="1" smtClean="0"/>
              <a:t>por</a:t>
            </a:r>
            <a:r>
              <a:rPr lang="en-US" sz="1400" dirty="0" smtClean="0"/>
              <a:t> el </a:t>
            </a:r>
            <a:r>
              <a:rPr lang="en-US" sz="1400" dirty="0" err="1" smtClean="0"/>
              <a:t>cúal</a:t>
            </a:r>
            <a:r>
              <a:rPr lang="en-US" sz="1400" dirty="0" smtClean="0"/>
              <a:t> </a:t>
            </a:r>
            <a:r>
              <a:rPr lang="es-ES" sz="1400" dirty="0" smtClean="0"/>
              <a:t>se  pueden descartar atributos. El valor que viene dado por defecto no descarta ningún atributo.</a:t>
            </a:r>
            <a:r>
              <a:rPr lang="en-US" sz="1400" dirty="0" smtClean="0"/>
              <a:t> Se </a:t>
            </a:r>
            <a:r>
              <a:rPr lang="en-US" sz="1400" dirty="0" err="1" smtClean="0"/>
              <a:t>usa</a:t>
            </a:r>
            <a:r>
              <a:rPr lang="en-US" sz="1400" dirty="0" smtClean="0"/>
              <a:t> </a:t>
            </a:r>
            <a:r>
              <a:rPr lang="en-US" sz="1400" dirty="0" err="1" smtClean="0"/>
              <a:t>esta</a:t>
            </a:r>
            <a:r>
              <a:rPr lang="en-US" sz="1400" dirty="0" smtClean="0"/>
              <a:t> </a:t>
            </a:r>
            <a:r>
              <a:rPr lang="en-US" sz="1400" dirty="0" err="1" smtClean="0"/>
              <a:t>opción</a:t>
            </a:r>
            <a:r>
              <a:rPr lang="en-US" sz="1400" dirty="0" smtClean="0"/>
              <a:t> o </a:t>
            </a:r>
            <a:r>
              <a:rPr lang="en-US" sz="1400" dirty="0" err="1" smtClean="0"/>
              <a:t>numToSelect</a:t>
            </a:r>
            <a:r>
              <a:rPr lang="en-US" sz="1400" dirty="0" smtClean="0"/>
              <a:t> </a:t>
            </a:r>
            <a:r>
              <a:rPr lang="en-US" sz="1400" dirty="0" err="1" smtClean="0"/>
              <a:t>para</a:t>
            </a:r>
            <a:r>
              <a:rPr lang="en-US" sz="1400" dirty="0" smtClean="0"/>
              <a:t> </a:t>
            </a:r>
            <a:r>
              <a:rPr lang="en-US" sz="1400" dirty="0" err="1" smtClean="0"/>
              <a:t>reducir</a:t>
            </a:r>
            <a:r>
              <a:rPr lang="en-US" sz="1400" dirty="0" smtClean="0"/>
              <a:t> la </a:t>
            </a:r>
            <a:r>
              <a:rPr lang="en-US" sz="1400" dirty="0" err="1" smtClean="0"/>
              <a:t>colección</a:t>
            </a:r>
            <a:r>
              <a:rPr lang="en-US" sz="1400" dirty="0" smtClean="0"/>
              <a:t> de </a:t>
            </a:r>
            <a:r>
              <a:rPr lang="en-US" sz="1400" dirty="0" err="1" smtClean="0"/>
              <a:t>atributos</a:t>
            </a:r>
            <a:r>
              <a:rPr lang="en-US" sz="1400" dirty="0" smtClean="0"/>
              <a:t>.</a:t>
            </a:r>
          </a:p>
          <a:p>
            <a:pPr lvl="1"/>
            <a:endParaRPr lang="en-US" sz="1400" dirty="0" smtClean="0"/>
          </a:p>
          <a:p>
            <a:endParaRPr lang="en-US" sz="1200" dirty="0" smtClean="0"/>
          </a:p>
          <a:p>
            <a:endParaRPr lang="es-ES" sz="1200" dirty="0" smtClean="0"/>
          </a:p>
        </p:txBody>
      </p:sp>
      <p:sp>
        <p:nvSpPr>
          <p:cNvPr id="26628" name="6 Título"/>
          <p:cNvSpPr>
            <a:spLocks noGrp="1"/>
          </p:cNvSpPr>
          <p:nvPr>
            <p:ph type="title"/>
          </p:nvPr>
        </p:nvSpPr>
        <p:spPr>
          <a:xfrm>
            <a:off x="285750" y="357188"/>
            <a:ext cx="8229600" cy="785796"/>
          </a:xfrm>
        </p:spPr>
        <p:txBody>
          <a:bodyPr/>
          <a:lstStyle/>
          <a:p>
            <a:r>
              <a:rPr lang="es-ES" dirty="0" err="1" smtClean="0"/>
              <a:t>Greedy</a:t>
            </a:r>
            <a:r>
              <a:rPr lang="es-ES" dirty="0" smtClean="0"/>
              <a:t> </a:t>
            </a:r>
            <a:r>
              <a:rPr lang="es-ES" dirty="0" err="1" smtClean="0"/>
              <a:t>Steepwise</a:t>
            </a:r>
            <a:endParaRPr lang="es-ES" dirty="0" smtClean="0"/>
          </a:p>
        </p:txBody>
      </p:sp>
      <p:pic>
        <p:nvPicPr>
          <p:cNvPr id="154626" name="Picture 2"/>
          <p:cNvPicPr>
            <a:picLocks noChangeAspect="1" noChangeArrowheads="1"/>
          </p:cNvPicPr>
          <p:nvPr/>
        </p:nvPicPr>
        <p:blipFill>
          <a:blip r:embed="rId3" cstate="print"/>
          <a:srcRect/>
          <a:stretch>
            <a:fillRect/>
          </a:stretch>
        </p:blipFill>
        <p:spPr bwMode="auto">
          <a:xfrm>
            <a:off x="5000628" y="1928802"/>
            <a:ext cx="3857652" cy="3279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dirty="0" smtClean="0"/>
              <a:t>Aplicación a los datos</a:t>
            </a:r>
            <a:endParaRPr lang="es-ES" dirty="0"/>
          </a:p>
        </p:txBody>
      </p:sp>
      <p:sp>
        <p:nvSpPr>
          <p:cNvPr id="25603" name="4 Marcador de texto"/>
          <p:cNvSpPr>
            <a:spLocks noGrp="1"/>
          </p:cNvSpPr>
          <p:nvPr>
            <p:ph type="body" idx="1"/>
          </p:nvPr>
        </p:nvSpPr>
        <p:spPr>
          <a:xfrm>
            <a:off x="530225" y="2705100"/>
            <a:ext cx="7772400" cy="1509713"/>
          </a:xfrm>
        </p:spPr>
        <p:txBody>
          <a:bodyPr/>
          <a:lstStyle/>
          <a:p>
            <a:r>
              <a:rPr lang="es-ES" dirty="0" smtClean="0"/>
              <a:t>1- Algoritmos de ponderación binaria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1: “</a:t>
            </a:r>
            <a:r>
              <a:rPr lang="es-ES" i="1" dirty="0" err="1" smtClean="0"/>
              <a:t>FilteredSubsetEval</a:t>
            </a:r>
            <a:r>
              <a:rPr lang="es-ES" i="1" dirty="0" smtClean="0"/>
              <a:t>”</a:t>
            </a:r>
            <a:br>
              <a:rPr lang="es-ES" i="1" dirty="0" smtClean="0"/>
            </a:br>
            <a:r>
              <a:rPr lang="es-ES" sz="2700" dirty="0" smtClean="0"/>
              <a:t>Encuesta sobre Accidentes en Empresas Mineras </a:t>
            </a:r>
            <a:endParaRPr lang="es-ES" sz="2700" dirty="0"/>
          </a:p>
        </p:txBody>
      </p:sp>
      <p:pic>
        <p:nvPicPr>
          <p:cNvPr id="1026" name="Picture 2"/>
          <p:cNvPicPr>
            <a:picLocks noChangeAspect="1" noChangeArrowheads="1"/>
          </p:cNvPicPr>
          <p:nvPr/>
        </p:nvPicPr>
        <p:blipFill>
          <a:blip r:embed="rId3" cstate="print"/>
          <a:srcRect/>
          <a:stretch>
            <a:fillRect/>
          </a:stretch>
        </p:blipFill>
        <p:spPr bwMode="auto">
          <a:xfrm>
            <a:off x="1362075" y="1955823"/>
            <a:ext cx="6171652" cy="46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50"/>
            <a:ext cx="8229600" cy="5467350"/>
          </a:xfrm>
        </p:spPr>
        <p:txBody>
          <a:bodyPr/>
          <a:lstStyle/>
          <a:p>
            <a:pPr lvl="1">
              <a:defRPr/>
            </a:pPr>
            <a:r>
              <a:rPr lang="en-US" sz="1800" cap="all" dirty="0" smtClean="0"/>
              <a:t>Cost Sensitive Subset </a:t>
            </a:r>
            <a:r>
              <a:rPr lang="en-US" sz="1800" cap="all" dirty="0" err="1" smtClean="0"/>
              <a:t>Eval</a:t>
            </a:r>
            <a:endParaRPr lang="es-ES" sz="1800" cap="all" dirty="0" smtClean="0"/>
          </a:p>
          <a:p>
            <a:pPr lvl="2">
              <a:defRPr/>
            </a:pPr>
            <a:r>
              <a:rPr lang="en-US" sz="1800" dirty="0" err="1" smtClean="0"/>
              <a:t>Método</a:t>
            </a:r>
            <a:r>
              <a:rPr lang="en-US" sz="1800" dirty="0" smtClean="0"/>
              <a:t> de </a:t>
            </a:r>
            <a:r>
              <a:rPr lang="en-US" sz="1800" dirty="0" err="1" smtClean="0"/>
              <a:t>búsqueda</a:t>
            </a:r>
            <a:r>
              <a:rPr lang="en-US" sz="1800" dirty="0" smtClean="0"/>
              <a:t>: Greedy Stepwise</a:t>
            </a:r>
          </a:p>
          <a:p>
            <a:pPr lvl="2">
              <a:defRPr/>
            </a:pPr>
            <a:r>
              <a:rPr lang="en-US" sz="1800" dirty="0" err="1" smtClean="0"/>
              <a:t>Aplicaciones</a:t>
            </a:r>
            <a:endParaRPr lang="en-US" sz="1800" dirty="0" smtClean="0"/>
          </a:p>
          <a:p>
            <a:pPr lvl="2">
              <a:buFont typeface="Wingdings 2" pitchFamily="18" charset="2"/>
              <a:buNone/>
              <a:defRPr/>
            </a:pPr>
            <a:r>
              <a:rPr lang="en-US" sz="1800" dirty="0" smtClean="0"/>
              <a:t>	</a:t>
            </a:r>
            <a:endParaRPr lang="es-ES" sz="1800" dirty="0" smtClean="0"/>
          </a:p>
          <a:p>
            <a:pPr lvl="1">
              <a:defRPr/>
            </a:pPr>
            <a:r>
              <a:rPr lang="es-ES" sz="1800" cap="all" dirty="0" err="1" smtClean="0"/>
              <a:t>FiLtered</a:t>
            </a:r>
            <a:r>
              <a:rPr lang="es-ES" sz="1800" cap="all" dirty="0" smtClean="0"/>
              <a:t> </a:t>
            </a:r>
            <a:r>
              <a:rPr lang="es-ES" sz="1800" cap="all" dirty="0" err="1" smtClean="0"/>
              <a:t>Subset</a:t>
            </a:r>
            <a:r>
              <a:rPr lang="es-ES" sz="1800" cap="all" dirty="0" smtClean="0"/>
              <a:t> </a:t>
            </a:r>
            <a:r>
              <a:rPr lang="es-ES" sz="1800" cap="all" dirty="0" err="1" smtClean="0"/>
              <a:t>Eval</a:t>
            </a:r>
            <a:r>
              <a:rPr lang="es-ES" sz="1800" cap="all" dirty="0" smtClean="0"/>
              <a:t>	</a:t>
            </a:r>
          </a:p>
          <a:p>
            <a:pPr lvl="2">
              <a:defRPr/>
            </a:pPr>
            <a:r>
              <a:rPr lang="es-ES" sz="1800" dirty="0" smtClean="0"/>
              <a:t>Método de búsqueda: </a:t>
            </a:r>
            <a:r>
              <a:rPr lang="en-US" sz="1800" dirty="0" smtClean="0"/>
              <a:t>Greedy Stepwise</a:t>
            </a:r>
            <a:endParaRPr lang="es-ES" sz="1800" dirty="0" smtClean="0"/>
          </a:p>
          <a:p>
            <a:pPr lvl="2">
              <a:defRPr/>
            </a:pPr>
            <a:r>
              <a:rPr lang="es-ES" sz="1800" dirty="0" smtClean="0"/>
              <a:t>Aplicaciones</a:t>
            </a:r>
          </a:p>
          <a:p>
            <a:pPr lvl="2">
              <a:buFont typeface="Wingdings 2" pitchFamily="18" charset="2"/>
              <a:buNone/>
              <a:defRPr/>
            </a:pPr>
            <a:r>
              <a:rPr lang="es-ES" sz="1800" dirty="0" smtClean="0"/>
              <a:t>	</a:t>
            </a:r>
          </a:p>
          <a:p>
            <a:pPr lvl="1">
              <a:defRPr/>
            </a:pPr>
            <a:r>
              <a:rPr lang="es-ES" sz="1800" cap="all" dirty="0" err="1" smtClean="0"/>
              <a:t>Wrapper</a:t>
            </a:r>
            <a:r>
              <a:rPr lang="es-ES" sz="1800" cap="all" dirty="0" smtClean="0"/>
              <a:t> </a:t>
            </a:r>
            <a:r>
              <a:rPr lang="es-ES" sz="1800" cap="all" dirty="0" err="1" smtClean="0"/>
              <a:t>Subset</a:t>
            </a:r>
            <a:r>
              <a:rPr lang="es-ES" sz="1800" cap="all" dirty="0" smtClean="0"/>
              <a:t> </a:t>
            </a:r>
            <a:r>
              <a:rPr lang="es-ES" sz="1800" cap="all" dirty="0" err="1" smtClean="0"/>
              <a:t>Eval</a:t>
            </a:r>
            <a:r>
              <a:rPr lang="es-ES" sz="1800" cap="all" dirty="0" smtClean="0"/>
              <a:t>	</a:t>
            </a:r>
          </a:p>
          <a:p>
            <a:pPr lvl="2">
              <a:defRPr/>
            </a:pPr>
            <a:r>
              <a:rPr lang="es-ES" sz="1800" dirty="0" smtClean="0"/>
              <a:t>Método de búsqueda:	</a:t>
            </a:r>
          </a:p>
          <a:p>
            <a:pPr lvl="2">
              <a:defRPr/>
            </a:pPr>
            <a:r>
              <a:rPr lang="es-ES" sz="1800" dirty="0" smtClean="0"/>
              <a:t>Aplicaciones</a:t>
            </a:r>
          </a:p>
          <a:p>
            <a:pPr lvl="2">
              <a:defRPr/>
            </a:pPr>
            <a:endParaRPr lang="es-ES" sz="1800" dirty="0" smtClean="0"/>
          </a:p>
          <a:p>
            <a:pPr lvl="1">
              <a:defRPr/>
            </a:pPr>
            <a:r>
              <a:rPr lang="en-US" sz="1800" cap="all" dirty="0" smtClean="0"/>
              <a:t>Symmetrical </a:t>
            </a:r>
            <a:r>
              <a:rPr lang="en-US" sz="1800" cap="all" dirty="0" err="1" smtClean="0"/>
              <a:t>Uncert</a:t>
            </a:r>
            <a:r>
              <a:rPr lang="en-US" sz="1800" cap="all" dirty="0" smtClean="0"/>
              <a:t> Attribute Set  </a:t>
            </a:r>
            <a:r>
              <a:rPr lang="en-US" sz="1800" cap="all" dirty="0" err="1" smtClean="0"/>
              <a:t>Eval</a:t>
            </a:r>
            <a:r>
              <a:rPr lang="en-US" sz="1800" cap="all" dirty="0" smtClean="0"/>
              <a:t>	</a:t>
            </a:r>
            <a:endParaRPr lang="es-ES" sz="1800" cap="all" dirty="0" smtClean="0"/>
          </a:p>
          <a:p>
            <a:pPr lvl="2">
              <a:defRPr/>
            </a:pPr>
            <a:r>
              <a:rPr lang="es-ES" sz="1800" dirty="0" smtClean="0"/>
              <a:t>Método de búsqueda:</a:t>
            </a:r>
          </a:p>
          <a:p>
            <a:pPr lvl="2">
              <a:defRPr/>
            </a:pPr>
            <a:r>
              <a:rPr lang="es-ES" sz="1800" dirty="0" smtClean="0"/>
              <a:t>Aplicaciones</a:t>
            </a:r>
          </a:p>
          <a:p>
            <a:pPr>
              <a:defRPr/>
            </a:pPr>
            <a:endParaRPr lang="es-E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t>    HO,CA.</a:t>
            </a:r>
          </a:p>
          <a:p>
            <a:pPr algn="just">
              <a:buFont typeface="Wingdings 2" pitchFamily="18" charset="2"/>
              <a:buNone/>
            </a:pPr>
            <a:endParaRPr lang="es-ES" sz="2400" dirty="0" smtClean="0"/>
          </a:p>
          <a:p>
            <a:pPr algn="just"/>
            <a:r>
              <a:rPr lang="es-ES" sz="2000" dirty="0" smtClean="0"/>
              <a:t>El conjunto de variables más influyentes en el modelo son “Horas de Operación” (HO) y “Comunidad Autónoma” (CA), siendo éste el atributo más influyente.     </a:t>
            </a:r>
          </a:p>
          <a:p>
            <a:pPr algn="just">
              <a:buNone/>
            </a:pPr>
            <a:r>
              <a:rPr lang="es-ES" sz="2000" dirty="0" smtClean="0"/>
              <a:t>         </a:t>
            </a:r>
          </a:p>
          <a:p>
            <a:pPr algn="just"/>
            <a:r>
              <a:rPr lang="es-ES" sz="2000" dirty="0" smtClean="0"/>
              <a:t>Tras haber realizado un análisis previo se ha observado que es necesario eliminar la variable E (“Encuesta”), puesto que produce resultados no relevantes que pueden llevar a confusión.</a:t>
            </a:r>
            <a:endParaRPr lang="es-ES" sz="2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Título"/>
          <p:cNvSpPr>
            <a:spLocks noGrp="1"/>
          </p:cNvSpPr>
          <p:nvPr>
            <p:ph type="title"/>
          </p:nvPr>
        </p:nvSpPr>
        <p:spPr>
          <a:xfrm>
            <a:off x="457200" y="704850"/>
            <a:ext cx="8229600" cy="1143000"/>
          </a:xfrm>
        </p:spPr>
        <p:txBody>
          <a:bodyPr/>
          <a:lstStyle/>
          <a:p>
            <a:r>
              <a:rPr lang="es-ES" smtClean="0"/>
              <a:t>Comparación de resultados</a:t>
            </a:r>
          </a:p>
        </p:txBody>
      </p:sp>
      <p:sp>
        <p:nvSpPr>
          <p:cNvPr id="31747" name="4 Marcador de texto"/>
          <p:cNvSpPr>
            <a:spLocks noGrp="1"/>
          </p:cNvSpPr>
          <p:nvPr>
            <p:ph type="body" idx="1"/>
          </p:nvPr>
        </p:nvSpPr>
        <p:spPr>
          <a:xfrm>
            <a:off x="457200" y="2055813"/>
            <a:ext cx="4040188" cy="658812"/>
          </a:xfrm>
        </p:spPr>
        <p:txBody>
          <a:bodyPr/>
          <a:lstStyle/>
          <a:p>
            <a:r>
              <a:rPr lang="es-ES" smtClean="0"/>
              <a:t>No eliminando las variables CA,R y DS</a:t>
            </a:r>
          </a:p>
        </p:txBody>
      </p:sp>
      <p:sp>
        <p:nvSpPr>
          <p:cNvPr id="31748" name="6 Marcador de texto"/>
          <p:cNvSpPr>
            <a:spLocks noGrp="1"/>
          </p:cNvSpPr>
          <p:nvPr>
            <p:ph type="body" sz="half" idx="3"/>
          </p:nvPr>
        </p:nvSpPr>
        <p:spPr>
          <a:xfrm>
            <a:off x="4645025" y="1987550"/>
            <a:ext cx="4041775" cy="655638"/>
          </a:xfrm>
        </p:spPr>
        <p:txBody>
          <a:bodyPr>
            <a:normAutofit fontScale="92500" lnSpcReduction="10000"/>
          </a:bodyPr>
          <a:lstStyle/>
          <a:p>
            <a:r>
              <a:rPr lang="es-ES" smtClean="0"/>
              <a:t>Eliminando las variables CA,R y DS</a:t>
            </a:r>
          </a:p>
        </p:txBody>
      </p:sp>
      <p:sp>
        <p:nvSpPr>
          <p:cNvPr id="31749" name="5 Marcador de contenido"/>
          <p:cNvSpPr>
            <a:spLocks noGrp="1"/>
          </p:cNvSpPr>
          <p:nvPr>
            <p:ph sz="quarter" idx="2"/>
          </p:nvPr>
        </p:nvSpPr>
        <p:spPr>
          <a:xfrm>
            <a:off x="457200" y="3014663"/>
            <a:ext cx="4040188" cy="1485900"/>
          </a:xfrm>
        </p:spPr>
        <p:txBody>
          <a:bodyPr>
            <a:normAutofit fontScale="92500"/>
          </a:bodyPr>
          <a:lstStyle/>
          <a:p>
            <a:r>
              <a:rPr lang="es-ES" sz="2400" dirty="0" smtClean="0"/>
              <a:t>Selección de atributos:</a:t>
            </a:r>
          </a:p>
          <a:p>
            <a:pPr>
              <a:buNone/>
            </a:pPr>
            <a:r>
              <a:rPr lang="es-ES" dirty="0" smtClean="0"/>
              <a:t>    4,14 : 2</a:t>
            </a:r>
          </a:p>
          <a:p>
            <a:pPr>
              <a:buNone/>
            </a:pPr>
            <a:r>
              <a:rPr lang="es-ES" dirty="0" smtClean="0"/>
              <a:t>    HO – “Horas de operación”</a:t>
            </a:r>
          </a:p>
          <a:p>
            <a:pPr>
              <a:buNone/>
            </a:pPr>
            <a:r>
              <a:rPr lang="es-ES" dirty="0" smtClean="0"/>
              <a:t>    CA – “Comunidad Autónoma”</a:t>
            </a:r>
          </a:p>
        </p:txBody>
      </p:sp>
      <p:sp>
        <p:nvSpPr>
          <p:cNvPr id="31750" name="7 Marcador de contenido"/>
          <p:cNvSpPr>
            <a:spLocks noGrp="1"/>
          </p:cNvSpPr>
          <p:nvPr>
            <p:ph sz="quarter" idx="4"/>
          </p:nvPr>
        </p:nvSpPr>
        <p:spPr>
          <a:xfrm>
            <a:off x="4645025" y="3000375"/>
            <a:ext cx="4041775" cy="3844925"/>
          </a:xfrm>
        </p:spPr>
        <p:txBody>
          <a:bodyPr/>
          <a:lstStyle/>
          <a:p>
            <a:r>
              <a:rPr lang="es-ES" dirty="0" smtClean="0"/>
              <a:t>Selección de atributos:</a:t>
            </a:r>
          </a:p>
          <a:p>
            <a:pPr>
              <a:buNone/>
            </a:pPr>
            <a:r>
              <a:rPr lang="es-ES" sz="2000" dirty="0" smtClean="0"/>
              <a:t>    4:1</a:t>
            </a:r>
          </a:p>
          <a:p>
            <a:pPr>
              <a:buNone/>
            </a:pPr>
            <a:r>
              <a:rPr lang="es-ES" sz="2000" dirty="0" smtClean="0"/>
              <a:t>    HO – “Horas de operación”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843094"/>
          </a:xfrm>
        </p:spPr>
        <p:txBody>
          <a:bodyPr>
            <a:normAutofit fontScale="62500" lnSpcReduction="20000"/>
          </a:bodyPr>
          <a:lstStyle/>
          <a:p>
            <a:r>
              <a:rPr lang="es-ES" sz="3200" dirty="0" smtClean="0">
                <a:latin typeface="Arial" charset="0"/>
                <a:cs typeface="Arial" charset="0"/>
              </a:rPr>
              <a:t>Selección de atributos:</a:t>
            </a:r>
          </a:p>
          <a:p>
            <a:pPr>
              <a:buNone/>
            </a:pPr>
            <a:r>
              <a:rPr lang="es-ES" sz="3100" dirty="0" smtClean="0">
                <a:latin typeface="Arial" charset="0"/>
                <a:cs typeface="Arial" charset="0"/>
              </a:rPr>
              <a:t>    </a:t>
            </a:r>
            <a:r>
              <a:rPr lang="es-ES" sz="3200" dirty="0" smtClean="0"/>
              <a:t>4,14 : 2</a:t>
            </a:r>
          </a:p>
          <a:p>
            <a:pPr>
              <a:buNone/>
            </a:pPr>
            <a:endParaRPr lang="es-ES" sz="3200" dirty="0" smtClean="0"/>
          </a:p>
          <a:p>
            <a:pPr>
              <a:buNone/>
            </a:pPr>
            <a:r>
              <a:rPr lang="es-ES" sz="3200" dirty="0" smtClean="0"/>
              <a:t>    HO – “Horas de operación”</a:t>
            </a:r>
          </a:p>
          <a:p>
            <a:pPr>
              <a:buNone/>
            </a:pPr>
            <a:r>
              <a:rPr lang="es-ES" sz="3200" dirty="0" smtClean="0"/>
              <a:t>    CA – “Comunidad Autónoma”</a:t>
            </a:r>
          </a:p>
          <a:p>
            <a:pPr>
              <a:buNone/>
            </a:pPr>
            <a:endParaRPr lang="es-ES" sz="3100" dirty="0" smtClean="0">
              <a:latin typeface="Arial" charset="0"/>
              <a:cs typeface="Arial" charset="0"/>
            </a:endParaRPr>
          </a:p>
          <a:p>
            <a:endParaRPr lang="es-ES" sz="2900" dirty="0" smtClean="0">
              <a:latin typeface="Arial" charset="0"/>
              <a:cs typeface="Arial" charset="0"/>
            </a:endParaRPr>
          </a:p>
          <a:p>
            <a:endParaRPr lang="es-ES" sz="2900" dirty="0" smtClean="0">
              <a:latin typeface="Arial" charset="0"/>
              <a:cs typeface="Arial" charset="0"/>
            </a:endParaRPr>
          </a:p>
          <a:p>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857752" y="2514600"/>
            <a:ext cx="3714776" cy="4343400"/>
          </a:xfrm>
        </p:spPr>
        <p:txBody>
          <a:bodyPr/>
          <a:lstStyle/>
          <a:p>
            <a:r>
              <a:rPr lang="es-ES" sz="1400" dirty="0" smtClean="0">
                <a:latin typeface="Arial" charset="0"/>
                <a:cs typeface="Arial" charset="0"/>
              </a:rPr>
              <a:t>Selección de atributos</a:t>
            </a:r>
            <a:r>
              <a:rPr lang="es-ES" dirty="0" smtClean="0"/>
              <a:t>:</a:t>
            </a:r>
          </a:p>
          <a:p>
            <a:pPr algn="just"/>
            <a:r>
              <a:rPr lang="en-US" sz="1000" dirty="0" smtClean="0">
                <a:latin typeface="Arial" charset="0"/>
                <a:cs typeface="Arial" charset="0"/>
              </a:rPr>
              <a:t>Number of folds (%)         Attribute</a:t>
            </a:r>
          </a:p>
          <a:p>
            <a:pPr algn="just">
              <a:buNone/>
            </a:pPr>
            <a:r>
              <a:rPr lang="en-US" sz="1000" dirty="0" smtClean="0">
                <a:latin typeface="Arial" charset="0"/>
                <a:cs typeface="Arial" charset="0"/>
              </a:rPr>
              <a:t>	   0(  0 %)    	1 H</a:t>
            </a:r>
          </a:p>
          <a:p>
            <a:pPr algn="just">
              <a:buNone/>
            </a:pPr>
            <a:r>
              <a:rPr lang="en-US" sz="1000" dirty="0" smtClean="0">
                <a:latin typeface="Arial" charset="0"/>
                <a:cs typeface="Arial" charset="0"/>
              </a:rPr>
              <a:t>           0(  0 %)   	 2 D</a:t>
            </a:r>
          </a:p>
          <a:p>
            <a:pPr algn="just">
              <a:buNone/>
            </a:pPr>
            <a:r>
              <a:rPr lang="en-US" sz="1000" dirty="0" smtClean="0">
                <a:latin typeface="Arial" charset="0"/>
                <a:cs typeface="Arial" charset="0"/>
              </a:rPr>
              <a:t>           0(  0 %)   	 3 M</a:t>
            </a:r>
          </a:p>
          <a:p>
            <a:pPr algn="just">
              <a:buNone/>
            </a:pPr>
            <a:r>
              <a:rPr lang="en-US" sz="1000" dirty="0" smtClean="0">
                <a:latin typeface="Arial" charset="0"/>
                <a:cs typeface="Arial" charset="0"/>
              </a:rPr>
              <a:t>           9( 90 %)   	 4 HO</a:t>
            </a:r>
          </a:p>
          <a:p>
            <a:pPr algn="just">
              <a:buNone/>
            </a:pPr>
            <a:r>
              <a:rPr lang="en-US" sz="1000" dirty="0" smtClean="0">
                <a:latin typeface="Arial" charset="0"/>
                <a:cs typeface="Arial" charset="0"/>
              </a:rPr>
              <a:t>           0(  0 %)    	5 Ed</a:t>
            </a:r>
          </a:p>
          <a:p>
            <a:pPr algn="just">
              <a:buNone/>
            </a:pPr>
            <a:r>
              <a:rPr lang="en-US" sz="1000" dirty="0" smtClean="0">
                <a:latin typeface="Arial" charset="0"/>
                <a:cs typeface="Arial" charset="0"/>
              </a:rPr>
              <a:t>           0(  0 %)    	6 Na	</a:t>
            </a:r>
          </a:p>
          <a:p>
            <a:pPr algn="just">
              <a:buNone/>
            </a:pPr>
            <a:r>
              <a:rPr lang="en-US" sz="1000" dirty="0" smtClean="0">
                <a:latin typeface="Arial" charset="0"/>
                <a:cs typeface="Arial" charset="0"/>
              </a:rPr>
              <a:t>           0(  0 %)   	 7 An	</a:t>
            </a:r>
          </a:p>
          <a:p>
            <a:pPr algn="just">
              <a:buNone/>
            </a:pPr>
            <a:r>
              <a:rPr lang="en-US" sz="1000" dirty="0" smtClean="0">
                <a:latin typeface="Arial" charset="0"/>
                <a:cs typeface="Arial" charset="0"/>
              </a:rPr>
              <a:t>           0(  0 %)    	8 TC</a:t>
            </a:r>
          </a:p>
          <a:p>
            <a:pPr algn="just">
              <a:buNone/>
            </a:pPr>
            <a:r>
              <a:rPr lang="en-US" sz="1000" dirty="0" smtClean="0">
                <a:latin typeface="Arial" charset="0"/>
                <a:cs typeface="Arial" charset="0"/>
              </a:rPr>
              <a:t>           0(  0 %)    	9 TO</a:t>
            </a:r>
          </a:p>
          <a:p>
            <a:pPr algn="just">
              <a:buNone/>
            </a:pPr>
            <a:r>
              <a:rPr lang="en-US" sz="1000" dirty="0" smtClean="0">
                <a:latin typeface="Arial" charset="0"/>
                <a:cs typeface="Arial" charset="0"/>
              </a:rPr>
              <a:t>           0(  0 %)   	10 PT</a:t>
            </a:r>
          </a:p>
          <a:p>
            <a:pPr algn="just">
              <a:buNone/>
            </a:pPr>
            <a:r>
              <a:rPr lang="en-US" sz="1000" dirty="0" smtClean="0">
                <a:latin typeface="Arial" charset="0"/>
                <a:cs typeface="Arial" charset="0"/>
              </a:rPr>
              <a:t>           0(  0 %)   	11 F</a:t>
            </a:r>
          </a:p>
          <a:p>
            <a:pPr algn="just">
              <a:buNone/>
            </a:pPr>
            <a:r>
              <a:rPr lang="en-US" sz="1000" dirty="0" smtClean="0">
                <a:latin typeface="Arial" charset="0"/>
                <a:cs typeface="Arial" charset="0"/>
              </a:rPr>
              <a:t>           0(  0 %)   	12 RP</a:t>
            </a:r>
          </a:p>
          <a:p>
            <a:pPr algn="just">
              <a:buNone/>
            </a:pPr>
            <a:r>
              <a:rPr lang="en-US" sz="1000" dirty="0" smtClean="0">
                <a:latin typeface="Arial" charset="0"/>
                <a:cs typeface="Arial" charset="0"/>
              </a:rPr>
              <a:t>           0(  0 %)   	13 FP</a:t>
            </a:r>
          </a:p>
          <a:p>
            <a:pPr algn="just">
              <a:buNone/>
            </a:pPr>
            <a:r>
              <a:rPr lang="en-US" sz="1000" dirty="0" smtClean="0">
                <a:latin typeface="Arial" charset="0"/>
                <a:cs typeface="Arial" charset="0"/>
              </a:rPr>
              <a:t>          10(100 %)   	14 CA</a:t>
            </a:r>
          </a:p>
          <a:p>
            <a:pPr algn="just">
              <a:buNone/>
            </a:pPr>
            <a:r>
              <a:rPr lang="en-US" sz="1000" dirty="0" smtClean="0">
                <a:latin typeface="Arial" charset="0"/>
                <a:cs typeface="Arial" charset="0"/>
              </a:rPr>
              <a:t>           1( 10 %)   	15 R</a:t>
            </a:r>
          </a:p>
          <a:p>
            <a:pPr algn="just">
              <a:buNone/>
            </a:pPr>
            <a:r>
              <a:rPr lang="en-US" sz="1000" dirty="0" smtClean="0">
                <a:latin typeface="Arial" charset="0"/>
                <a:cs typeface="Arial" charset="0"/>
              </a:rPr>
              <a:t>           0(  0 %)   	16 ER</a:t>
            </a:r>
          </a:p>
          <a:p>
            <a:pPr algn="just">
              <a:buNone/>
            </a:pPr>
            <a:r>
              <a:rPr lang="en-US" sz="1000" dirty="0" smtClean="0">
                <a:latin typeface="Arial" charset="0"/>
                <a:cs typeface="Arial" charset="0"/>
              </a:rPr>
              <a:t>           0(  0 %)   	17 CT</a:t>
            </a:r>
          </a:p>
          <a:p>
            <a:pPr algn="just">
              <a:buNone/>
            </a:pPr>
            <a:r>
              <a:rPr lang="en-US" sz="1000" dirty="0" smtClean="0">
                <a:latin typeface="Arial" charset="0"/>
                <a:cs typeface="Arial" charset="0"/>
              </a:rPr>
              <a:t>           0(  0 %)   	18 DS</a:t>
            </a:r>
            <a:endParaRPr lang="es-ES" sz="1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2: “</a:t>
            </a:r>
            <a:r>
              <a:rPr lang="es-ES" i="1" dirty="0" err="1" smtClean="0"/>
              <a:t>FilteredSubsetEval</a:t>
            </a:r>
            <a:r>
              <a:rPr lang="es-ES" i="1" dirty="0" smtClean="0"/>
              <a:t>”</a:t>
            </a:r>
            <a:br>
              <a:rPr lang="es-ES" i="1" dirty="0" smtClean="0"/>
            </a:br>
            <a:r>
              <a:rPr lang="es-ES" sz="2700" dirty="0" smtClean="0"/>
              <a:t>Encuesta </a:t>
            </a:r>
            <a:r>
              <a:rPr lang="es-ES" sz="2700" dirty="0" err="1" smtClean="0"/>
              <a:t>Credidit-Scoring</a:t>
            </a:r>
            <a:endParaRPr lang="es-ES" sz="2700" dirty="0"/>
          </a:p>
        </p:txBody>
      </p:sp>
      <p:pic>
        <p:nvPicPr>
          <p:cNvPr id="5122" name="Picture 2"/>
          <p:cNvPicPr>
            <a:picLocks noChangeAspect="1" noChangeArrowheads="1"/>
          </p:cNvPicPr>
          <p:nvPr/>
        </p:nvPicPr>
        <p:blipFill>
          <a:blip r:embed="rId3" cstate="print"/>
          <a:srcRect/>
          <a:stretch>
            <a:fillRect/>
          </a:stretch>
        </p:blipFill>
        <p:spPr bwMode="auto">
          <a:xfrm>
            <a:off x="1559272" y="1923414"/>
            <a:ext cx="6156000" cy="4577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De entre el conjunto de variables, el algoritmo ha seleccionado un solo atributo :</a:t>
            </a:r>
          </a:p>
          <a:p>
            <a:pPr algn="just">
              <a:buFont typeface="Wingdings 2" pitchFamily="18" charset="2"/>
              <a:buNone/>
            </a:pPr>
            <a:r>
              <a:rPr lang="es-ES" sz="2000" dirty="0" smtClean="0"/>
              <a:t>    </a:t>
            </a:r>
            <a:r>
              <a:rPr lang="es-ES" sz="2000" b="1" dirty="0" err="1" smtClean="0"/>
              <a:t>Hoehe</a:t>
            </a:r>
            <a:r>
              <a:rPr lang="es-ES" sz="2000" b="1" dirty="0" smtClean="0"/>
              <a:t>:</a:t>
            </a:r>
            <a:r>
              <a:rPr lang="es-ES" sz="2000" dirty="0" smtClean="0"/>
              <a:t> “Cantidad de crédito e</a:t>
            </a:r>
            <a:r>
              <a:rPr lang="en-US" sz="2000" dirty="0" smtClean="0"/>
              <a:t>n "Deutsche Mark" (variable </a:t>
            </a:r>
            <a:r>
              <a:rPr lang="en-US" sz="2000" dirty="0" err="1" smtClean="0"/>
              <a:t>métrica</a:t>
            </a:r>
            <a:r>
              <a:rPr lang="en-US" sz="2000" dirty="0" smtClean="0"/>
              <a:t>). </a:t>
            </a:r>
          </a:p>
          <a:p>
            <a:pPr algn="just">
              <a:buFont typeface="Wingdings 2" pitchFamily="18" charset="2"/>
              <a:buNone/>
            </a:pPr>
            <a:endParaRPr lang="en-US" sz="2000" dirty="0" smtClean="0"/>
          </a:p>
          <a:p>
            <a:pPr algn="just"/>
            <a:r>
              <a:rPr lang="en-US" sz="2000" dirty="0" err="1" smtClean="0"/>
              <a:t>Queda</a:t>
            </a:r>
            <a:r>
              <a:rPr lang="en-US" sz="2000" dirty="0" smtClean="0"/>
              <a:t> </a:t>
            </a:r>
            <a:r>
              <a:rPr lang="en-US" sz="2000" dirty="0" err="1" smtClean="0"/>
              <a:t>seleccionada</a:t>
            </a:r>
            <a:r>
              <a:rPr lang="en-US" sz="2000" dirty="0" smtClean="0"/>
              <a:t> </a:t>
            </a:r>
            <a:r>
              <a:rPr lang="en-US" sz="2000" dirty="0" err="1" smtClean="0"/>
              <a:t>una</a:t>
            </a:r>
            <a:r>
              <a:rPr lang="en-US" sz="2000" dirty="0" smtClean="0"/>
              <a:t> </a:t>
            </a:r>
            <a:r>
              <a:rPr lang="en-US" sz="2000" dirty="0" err="1" smtClean="0"/>
              <a:t>única</a:t>
            </a:r>
            <a:r>
              <a:rPr lang="en-US" sz="2000" dirty="0" smtClean="0"/>
              <a:t> variable.</a:t>
            </a:r>
          </a:p>
          <a:p>
            <a:pPr algn="just">
              <a:buFont typeface="Wingdings 2" pitchFamily="18" charset="2"/>
              <a:buNone/>
            </a:pPr>
            <a:endParaRPr lang="en-US" sz="2000" dirty="0" smtClean="0"/>
          </a:p>
          <a:p>
            <a:pPr algn="just"/>
            <a:r>
              <a:rPr lang="en-US" sz="2000" dirty="0" err="1" smtClean="0"/>
              <a:t>Esta</a:t>
            </a:r>
            <a:r>
              <a:rPr lang="en-US" sz="2000" dirty="0" smtClean="0"/>
              <a:t> variable </a:t>
            </a:r>
            <a:r>
              <a:rPr lang="en-US" sz="2000" dirty="0" err="1" smtClean="0"/>
              <a:t>sirve</a:t>
            </a:r>
            <a:r>
              <a:rPr lang="en-US" sz="2000" dirty="0" smtClean="0"/>
              <a:t> </a:t>
            </a:r>
            <a:r>
              <a:rPr lang="en-US" sz="2000" dirty="0" err="1" smtClean="0"/>
              <a:t>para</a:t>
            </a:r>
            <a:r>
              <a:rPr lang="en-US" sz="2000" dirty="0" smtClean="0"/>
              <a:t> </a:t>
            </a:r>
            <a:r>
              <a:rPr lang="en-US" sz="2000" dirty="0" err="1" smtClean="0"/>
              <a:t>explicar</a:t>
            </a:r>
            <a:r>
              <a:rPr lang="en-US" sz="2000" dirty="0" smtClean="0"/>
              <a:t> </a:t>
            </a:r>
            <a:r>
              <a:rPr lang="en-US" sz="2000" dirty="0" err="1" smtClean="0"/>
              <a:t>todo</a:t>
            </a:r>
            <a:r>
              <a:rPr lang="en-US" sz="2000" dirty="0" smtClean="0"/>
              <a:t> el </a:t>
            </a:r>
            <a:r>
              <a:rPr lang="en-US" sz="2000" dirty="0" err="1" smtClean="0"/>
              <a:t>modelo</a:t>
            </a:r>
            <a:r>
              <a:rPr lang="en-US" sz="2000" dirty="0" smtClean="0"/>
              <a:t> en </a:t>
            </a:r>
            <a:r>
              <a:rPr lang="en-US" sz="2000" dirty="0" err="1" smtClean="0"/>
              <a:t>función</a:t>
            </a:r>
            <a:r>
              <a:rPr lang="en-US" sz="2000" dirty="0" smtClean="0"/>
              <a:t> de la </a:t>
            </a:r>
            <a:r>
              <a:rPr lang="en-US" sz="2000" dirty="0" err="1" smtClean="0"/>
              <a:t>aplicación</a:t>
            </a:r>
            <a:r>
              <a:rPr lang="en-US" sz="2000" dirty="0" smtClean="0"/>
              <a:t> de </a:t>
            </a:r>
            <a:r>
              <a:rPr lang="en-US" sz="2000" dirty="0" err="1" smtClean="0"/>
              <a:t>este</a:t>
            </a:r>
            <a:r>
              <a:rPr lang="en-US" sz="2000" dirty="0" smtClean="0"/>
              <a:t> </a:t>
            </a:r>
            <a:r>
              <a:rPr lang="en-US" sz="2000" dirty="0" err="1" smtClean="0"/>
              <a:t>algoritmo</a:t>
            </a:r>
            <a:r>
              <a:rPr lang="en-US" sz="2000" dirty="0" smtClean="0"/>
              <a:t>.</a:t>
            </a:r>
          </a:p>
          <a:p>
            <a:pPr algn="just">
              <a:buNone/>
            </a:pPr>
            <a:endParaRPr lang="es-ES" sz="2000" dirty="0" smtClean="0"/>
          </a:p>
          <a:p>
            <a:pPr algn="just">
              <a:buFont typeface="Wingdings 2" pitchFamily="18" charset="2"/>
              <a:buNone/>
            </a:pPr>
            <a:endParaRPr lang="es-ES" sz="20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795324"/>
          </a:xfrm>
        </p:spPr>
        <p:txBody>
          <a:bodyPr/>
          <a:lstStyle/>
          <a:p>
            <a:r>
              <a:rPr lang="es-ES" dirty="0" smtClean="0"/>
              <a:t>Comparación de resultados</a:t>
            </a:r>
          </a:p>
        </p:txBody>
      </p:sp>
      <p:sp>
        <p:nvSpPr>
          <p:cNvPr id="32771" name="2 Marcador de texto"/>
          <p:cNvSpPr>
            <a:spLocks noGrp="1"/>
          </p:cNvSpPr>
          <p:nvPr>
            <p:ph type="body" idx="1"/>
          </p:nvPr>
        </p:nvSpPr>
        <p:spPr>
          <a:xfrm>
            <a:off x="457200" y="1643050"/>
            <a:ext cx="4040188" cy="642942"/>
          </a:xfrm>
        </p:spPr>
        <p:txBody>
          <a:bodyPr/>
          <a:lstStyle/>
          <a:p>
            <a:r>
              <a:rPr lang="es-ES" dirty="0" smtClean="0"/>
              <a:t>Sin validación cruzada </a:t>
            </a:r>
          </a:p>
        </p:txBody>
      </p:sp>
      <p:sp>
        <p:nvSpPr>
          <p:cNvPr id="32772" name="3 Marcador de texto"/>
          <p:cNvSpPr>
            <a:spLocks noGrp="1"/>
          </p:cNvSpPr>
          <p:nvPr>
            <p:ph type="body" sz="half" idx="3"/>
          </p:nvPr>
        </p:nvSpPr>
        <p:spPr>
          <a:xfrm>
            <a:off x="4645025" y="1714488"/>
            <a:ext cx="4041775" cy="571504"/>
          </a:xfrm>
        </p:spPr>
        <p:txBody>
          <a:bodyPr/>
          <a:lstStyle/>
          <a:p>
            <a:r>
              <a:rPr lang="es-ES" dirty="0" smtClean="0"/>
              <a:t>Con validación cruzada</a:t>
            </a:r>
          </a:p>
        </p:txBody>
      </p:sp>
      <p:sp>
        <p:nvSpPr>
          <p:cNvPr id="32773" name="4 Marcador de contenido"/>
          <p:cNvSpPr>
            <a:spLocks noGrp="1"/>
          </p:cNvSpPr>
          <p:nvPr>
            <p:ph sz="quarter" idx="2"/>
          </p:nvPr>
        </p:nvSpPr>
        <p:spPr>
          <a:xfrm>
            <a:off x="457200" y="2214554"/>
            <a:ext cx="3686175" cy="2143140"/>
          </a:xfrm>
        </p:spPr>
        <p:txBody>
          <a:bodyPr>
            <a:normAutofit fontScale="62500" lnSpcReduction="20000"/>
          </a:bodyPr>
          <a:lstStyle/>
          <a:p>
            <a:r>
              <a:rPr lang="es-ES" sz="3200" dirty="0" smtClean="0">
                <a:latin typeface="Arial" charset="0"/>
                <a:cs typeface="Arial" charset="0"/>
              </a:rPr>
              <a:t>Selección de atributos:</a:t>
            </a:r>
          </a:p>
          <a:p>
            <a:pPr>
              <a:buNone/>
            </a:pPr>
            <a:r>
              <a:rPr lang="es-ES" sz="3200" dirty="0" smtClean="0">
                <a:latin typeface="Arial" charset="0"/>
                <a:cs typeface="Arial" charset="0"/>
              </a:rPr>
              <a:t>	5: 1</a:t>
            </a:r>
          </a:p>
          <a:p>
            <a:pPr>
              <a:buNone/>
            </a:pPr>
            <a:r>
              <a:rPr lang="es-ES" sz="3100" dirty="0" smtClean="0">
                <a:latin typeface="Arial" charset="0"/>
                <a:cs typeface="Arial" charset="0"/>
              </a:rPr>
              <a:t>    </a:t>
            </a:r>
            <a:r>
              <a:rPr lang="es-ES" sz="3200" b="1" dirty="0" err="1" smtClean="0"/>
              <a:t>Hoehe</a:t>
            </a:r>
            <a:r>
              <a:rPr lang="es-ES" sz="3200" b="1" dirty="0" smtClean="0"/>
              <a:t>:</a:t>
            </a:r>
            <a:r>
              <a:rPr lang="es-ES" sz="3200" dirty="0" smtClean="0"/>
              <a:t> “Cantidad de crédito e</a:t>
            </a:r>
            <a:r>
              <a:rPr lang="en-US" sz="3200" dirty="0" smtClean="0"/>
              <a:t>n "Deutsche Mark" (variable </a:t>
            </a:r>
            <a:r>
              <a:rPr lang="en-US" sz="3200" dirty="0" err="1" smtClean="0"/>
              <a:t>métrica</a:t>
            </a:r>
            <a:r>
              <a:rPr lang="en-US" sz="3200" dirty="0" smtClean="0"/>
              <a:t>)</a:t>
            </a:r>
            <a:endParaRPr lang="es-ES" sz="3200" dirty="0" smtClean="0"/>
          </a:p>
          <a:p>
            <a:pPr>
              <a:buNone/>
            </a:pPr>
            <a:endParaRPr lang="es-ES" sz="3200" dirty="0" smtClean="0"/>
          </a:p>
          <a:p>
            <a:pPr>
              <a:buNone/>
            </a:pPr>
            <a:r>
              <a:rPr lang="es-ES" sz="3200" dirty="0" smtClean="0"/>
              <a:t>    </a:t>
            </a:r>
            <a:endParaRPr lang="es-ES" sz="3100" dirty="0" smtClean="0">
              <a:latin typeface="Arial" charset="0"/>
              <a:cs typeface="Arial" charset="0"/>
            </a:endParaRPr>
          </a:p>
          <a:p>
            <a:endParaRPr lang="es-ES" sz="2900" dirty="0" smtClean="0">
              <a:latin typeface="Arial" charset="0"/>
              <a:cs typeface="Arial" charset="0"/>
            </a:endParaRPr>
          </a:p>
          <a:p>
            <a:endParaRPr lang="es-ES" sz="2900" dirty="0" smtClean="0">
              <a:latin typeface="Arial" charset="0"/>
              <a:cs typeface="Arial" charset="0"/>
            </a:endParaRPr>
          </a:p>
          <a:p>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857752" y="2143116"/>
            <a:ext cx="3929090" cy="4500570"/>
          </a:xfrm>
        </p:spPr>
        <p:txBody>
          <a:bodyPr/>
          <a:lstStyle/>
          <a:p>
            <a:r>
              <a:rPr lang="es-ES" sz="2000" dirty="0" smtClean="0">
                <a:latin typeface="Arial" charset="0"/>
                <a:cs typeface="Arial" charset="0"/>
              </a:rPr>
              <a:t>Selección de atributos</a:t>
            </a:r>
            <a:r>
              <a:rPr lang="es-ES" dirty="0" smtClean="0"/>
              <a:t>:</a:t>
            </a:r>
          </a:p>
          <a:p>
            <a:pPr algn="just">
              <a:buNone/>
            </a:pPr>
            <a:r>
              <a:rPr lang="es-ES" sz="1000" dirty="0" smtClean="0">
                <a:latin typeface="Arial" charset="0"/>
                <a:cs typeface="Arial" charset="0"/>
              </a:rPr>
              <a:t>	</a:t>
            </a:r>
            <a:r>
              <a:rPr lang="es-ES" sz="1000" dirty="0" err="1" smtClean="0">
                <a:latin typeface="Arial" charset="0"/>
                <a:cs typeface="Arial" charset="0"/>
              </a:rPr>
              <a:t>number</a:t>
            </a:r>
            <a:r>
              <a:rPr lang="es-ES" sz="1000" dirty="0" smtClean="0">
                <a:latin typeface="Arial" charset="0"/>
                <a:cs typeface="Arial" charset="0"/>
              </a:rPr>
              <a:t> of </a:t>
            </a:r>
            <a:r>
              <a:rPr lang="es-ES" sz="1000" dirty="0" err="1" smtClean="0">
                <a:latin typeface="Arial" charset="0"/>
                <a:cs typeface="Arial" charset="0"/>
              </a:rPr>
              <a:t>folds</a:t>
            </a:r>
            <a:r>
              <a:rPr lang="es-ES" sz="1000" dirty="0" smtClean="0">
                <a:latin typeface="Arial" charset="0"/>
                <a:cs typeface="Arial" charset="0"/>
              </a:rPr>
              <a:t> (%)  </a:t>
            </a:r>
            <a:r>
              <a:rPr lang="es-ES" sz="1000" dirty="0" err="1" smtClean="0">
                <a:latin typeface="Arial" charset="0"/>
                <a:cs typeface="Arial" charset="0"/>
              </a:rPr>
              <a:t>attribute</a:t>
            </a:r>
            <a:endParaRPr lang="es-ES" sz="1000" dirty="0" smtClean="0">
              <a:latin typeface="Arial" charset="0"/>
              <a:cs typeface="Arial" charset="0"/>
            </a:endParaRPr>
          </a:p>
          <a:p>
            <a:pPr algn="just">
              <a:buNone/>
            </a:pPr>
            <a:r>
              <a:rPr lang="es-ES" sz="1100" dirty="0" smtClean="0">
                <a:latin typeface="Arial" charset="0"/>
                <a:cs typeface="Arial" charset="0"/>
              </a:rPr>
              <a:t>           0(  0 %)     2 </a:t>
            </a:r>
            <a:r>
              <a:rPr lang="es-ES" sz="1100" dirty="0" err="1" smtClean="0">
                <a:latin typeface="Arial" charset="0"/>
                <a:cs typeface="Arial" charset="0"/>
              </a:rPr>
              <a:t>laufkont</a:t>
            </a:r>
            <a:endParaRPr lang="es-ES" sz="1100" dirty="0" smtClean="0">
              <a:latin typeface="Arial" charset="0"/>
              <a:cs typeface="Arial" charset="0"/>
            </a:endParaRPr>
          </a:p>
          <a:p>
            <a:pPr algn="just">
              <a:buNone/>
            </a:pPr>
            <a:r>
              <a:rPr lang="es-ES" sz="1100" dirty="0" smtClean="0">
                <a:latin typeface="Arial" charset="0"/>
                <a:cs typeface="Arial" charset="0"/>
              </a:rPr>
              <a:t>           0(  0 %)     3 </a:t>
            </a:r>
            <a:r>
              <a:rPr lang="es-ES" sz="1100" dirty="0" err="1" smtClean="0">
                <a:latin typeface="Arial" charset="0"/>
                <a:cs typeface="Arial" charset="0"/>
              </a:rPr>
              <a:t>laufzeit</a:t>
            </a:r>
            <a:endParaRPr lang="es-ES" sz="1100" dirty="0" smtClean="0">
              <a:latin typeface="Arial" charset="0"/>
              <a:cs typeface="Arial" charset="0"/>
            </a:endParaRPr>
          </a:p>
          <a:p>
            <a:pPr algn="just">
              <a:buNone/>
            </a:pPr>
            <a:r>
              <a:rPr lang="es-ES" sz="1100" dirty="0" smtClean="0">
                <a:latin typeface="Arial" charset="0"/>
                <a:cs typeface="Arial" charset="0"/>
              </a:rPr>
              <a:t>           0(  0 %)     4 moral</a:t>
            </a:r>
          </a:p>
          <a:p>
            <a:pPr algn="just">
              <a:buNone/>
            </a:pPr>
            <a:r>
              <a:rPr lang="es-ES" sz="1100" dirty="0" smtClean="0">
                <a:latin typeface="Arial" charset="0"/>
                <a:cs typeface="Arial" charset="0"/>
              </a:rPr>
              <a:t>           0(  0 %)     5 </a:t>
            </a:r>
            <a:r>
              <a:rPr lang="es-ES" sz="1100" dirty="0" err="1" smtClean="0">
                <a:latin typeface="Arial" charset="0"/>
                <a:cs typeface="Arial" charset="0"/>
              </a:rPr>
              <a:t>verw</a:t>
            </a:r>
            <a:endParaRPr lang="es-ES" sz="1100" dirty="0" smtClean="0">
              <a:latin typeface="Arial" charset="0"/>
              <a:cs typeface="Arial" charset="0"/>
            </a:endParaRPr>
          </a:p>
          <a:p>
            <a:pPr algn="just">
              <a:buNone/>
            </a:pPr>
            <a:r>
              <a:rPr lang="es-ES" sz="1100" dirty="0" smtClean="0">
                <a:latin typeface="Arial" charset="0"/>
                <a:cs typeface="Arial" charset="0"/>
              </a:rPr>
              <a:t>          10(100 %)  6 </a:t>
            </a:r>
            <a:r>
              <a:rPr lang="es-ES" sz="1100" dirty="0" err="1" smtClean="0">
                <a:latin typeface="Arial" charset="0"/>
                <a:cs typeface="Arial" charset="0"/>
              </a:rPr>
              <a:t>hoehe</a:t>
            </a:r>
            <a:endParaRPr lang="es-ES" sz="1100" dirty="0" smtClean="0">
              <a:latin typeface="Arial" charset="0"/>
              <a:cs typeface="Arial" charset="0"/>
            </a:endParaRPr>
          </a:p>
          <a:p>
            <a:pPr algn="just">
              <a:buNone/>
            </a:pPr>
            <a:r>
              <a:rPr lang="es-ES" sz="1100" dirty="0" smtClean="0">
                <a:latin typeface="Arial" charset="0"/>
                <a:cs typeface="Arial" charset="0"/>
              </a:rPr>
              <a:t>           0(  0 %)     7 </a:t>
            </a:r>
            <a:r>
              <a:rPr lang="es-ES" sz="1100" dirty="0" err="1" smtClean="0">
                <a:latin typeface="Arial" charset="0"/>
                <a:cs typeface="Arial" charset="0"/>
              </a:rPr>
              <a:t>sparkont</a:t>
            </a:r>
            <a:endParaRPr lang="es-ES" sz="1100" dirty="0" smtClean="0">
              <a:latin typeface="Arial" charset="0"/>
              <a:cs typeface="Arial" charset="0"/>
            </a:endParaRPr>
          </a:p>
          <a:p>
            <a:pPr algn="just">
              <a:buNone/>
            </a:pPr>
            <a:r>
              <a:rPr lang="es-ES" sz="1100" dirty="0" smtClean="0">
                <a:latin typeface="Arial" charset="0"/>
                <a:cs typeface="Arial" charset="0"/>
              </a:rPr>
              <a:t>           0(  0 %)     8 </a:t>
            </a:r>
            <a:r>
              <a:rPr lang="es-ES" sz="1100" dirty="0" err="1" smtClean="0">
                <a:latin typeface="Arial" charset="0"/>
                <a:cs typeface="Arial" charset="0"/>
              </a:rPr>
              <a:t>beszeit</a:t>
            </a:r>
            <a:endParaRPr lang="es-ES" sz="1100" dirty="0" smtClean="0">
              <a:latin typeface="Arial" charset="0"/>
              <a:cs typeface="Arial" charset="0"/>
            </a:endParaRPr>
          </a:p>
          <a:p>
            <a:pPr algn="just">
              <a:buNone/>
            </a:pPr>
            <a:r>
              <a:rPr lang="es-ES" sz="1100" dirty="0" smtClean="0">
                <a:latin typeface="Arial" charset="0"/>
                <a:cs typeface="Arial" charset="0"/>
              </a:rPr>
              <a:t>           0(  0 %)     9 </a:t>
            </a:r>
            <a:r>
              <a:rPr lang="es-ES" sz="1100" dirty="0" err="1" smtClean="0">
                <a:latin typeface="Arial" charset="0"/>
                <a:cs typeface="Arial" charset="0"/>
              </a:rPr>
              <a:t>rate</a:t>
            </a:r>
            <a:endParaRPr lang="es-ES" sz="1100" dirty="0" smtClean="0">
              <a:latin typeface="Arial" charset="0"/>
              <a:cs typeface="Arial" charset="0"/>
            </a:endParaRPr>
          </a:p>
          <a:p>
            <a:pPr algn="just">
              <a:buNone/>
            </a:pPr>
            <a:r>
              <a:rPr lang="es-ES" sz="1100" dirty="0" smtClean="0">
                <a:latin typeface="Arial" charset="0"/>
                <a:cs typeface="Arial" charset="0"/>
              </a:rPr>
              <a:t>           0(  0 %)    10 </a:t>
            </a:r>
            <a:r>
              <a:rPr lang="es-ES" sz="1100" dirty="0" err="1" smtClean="0">
                <a:latin typeface="Arial" charset="0"/>
                <a:cs typeface="Arial" charset="0"/>
              </a:rPr>
              <a:t>famges</a:t>
            </a:r>
            <a:endParaRPr lang="es-ES" sz="1100" dirty="0" smtClean="0">
              <a:latin typeface="Arial" charset="0"/>
              <a:cs typeface="Arial" charset="0"/>
            </a:endParaRPr>
          </a:p>
          <a:p>
            <a:pPr algn="just">
              <a:buNone/>
            </a:pPr>
            <a:r>
              <a:rPr lang="es-ES" sz="1100" dirty="0" smtClean="0">
                <a:latin typeface="Arial" charset="0"/>
                <a:cs typeface="Arial" charset="0"/>
              </a:rPr>
              <a:t>           0(  0 %)    11 </a:t>
            </a:r>
            <a:r>
              <a:rPr lang="es-ES" sz="1100" dirty="0" err="1" smtClean="0">
                <a:latin typeface="Arial" charset="0"/>
                <a:cs typeface="Arial" charset="0"/>
              </a:rPr>
              <a:t>buerge</a:t>
            </a:r>
            <a:endParaRPr lang="es-ES" sz="1100" dirty="0" smtClean="0">
              <a:latin typeface="Arial" charset="0"/>
              <a:cs typeface="Arial" charset="0"/>
            </a:endParaRPr>
          </a:p>
          <a:p>
            <a:pPr algn="just">
              <a:buNone/>
            </a:pPr>
            <a:r>
              <a:rPr lang="es-ES" sz="1100" dirty="0" smtClean="0">
                <a:latin typeface="Arial" charset="0"/>
                <a:cs typeface="Arial" charset="0"/>
              </a:rPr>
              <a:t>           0(  0 %)    12 </a:t>
            </a:r>
            <a:r>
              <a:rPr lang="es-ES" sz="1100" dirty="0" err="1" smtClean="0">
                <a:latin typeface="Arial" charset="0"/>
                <a:cs typeface="Arial" charset="0"/>
              </a:rPr>
              <a:t>wohnzeit</a:t>
            </a:r>
            <a:endParaRPr lang="es-ES" sz="1100" dirty="0" smtClean="0">
              <a:latin typeface="Arial" charset="0"/>
              <a:cs typeface="Arial" charset="0"/>
            </a:endParaRPr>
          </a:p>
          <a:p>
            <a:pPr algn="just">
              <a:buNone/>
            </a:pPr>
            <a:r>
              <a:rPr lang="es-ES" sz="1100" dirty="0" smtClean="0">
                <a:latin typeface="Arial" charset="0"/>
                <a:cs typeface="Arial" charset="0"/>
              </a:rPr>
              <a:t>           0(  0 %)    13 </a:t>
            </a:r>
            <a:r>
              <a:rPr lang="es-ES" sz="1100" dirty="0" err="1" smtClean="0">
                <a:latin typeface="Arial" charset="0"/>
                <a:cs typeface="Arial" charset="0"/>
              </a:rPr>
              <a:t>verm</a:t>
            </a:r>
            <a:endParaRPr lang="es-ES" sz="1100" dirty="0" smtClean="0">
              <a:latin typeface="Arial" charset="0"/>
              <a:cs typeface="Arial" charset="0"/>
            </a:endParaRPr>
          </a:p>
          <a:p>
            <a:pPr algn="just">
              <a:buNone/>
            </a:pPr>
            <a:r>
              <a:rPr lang="es-ES" sz="1100" dirty="0" smtClean="0">
                <a:latin typeface="Arial" charset="0"/>
                <a:cs typeface="Arial" charset="0"/>
              </a:rPr>
              <a:t>           0(  0 %)    14 alter</a:t>
            </a:r>
          </a:p>
          <a:p>
            <a:pPr algn="just">
              <a:buNone/>
            </a:pPr>
            <a:r>
              <a:rPr lang="es-ES" sz="1100" dirty="0" smtClean="0">
                <a:latin typeface="Arial" charset="0"/>
                <a:cs typeface="Arial" charset="0"/>
              </a:rPr>
              <a:t>           0(  0 %)    15 </a:t>
            </a:r>
            <a:r>
              <a:rPr lang="es-ES" sz="1100" dirty="0" err="1" smtClean="0">
                <a:latin typeface="Arial" charset="0"/>
                <a:cs typeface="Arial" charset="0"/>
              </a:rPr>
              <a:t>weitkred</a:t>
            </a:r>
            <a:endParaRPr lang="es-ES" sz="1100" dirty="0" smtClean="0">
              <a:latin typeface="Arial" charset="0"/>
              <a:cs typeface="Arial" charset="0"/>
            </a:endParaRPr>
          </a:p>
          <a:p>
            <a:pPr algn="just">
              <a:buNone/>
            </a:pPr>
            <a:r>
              <a:rPr lang="es-ES" sz="1100" dirty="0" smtClean="0">
                <a:latin typeface="Arial" charset="0"/>
                <a:cs typeface="Arial" charset="0"/>
              </a:rPr>
              <a:t>           0(  0 %)    16 </a:t>
            </a:r>
            <a:r>
              <a:rPr lang="es-ES" sz="1100" dirty="0" err="1" smtClean="0">
                <a:latin typeface="Arial" charset="0"/>
                <a:cs typeface="Arial" charset="0"/>
              </a:rPr>
              <a:t>wohn</a:t>
            </a:r>
            <a:endParaRPr lang="es-ES" sz="1100" dirty="0" smtClean="0">
              <a:latin typeface="Arial" charset="0"/>
              <a:cs typeface="Arial" charset="0"/>
            </a:endParaRPr>
          </a:p>
          <a:p>
            <a:pPr algn="just">
              <a:buNone/>
            </a:pPr>
            <a:r>
              <a:rPr lang="es-ES" sz="1100" dirty="0" smtClean="0">
                <a:latin typeface="Arial" charset="0"/>
                <a:cs typeface="Arial" charset="0"/>
              </a:rPr>
              <a:t>           0(  0 %)    17 </a:t>
            </a:r>
            <a:r>
              <a:rPr lang="es-ES" sz="1100" dirty="0" err="1" smtClean="0">
                <a:latin typeface="Arial" charset="0"/>
                <a:cs typeface="Arial" charset="0"/>
              </a:rPr>
              <a:t>bishkred</a:t>
            </a:r>
            <a:endParaRPr lang="es-ES" sz="1100" dirty="0" smtClean="0">
              <a:latin typeface="Arial" charset="0"/>
              <a:cs typeface="Arial" charset="0"/>
            </a:endParaRPr>
          </a:p>
          <a:p>
            <a:pPr algn="just">
              <a:buNone/>
            </a:pPr>
            <a:r>
              <a:rPr lang="es-ES" sz="1100" dirty="0" smtClean="0">
                <a:latin typeface="Arial" charset="0"/>
                <a:cs typeface="Arial" charset="0"/>
              </a:rPr>
              <a:t>           0(  0 %)    18 </a:t>
            </a:r>
            <a:r>
              <a:rPr lang="es-ES" sz="1100" dirty="0" err="1" smtClean="0">
                <a:latin typeface="Arial" charset="0"/>
                <a:cs typeface="Arial" charset="0"/>
              </a:rPr>
              <a:t>beruf</a:t>
            </a:r>
            <a:endParaRPr lang="es-ES" sz="1100" dirty="0" smtClean="0">
              <a:latin typeface="Arial" charset="0"/>
              <a:cs typeface="Arial" charset="0"/>
            </a:endParaRPr>
          </a:p>
          <a:p>
            <a:pPr algn="just">
              <a:buNone/>
            </a:pPr>
            <a:r>
              <a:rPr lang="es-ES" sz="1100" dirty="0" smtClean="0">
                <a:latin typeface="Arial" charset="0"/>
                <a:cs typeface="Arial" charset="0"/>
              </a:rPr>
              <a:t>           0(  0 %)    19 </a:t>
            </a:r>
            <a:r>
              <a:rPr lang="es-ES" sz="1100" dirty="0" err="1" smtClean="0">
                <a:latin typeface="Arial" charset="0"/>
                <a:cs typeface="Arial" charset="0"/>
              </a:rPr>
              <a:t>pers</a:t>
            </a:r>
            <a:endParaRPr lang="es-ES" sz="1100" dirty="0" smtClean="0">
              <a:latin typeface="Arial" charset="0"/>
              <a:cs typeface="Arial" charset="0"/>
            </a:endParaRPr>
          </a:p>
          <a:p>
            <a:pPr algn="just">
              <a:buNone/>
            </a:pPr>
            <a:r>
              <a:rPr lang="es-ES" sz="1100" dirty="0" smtClean="0">
                <a:latin typeface="Arial" charset="0"/>
                <a:cs typeface="Arial" charset="0"/>
              </a:rPr>
              <a:t>           0(  0 %)    20 </a:t>
            </a:r>
            <a:r>
              <a:rPr lang="es-ES" sz="1100" dirty="0" err="1" smtClean="0">
                <a:latin typeface="Arial" charset="0"/>
                <a:cs typeface="Arial" charset="0"/>
              </a:rPr>
              <a:t>telef</a:t>
            </a:r>
            <a:endParaRPr lang="es-ES" sz="1100" dirty="0" smtClean="0">
              <a:latin typeface="Arial" charset="0"/>
              <a:cs typeface="Arial" charset="0"/>
            </a:endParaRPr>
          </a:p>
          <a:p>
            <a:pPr algn="just">
              <a:buNone/>
            </a:pPr>
            <a:r>
              <a:rPr lang="es-ES" sz="1100" dirty="0" smtClean="0">
                <a:latin typeface="Arial" charset="0"/>
                <a:cs typeface="Arial" charset="0"/>
              </a:rPr>
              <a:t>  	   0(  0 %)    21 </a:t>
            </a:r>
            <a:r>
              <a:rPr lang="es-ES" sz="1100" dirty="0" err="1" smtClean="0">
                <a:latin typeface="Arial" charset="0"/>
                <a:cs typeface="Arial" charset="0"/>
              </a:rPr>
              <a:t>gastarb</a:t>
            </a:r>
            <a:endParaRPr lang="es-ES" sz="11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smtClean="0"/>
              <a:t>Tema 2</a:t>
            </a:r>
            <a:endParaRPr lang="es-ES"/>
          </a:p>
        </p:txBody>
      </p:sp>
      <p:sp>
        <p:nvSpPr>
          <p:cNvPr id="26627" name="4 Marcador de texto"/>
          <p:cNvSpPr>
            <a:spLocks noGrp="1"/>
          </p:cNvSpPr>
          <p:nvPr>
            <p:ph type="body" idx="1"/>
          </p:nvPr>
        </p:nvSpPr>
        <p:spPr>
          <a:xfrm>
            <a:off x="530225" y="2705100"/>
            <a:ext cx="7772400" cy="1509713"/>
          </a:xfrm>
        </p:spPr>
        <p:txBody>
          <a:bodyPr/>
          <a:lstStyle/>
          <a:p>
            <a:r>
              <a:rPr lang="es-ES" dirty="0" smtClean="0"/>
              <a:t>2- Algoritmos de ponderación continua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Métodos de Búsqueda</a:t>
            </a:r>
            <a:endParaRPr lang="es-ES" dirty="0"/>
          </a:p>
        </p:txBody>
      </p:sp>
      <p:sp>
        <p:nvSpPr>
          <p:cNvPr id="3" name="2 Marcador de texto"/>
          <p:cNvSpPr>
            <a:spLocks noGrp="1"/>
          </p:cNvSpPr>
          <p:nvPr>
            <p:ph type="body" idx="1"/>
          </p:nvPr>
        </p:nvSpPr>
        <p:spPr/>
        <p:txBody>
          <a:bodyPr/>
          <a:lstStyle/>
          <a:p>
            <a:r>
              <a:rPr lang="es-ES" dirty="0" smtClean="0"/>
              <a:t>Algoritmos de ponderación continua </a:t>
            </a:r>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a:xfrm>
            <a:off x="214313" y="1500188"/>
            <a:ext cx="4857750" cy="5143500"/>
          </a:xfrm>
        </p:spPr>
        <p:txBody>
          <a:bodyPr/>
          <a:lstStyle/>
          <a:p>
            <a:pPr algn="just"/>
            <a:r>
              <a:rPr lang="en-US" sz="1400" b="1" smtClean="0"/>
              <a:t>Determina el rango de los atributos(variables) por sus evaluaciones  individiduales.</a:t>
            </a:r>
            <a:r>
              <a:rPr lang="en-US" sz="1400" smtClean="0"/>
              <a:t> Se usa en conjunción con los evaluadores  que ordenan los atributos  por  relevancia. (ReliefF, GainRatio, Entropy etc).</a:t>
            </a:r>
          </a:p>
          <a:p>
            <a:r>
              <a:rPr lang="en-US" sz="1200" b="1" smtClean="0"/>
              <a:t>OPTIONS</a:t>
            </a:r>
          </a:p>
          <a:p>
            <a:pPr lvl="1"/>
            <a:r>
              <a:rPr lang="en-US" sz="1400" b="1" smtClean="0"/>
              <a:t>generateRanking </a:t>
            </a:r>
            <a:r>
              <a:rPr lang="en-US" sz="1400" smtClean="0"/>
              <a:t>– Es una constante opcional. Ranker  es  solo  capaz de generar atributos ranking </a:t>
            </a:r>
            <a:endParaRPr lang="en-US" sz="1200" smtClean="0"/>
          </a:p>
          <a:p>
            <a:pPr lvl="1"/>
            <a:r>
              <a:rPr lang="en-US" sz="1400" b="1" smtClean="0"/>
              <a:t>numToSelect</a:t>
            </a:r>
            <a:r>
              <a:rPr lang="en-US" sz="1400" smtClean="0"/>
              <a:t> – Especifica el número de atributos a retener. Por defecto viene el valor  -1 que indica que todos los atributos son retenidos. Usa otra opción o un umbral para reducir la colección de atributos.</a:t>
            </a:r>
            <a:endParaRPr lang="en-US" sz="1200" smtClean="0"/>
          </a:p>
          <a:p>
            <a:pPr lvl="1"/>
            <a:r>
              <a:rPr lang="en-US" sz="1400" b="1" smtClean="0"/>
              <a:t>startSet </a:t>
            </a:r>
            <a:r>
              <a:rPr lang="en-US" sz="1400" smtClean="0"/>
              <a:t>– Especifica una colección de atributos a ignorar.  Cuando generamos el ranking, Ranker no evalúa los atributos en esta lista . Esto se especifica con una lista de atributos separada por comas, empezando en 1. Se puede incluir intervalos. Ejemplo. 1,2,5-9,17.</a:t>
            </a:r>
          </a:p>
          <a:p>
            <a:pPr lvl="1"/>
            <a:r>
              <a:rPr lang="en-US" sz="1400" b="1" smtClean="0"/>
              <a:t>Threshold –</a:t>
            </a:r>
            <a:r>
              <a:rPr lang="en-US" sz="1400" smtClean="0"/>
              <a:t> Se fija el umbral por el cúal </a:t>
            </a:r>
            <a:r>
              <a:rPr lang="es-ES" sz="1400" smtClean="0"/>
              <a:t>se  pueden descartar atributos. El valor que viene dado por defecto no descarta ningún atributo.</a:t>
            </a:r>
            <a:r>
              <a:rPr lang="en-US" sz="1400" smtClean="0"/>
              <a:t> Se usa esta opción o numToSelect para reducir la colección de atributos</a:t>
            </a:r>
          </a:p>
          <a:p>
            <a:endParaRPr lang="en-US" sz="1200" smtClean="0"/>
          </a:p>
          <a:p>
            <a:endParaRPr lang="es-ES" sz="1200" smtClean="0"/>
          </a:p>
        </p:txBody>
      </p:sp>
      <p:pic>
        <p:nvPicPr>
          <p:cNvPr id="27651" name="Picture 4"/>
          <p:cNvPicPr>
            <a:picLocks noChangeAspect="1" noChangeArrowheads="1"/>
          </p:cNvPicPr>
          <p:nvPr/>
        </p:nvPicPr>
        <p:blipFill>
          <a:blip r:embed="rId3" cstate="print"/>
          <a:srcRect/>
          <a:stretch>
            <a:fillRect/>
          </a:stretch>
        </p:blipFill>
        <p:spPr bwMode="auto">
          <a:xfrm>
            <a:off x="5062538" y="2071688"/>
            <a:ext cx="4081462" cy="2900362"/>
          </a:xfrm>
          <a:prstGeom prst="rect">
            <a:avLst/>
          </a:prstGeom>
          <a:noFill/>
          <a:ln w="9525">
            <a:noFill/>
            <a:miter lim="800000"/>
            <a:headEnd/>
            <a:tailEnd/>
          </a:ln>
        </p:spPr>
      </p:pic>
      <p:sp>
        <p:nvSpPr>
          <p:cNvPr id="27652" name="6 Título"/>
          <p:cNvSpPr>
            <a:spLocks noGrp="1"/>
          </p:cNvSpPr>
          <p:nvPr>
            <p:ph type="title"/>
          </p:nvPr>
        </p:nvSpPr>
        <p:spPr>
          <a:xfrm>
            <a:off x="285750" y="357188"/>
            <a:ext cx="8229600" cy="857234"/>
          </a:xfrm>
        </p:spPr>
        <p:txBody>
          <a:bodyPr/>
          <a:lstStyle/>
          <a:p>
            <a:r>
              <a:rPr lang="es-ES" dirty="0" err="1" smtClean="0"/>
              <a:t>Ranker</a:t>
            </a:r>
            <a:endParaRPr lang="es-E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dirty="0" smtClean="0"/>
              <a:t>Evaluadores de Atributos</a:t>
            </a:r>
            <a:endParaRPr lang="es-ES" dirty="0"/>
          </a:p>
        </p:txBody>
      </p:sp>
      <p:sp>
        <p:nvSpPr>
          <p:cNvPr id="25603" name="4 Marcador de texto"/>
          <p:cNvSpPr>
            <a:spLocks noGrp="1"/>
          </p:cNvSpPr>
          <p:nvPr>
            <p:ph type="body" idx="1"/>
          </p:nvPr>
        </p:nvSpPr>
        <p:spPr>
          <a:xfrm>
            <a:off x="530225" y="2705100"/>
            <a:ext cx="7772400" cy="1509713"/>
          </a:xfrm>
        </p:spPr>
        <p:txBody>
          <a:bodyPr/>
          <a:lstStyle/>
          <a:p>
            <a:r>
              <a:rPr lang="es-ES" dirty="0" smtClean="0"/>
              <a:t>2- Algoritmos de ponderación continúa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428625" y="785813"/>
            <a:ext cx="8229600" cy="5467350"/>
          </a:xfrm>
        </p:spPr>
        <p:txBody>
          <a:bodyPr/>
          <a:lstStyle/>
          <a:p>
            <a:pPr eaLnBrk="1" hangingPunct="1">
              <a:defRPr/>
            </a:pPr>
            <a:r>
              <a:rPr lang="es-ES" dirty="0" smtClean="0"/>
              <a:t>Tema II: Algoritmos de ponderación continua</a:t>
            </a:r>
          </a:p>
          <a:p>
            <a:pPr lvl="1" eaLnBrk="1" hangingPunct="1">
              <a:defRPr/>
            </a:pPr>
            <a:r>
              <a:rPr lang="en-US" sz="1800" cap="all" dirty="0" err="1" smtClean="0"/>
              <a:t>Método</a:t>
            </a:r>
            <a:r>
              <a:rPr lang="en-US" sz="1800" cap="all" dirty="0" smtClean="0"/>
              <a:t> de </a:t>
            </a:r>
            <a:r>
              <a:rPr lang="en-US" sz="1800" cap="all" dirty="0" err="1" smtClean="0"/>
              <a:t>búsqueda</a:t>
            </a:r>
            <a:r>
              <a:rPr lang="en-US" sz="1800" cap="all" dirty="0" smtClean="0"/>
              <a:t>: ranker</a:t>
            </a:r>
          </a:p>
          <a:p>
            <a:pPr lvl="1" eaLnBrk="1" hangingPunct="1">
              <a:buFont typeface="Wingdings 2" pitchFamily="18" charset="2"/>
              <a:buNone/>
              <a:defRPr/>
            </a:pPr>
            <a:r>
              <a:rPr lang="en-US" sz="1800" cap="all" dirty="0" smtClean="0"/>
              <a:t>	</a:t>
            </a:r>
            <a:endParaRPr lang="es-ES" sz="1800" cap="all" dirty="0" smtClean="0"/>
          </a:p>
          <a:p>
            <a:pPr lvl="1">
              <a:defRPr/>
            </a:pPr>
            <a:r>
              <a:rPr lang="en-US" sz="1800" cap="all" dirty="0" smtClean="0"/>
              <a:t>Chi Square Attribute </a:t>
            </a:r>
            <a:r>
              <a:rPr lang="en-US" sz="1800" cap="all" dirty="0" err="1" smtClean="0"/>
              <a:t>Eval</a:t>
            </a:r>
            <a:r>
              <a:rPr lang="en-US" sz="1800" cap="all" dirty="0" smtClean="0"/>
              <a:t>	</a:t>
            </a:r>
          </a:p>
          <a:p>
            <a:pPr lvl="2">
              <a:defRPr/>
            </a:pPr>
            <a:r>
              <a:rPr lang="es-ES" sz="1800" dirty="0" smtClean="0"/>
              <a:t>Aplicaciones</a:t>
            </a:r>
          </a:p>
          <a:p>
            <a:pPr lvl="2">
              <a:defRPr/>
            </a:pPr>
            <a:endParaRPr lang="es-ES" sz="1800" dirty="0" smtClean="0"/>
          </a:p>
          <a:p>
            <a:pPr lvl="1">
              <a:defRPr/>
            </a:pPr>
            <a:r>
              <a:rPr lang="en-US" sz="1800" cap="all" dirty="0" smtClean="0"/>
              <a:t>Cost Sensitive Attribute </a:t>
            </a:r>
            <a:r>
              <a:rPr lang="en-US" sz="1800" cap="all" dirty="0" err="1" smtClean="0"/>
              <a:t>Eval</a:t>
            </a:r>
            <a:endParaRPr lang="en-US" sz="1800" cap="all" dirty="0" smtClean="0"/>
          </a:p>
          <a:p>
            <a:pPr lvl="2">
              <a:defRPr/>
            </a:pPr>
            <a:r>
              <a:rPr lang="en-US" sz="1800" dirty="0" err="1" smtClean="0"/>
              <a:t>Aplicaciones</a:t>
            </a:r>
            <a:endParaRPr lang="en-US" sz="1800" dirty="0" smtClean="0"/>
          </a:p>
          <a:p>
            <a:pPr lvl="2">
              <a:buFont typeface="Wingdings 2" pitchFamily="18" charset="2"/>
              <a:buNone/>
              <a:defRPr/>
            </a:pPr>
            <a:r>
              <a:rPr lang="en-US" sz="1800" cap="all" dirty="0" smtClean="0"/>
              <a:t>	</a:t>
            </a:r>
            <a:endParaRPr lang="es-ES" sz="1800" cap="all" dirty="0" smtClean="0"/>
          </a:p>
          <a:p>
            <a:pPr lvl="1">
              <a:defRPr/>
            </a:pPr>
            <a:r>
              <a:rPr lang="en-US" sz="1800" cap="all" dirty="0" smtClean="0"/>
              <a:t>Filtered Attribute </a:t>
            </a:r>
            <a:r>
              <a:rPr lang="en-US" sz="1800" cap="all" dirty="0" err="1" smtClean="0"/>
              <a:t>Eval</a:t>
            </a:r>
            <a:r>
              <a:rPr lang="en-US" sz="1800" cap="all" dirty="0" smtClean="0"/>
              <a:t>: ranker</a:t>
            </a:r>
          </a:p>
          <a:p>
            <a:pPr lvl="2">
              <a:defRPr/>
            </a:pPr>
            <a:r>
              <a:rPr lang="en-US" sz="1800" dirty="0" err="1" smtClean="0"/>
              <a:t>Aplicaciones</a:t>
            </a:r>
            <a:endParaRPr lang="en-US" sz="1800" dirty="0" smtClean="0"/>
          </a:p>
          <a:p>
            <a:pPr lvl="2">
              <a:defRPr/>
            </a:pPr>
            <a:endParaRPr lang="es-ES" sz="1800" cap="all" dirty="0" smtClean="0"/>
          </a:p>
          <a:p>
            <a:pPr lvl="1">
              <a:defRPr/>
            </a:pPr>
            <a:r>
              <a:rPr lang="en-US" sz="1800" cap="all" dirty="0" smtClean="0"/>
              <a:t>Gain Ratio Attribute </a:t>
            </a:r>
            <a:r>
              <a:rPr lang="en-US" sz="1800" cap="all" dirty="0" err="1" smtClean="0"/>
              <a:t>Eval</a:t>
            </a:r>
            <a:r>
              <a:rPr lang="en-US" sz="1800" cap="all" dirty="0" smtClean="0"/>
              <a:t>: ranker 	</a:t>
            </a:r>
          </a:p>
          <a:p>
            <a:pPr lvl="2">
              <a:defRPr/>
            </a:pPr>
            <a:r>
              <a:rPr lang="en-US" sz="1800" dirty="0" err="1" smtClean="0"/>
              <a:t>Aplicaciones</a:t>
            </a:r>
            <a:endParaRPr lang="es-ES" sz="1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err="1" smtClean="0"/>
              <a:t>FilteredAttributeEval</a:t>
            </a:r>
            <a:endParaRPr lang="es-ES" dirty="0" smtClean="0"/>
          </a:p>
        </p:txBody>
      </p:sp>
      <p:sp>
        <p:nvSpPr>
          <p:cNvPr id="3" name="2 Marcador de contenido"/>
          <p:cNvSpPr>
            <a:spLocks noGrp="1"/>
          </p:cNvSpPr>
          <p:nvPr>
            <p:ph idx="1"/>
          </p:nvPr>
        </p:nvSpPr>
        <p:spPr>
          <a:xfrm>
            <a:off x="500063" y="2000250"/>
            <a:ext cx="8001000" cy="4143375"/>
          </a:xfrm>
        </p:spPr>
        <p:txBody>
          <a:bodyPr>
            <a:normAutofit fontScale="55000" lnSpcReduction="20000"/>
          </a:bodyPr>
          <a:lstStyle/>
          <a:p>
            <a:pPr algn="just">
              <a:defRPr/>
            </a:pPr>
            <a:r>
              <a:rPr lang="es-ES" sz="3800" dirty="0" smtClean="0"/>
              <a:t>Clase que se utiliza para controlar a un evaluador de atributo arbitrario sobre los datos que han  pasado un filtro arbitrario (nota: no se cambian ni el orden ni el número de atributos). La estructura del filtro está basada exclusivamente en la muestra de entrenamiento.</a:t>
            </a:r>
          </a:p>
          <a:p>
            <a:pPr algn="just">
              <a:buNone/>
              <a:defRPr/>
            </a:pPr>
            <a:endParaRPr lang="es-ES" sz="3800" dirty="0" smtClean="0">
              <a:solidFill>
                <a:srgbClr val="FF0000"/>
              </a:solidFill>
            </a:endParaRPr>
          </a:p>
          <a:p>
            <a:pPr algn="just">
              <a:defRPr/>
            </a:pPr>
            <a:r>
              <a:rPr lang="es-ES" sz="3800" dirty="0" smtClean="0"/>
              <a:t>OPCIONES:</a:t>
            </a:r>
          </a:p>
          <a:p>
            <a:pPr marL="274320" indent="-274320" algn="just" eaLnBrk="1" fontAlgn="auto" hangingPunct="1">
              <a:spcAft>
                <a:spcPts val="0"/>
              </a:spcAft>
              <a:buClr>
                <a:schemeClr val="accent3"/>
              </a:buClr>
              <a:buFont typeface="Wingdings 2"/>
              <a:buChar char=""/>
              <a:defRPr/>
            </a:pPr>
            <a:endParaRPr lang="es-E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800" b="1" dirty="0" err="1" smtClean="0"/>
              <a:t>attributeEvaluator</a:t>
            </a:r>
            <a:r>
              <a:rPr lang="en-US" sz="3800" dirty="0" smtClean="0"/>
              <a:t> – Se </a:t>
            </a:r>
            <a:r>
              <a:rPr lang="es-ES" sz="3800" dirty="0" smtClean="0"/>
              <a:t>utiliza para seleccionar el evaluador de atributos que se va usar.</a:t>
            </a:r>
          </a:p>
          <a:p>
            <a:pPr marL="274320" indent="-274320" algn="just" eaLnBrk="1" fontAlgn="auto" hangingPunct="1">
              <a:spcAft>
                <a:spcPts val="0"/>
              </a:spcAft>
              <a:buClr>
                <a:schemeClr val="accent3"/>
              </a:buClr>
              <a:buNone/>
              <a:defRPr/>
            </a:pPr>
            <a:endParaRPr lang="en-US" sz="3800" dirty="0" smtClean="0">
              <a:solidFill>
                <a:srgbClr val="FF0000"/>
              </a:solidFill>
            </a:endParaRPr>
          </a:p>
          <a:p>
            <a:pPr marL="274320" indent="-274320" algn="just" eaLnBrk="1" fontAlgn="auto" hangingPunct="1">
              <a:spcAft>
                <a:spcPts val="0"/>
              </a:spcAft>
              <a:buClr>
                <a:schemeClr val="accent3"/>
              </a:buClr>
              <a:buNone/>
              <a:defRPr/>
            </a:pPr>
            <a:endParaRPr lang="en-U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800" b="1" dirty="0" smtClean="0"/>
              <a:t>filter</a:t>
            </a:r>
            <a:r>
              <a:rPr lang="en-US" sz="3800" dirty="0" smtClean="0"/>
              <a:t>--</a:t>
            </a:r>
            <a:r>
              <a:rPr lang="es-ES" sz="3800" dirty="0" smtClean="0"/>
              <a:t>  Determina el filtro utilizado en el análisis.</a:t>
            </a:r>
          </a:p>
          <a:p>
            <a:pPr marL="274320" indent="-274320" algn="just" eaLnBrk="1" fontAlgn="auto" hangingPunct="1">
              <a:spcAft>
                <a:spcPts val="0"/>
              </a:spcAft>
              <a:buClr>
                <a:schemeClr val="accent3"/>
              </a:buClr>
              <a:buFont typeface="Wingdings 2"/>
              <a:buChar char=""/>
              <a:defRPr/>
            </a:pPr>
            <a:endParaRPr lang="es-ES" sz="3800" dirty="0" smtClean="0"/>
          </a:p>
          <a:p>
            <a:pPr marL="641033" lvl="1" indent="-274320" algn="just" eaLnBrk="1" fontAlgn="auto" hangingPunct="1">
              <a:spcAft>
                <a:spcPts val="0"/>
              </a:spcAft>
              <a:buClr>
                <a:schemeClr val="accent3"/>
              </a:buClr>
              <a:buNone/>
              <a:defRPr/>
            </a:pPr>
            <a:endParaRPr lang="en-US" sz="3600" dirty="0" smtClean="0"/>
          </a:p>
          <a:p>
            <a:pPr marL="274320" indent="-274320" algn="just" eaLnBrk="1" fontAlgn="auto" hangingPunct="1">
              <a:spcAft>
                <a:spcPts val="0"/>
              </a:spcAft>
              <a:buClr>
                <a:schemeClr val="accent3"/>
              </a:buClr>
              <a:buFont typeface="Wingdings 2"/>
              <a:buNone/>
              <a:defRPr/>
            </a:pPr>
            <a:endParaRPr lang="en-US" sz="3800" dirty="0" smtClean="0"/>
          </a:p>
          <a:p>
            <a:pPr marL="274320" indent="-274320" algn="just" eaLnBrk="1" fontAlgn="auto" hangingPunct="1">
              <a:spcAft>
                <a:spcPts val="0"/>
              </a:spcAft>
              <a:buClr>
                <a:schemeClr val="accent3"/>
              </a:buClr>
              <a:buFont typeface="Wingdings 2"/>
              <a:buChar char=""/>
              <a:defRPr/>
            </a:pPr>
            <a:endParaRPr lang="es-E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err="1" smtClean="0"/>
              <a:t>GainRatioAttributeEval</a:t>
            </a:r>
            <a:endParaRPr lang="es-ES" dirty="0" smtClean="0"/>
          </a:p>
        </p:txBody>
      </p:sp>
      <p:sp>
        <p:nvSpPr>
          <p:cNvPr id="3" name="2 Marcador de contenido"/>
          <p:cNvSpPr>
            <a:spLocks noGrp="1"/>
          </p:cNvSpPr>
          <p:nvPr>
            <p:ph idx="1"/>
          </p:nvPr>
        </p:nvSpPr>
        <p:spPr>
          <a:xfrm>
            <a:off x="500063" y="2000250"/>
            <a:ext cx="8001000" cy="4143375"/>
          </a:xfrm>
        </p:spPr>
        <p:txBody>
          <a:bodyPr>
            <a:normAutofit/>
          </a:bodyPr>
          <a:lstStyle/>
          <a:p>
            <a:pPr algn="just"/>
            <a:r>
              <a:rPr lang="es-ES" sz="2100" dirty="0" smtClean="0"/>
              <a:t>Evalúa el valor de cada uno de los atributo en función del beneficio o  proporción en que éste se incrementa con respecto a la variable clase.</a:t>
            </a:r>
          </a:p>
          <a:p>
            <a:pPr algn="just">
              <a:buNone/>
            </a:pPr>
            <a:endParaRPr lang="es-ES" sz="2100" dirty="0" smtClean="0">
              <a:solidFill>
                <a:srgbClr val="FF0000"/>
              </a:solidFill>
            </a:endParaRPr>
          </a:p>
          <a:p>
            <a:pPr algn="just">
              <a:defRPr/>
            </a:pPr>
            <a:r>
              <a:rPr lang="es-ES" sz="2100" dirty="0" smtClean="0"/>
              <a:t>OPCIONES:</a:t>
            </a:r>
          </a:p>
          <a:p>
            <a:pPr marL="641033" lvl="1" indent="-274320" algn="just" eaLnBrk="1" fontAlgn="auto" hangingPunct="1">
              <a:spcAft>
                <a:spcPts val="0"/>
              </a:spcAft>
              <a:buClr>
                <a:schemeClr val="accent3"/>
              </a:buClr>
              <a:buFont typeface="Wingdings 2"/>
              <a:buChar char=""/>
              <a:defRPr/>
            </a:pPr>
            <a:r>
              <a:rPr lang="en-US" sz="2100" b="1" dirty="0" err="1" smtClean="0"/>
              <a:t>missingMerge</a:t>
            </a:r>
            <a:r>
              <a:rPr lang="en-US" sz="2100" b="1" dirty="0" smtClean="0"/>
              <a:t>– </a:t>
            </a:r>
            <a:r>
              <a:rPr lang="en-US" sz="2100" dirty="0" err="1" smtClean="0"/>
              <a:t>Distribuye</a:t>
            </a:r>
            <a:r>
              <a:rPr lang="en-US" sz="2100" dirty="0" smtClean="0"/>
              <a:t> los </a:t>
            </a:r>
            <a:r>
              <a:rPr lang="en-US" sz="2100" dirty="0" err="1" smtClean="0"/>
              <a:t>valores</a:t>
            </a:r>
            <a:r>
              <a:rPr lang="en-US" sz="2100" dirty="0" smtClean="0"/>
              <a:t> </a:t>
            </a:r>
            <a:r>
              <a:rPr lang="en-US" sz="2100" dirty="0" err="1" smtClean="0"/>
              <a:t>perdidos</a:t>
            </a:r>
            <a:r>
              <a:rPr lang="en-US" sz="2100" dirty="0" smtClean="0"/>
              <a:t>/</a:t>
            </a:r>
            <a:r>
              <a:rPr lang="en-US" sz="2100" dirty="0" err="1" smtClean="0"/>
              <a:t>valores</a:t>
            </a:r>
            <a:r>
              <a:rPr lang="en-US" sz="2100" dirty="0" smtClean="0"/>
              <a:t> </a:t>
            </a:r>
            <a:r>
              <a:rPr lang="en-US" sz="2100" dirty="0" err="1" smtClean="0"/>
              <a:t>faltantes</a:t>
            </a:r>
            <a:r>
              <a:rPr lang="en-US" sz="2100" dirty="0" smtClean="0"/>
              <a:t>. Este </a:t>
            </a:r>
            <a:r>
              <a:rPr lang="en-US" sz="2100" dirty="0" err="1" smtClean="0"/>
              <a:t>recuento</a:t>
            </a:r>
            <a:r>
              <a:rPr lang="en-US" sz="2100" dirty="0" smtClean="0"/>
              <a:t> se </a:t>
            </a:r>
            <a:r>
              <a:rPr lang="en-US" sz="2100" dirty="0" err="1" smtClean="0"/>
              <a:t>distribuye</a:t>
            </a:r>
            <a:r>
              <a:rPr lang="en-US" sz="2100" dirty="0" smtClean="0"/>
              <a:t>  a </a:t>
            </a:r>
            <a:r>
              <a:rPr lang="en-US" sz="2100" dirty="0" err="1" smtClean="0"/>
              <a:t>otros</a:t>
            </a:r>
            <a:r>
              <a:rPr lang="en-US" sz="2100" dirty="0" smtClean="0"/>
              <a:t> </a:t>
            </a:r>
            <a:r>
              <a:rPr lang="en-US" sz="2100" dirty="0" err="1" smtClean="0"/>
              <a:t>valores</a:t>
            </a:r>
            <a:r>
              <a:rPr lang="en-US" sz="2100" dirty="0" smtClean="0"/>
              <a:t> en </a:t>
            </a:r>
            <a:r>
              <a:rPr lang="en-US" sz="2100" dirty="0" err="1" smtClean="0"/>
              <a:t>proporción</a:t>
            </a:r>
            <a:r>
              <a:rPr lang="en-US" sz="2100" dirty="0" smtClean="0"/>
              <a:t> a </a:t>
            </a:r>
            <a:r>
              <a:rPr lang="en-US" sz="2100" dirty="0" err="1" smtClean="0"/>
              <a:t>sus</a:t>
            </a:r>
            <a:r>
              <a:rPr lang="en-US" sz="2100" dirty="0" smtClean="0"/>
              <a:t> </a:t>
            </a:r>
            <a:r>
              <a:rPr lang="en-US" sz="2100" dirty="0" err="1" smtClean="0"/>
              <a:t>frecuencias</a:t>
            </a:r>
            <a:r>
              <a:rPr lang="en-US" sz="2100" dirty="0" smtClean="0"/>
              <a:t>. </a:t>
            </a:r>
            <a:r>
              <a:rPr lang="en-US" sz="2100" dirty="0" err="1" smtClean="0"/>
              <a:t>También</a:t>
            </a:r>
            <a:r>
              <a:rPr lang="en-US" sz="2100" dirty="0" smtClean="0"/>
              <a:t> se </a:t>
            </a:r>
            <a:r>
              <a:rPr lang="en-US" sz="2100" dirty="0" err="1" smtClean="0"/>
              <a:t>pueden</a:t>
            </a:r>
            <a:r>
              <a:rPr lang="en-US" sz="2100" dirty="0" smtClean="0"/>
              <a:t> </a:t>
            </a:r>
            <a:r>
              <a:rPr lang="en-US" sz="2100" dirty="0" err="1" smtClean="0"/>
              <a:t>tratar</a:t>
            </a:r>
            <a:r>
              <a:rPr lang="en-US" sz="2100" dirty="0" smtClean="0"/>
              <a:t> </a:t>
            </a:r>
            <a:r>
              <a:rPr lang="en-US" sz="2100" dirty="0" err="1" smtClean="0"/>
              <a:t>estos</a:t>
            </a:r>
            <a:r>
              <a:rPr lang="en-US" sz="2100" dirty="0" smtClean="0"/>
              <a:t> </a:t>
            </a:r>
            <a:r>
              <a:rPr lang="en-US" sz="2100" dirty="0" err="1" smtClean="0"/>
              <a:t>valores</a:t>
            </a:r>
            <a:r>
              <a:rPr lang="en-US" sz="2100" dirty="0" smtClean="0"/>
              <a:t> </a:t>
            </a:r>
            <a:r>
              <a:rPr lang="en-US" sz="2100" dirty="0" err="1" smtClean="0"/>
              <a:t>perdidos</a:t>
            </a:r>
            <a:r>
              <a:rPr lang="en-US" sz="2100" dirty="0" smtClean="0"/>
              <a:t>/</a:t>
            </a:r>
            <a:r>
              <a:rPr lang="en-US" sz="2100" dirty="0" err="1" smtClean="0"/>
              <a:t>faltantes</a:t>
            </a:r>
            <a:r>
              <a:rPr lang="en-US" sz="2100" dirty="0" smtClean="0"/>
              <a:t> </a:t>
            </a:r>
            <a:r>
              <a:rPr lang="en-US" sz="2100" dirty="0" err="1" smtClean="0"/>
              <a:t>como</a:t>
            </a:r>
            <a:r>
              <a:rPr lang="en-US" sz="2100" dirty="0" smtClean="0"/>
              <a:t> un valor </a:t>
            </a:r>
            <a:r>
              <a:rPr lang="en-US" sz="2100" dirty="0" err="1" smtClean="0"/>
              <a:t>por</a:t>
            </a:r>
            <a:r>
              <a:rPr lang="en-US" sz="2100" dirty="0" smtClean="0"/>
              <a:t> </a:t>
            </a:r>
            <a:r>
              <a:rPr lang="en-US" sz="2100" dirty="0" err="1" smtClean="0"/>
              <a:t>separado</a:t>
            </a:r>
            <a:r>
              <a:rPr lang="en-US" sz="2100" dirty="0" smtClean="0"/>
              <a:t>.</a:t>
            </a:r>
          </a:p>
          <a:p>
            <a:pPr marL="274320" indent="-274320" algn="just" eaLnBrk="1" fontAlgn="auto" hangingPunct="1">
              <a:spcAft>
                <a:spcPts val="0"/>
              </a:spcAft>
              <a:buClr>
                <a:schemeClr val="accent3"/>
              </a:buClr>
              <a:buFont typeface="Wingdings 2"/>
              <a:buNone/>
              <a:defRPr/>
            </a:pPr>
            <a:endParaRPr lang="en-US" sz="3800" dirty="0" smtClean="0">
              <a:solidFill>
                <a:srgbClr val="FF0000"/>
              </a:solidFill>
            </a:endParaRPr>
          </a:p>
          <a:p>
            <a:pPr marL="274320" indent="-274320" algn="just" eaLnBrk="1" fontAlgn="auto" hangingPunct="1">
              <a:spcAft>
                <a:spcPts val="0"/>
              </a:spcAft>
              <a:buClr>
                <a:schemeClr val="accent3"/>
              </a:buClr>
              <a:buFont typeface="Wingdings 2"/>
              <a:buChar char=""/>
              <a:defRPr/>
            </a:pPr>
            <a:endParaRPr lang="es-ES" sz="1600"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r>
              <a:rPr lang="es-ES" dirty="0" err="1" smtClean="0"/>
              <a:t>InfoGainAttributeEval</a:t>
            </a:r>
            <a:endParaRPr lang="es-ES" dirty="0" smtClean="0"/>
          </a:p>
        </p:txBody>
      </p:sp>
      <p:sp>
        <p:nvSpPr>
          <p:cNvPr id="3" name="2 Marcador de contenido"/>
          <p:cNvSpPr>
            <a:spLocks noGrp="1"/>
          </p:cNvSpPr>
          <p:nvPr>
            <p:ph idx="1"/>
          </p:nvPr>
        </p:nvSpPr>
        <p:spPr>
          <a:xfrm>
            <a:off x="500063" y="2000250"/>
            <a:ext cx="8001000" cy="4143375"/>
          </a:xfrm>
        </p:spPr>
        <p:txBody>
          <a:bodyPr>
            <a:normAutofit fontScale="55000" lnSpcReduction="20000"/>
          </a:bodyPr>
          <a:lstStyle/>
          <a:p>
            <a:pPr algn="just"/>
            <a:r>
              <a:rPr lang="es-ES" sz="3600" dirty="0" smtClean="0"/>
              <a:t>Es una función que sirve para conocer el valor de una variable (atributo) midiendo la información que se gana respecto a la clase. Este algoritmo </a:t>
            </a:r>
            <a:r>
              <a:rPr lang="es-ES" sz="3600" dirty="0" err="1" smtClean="0"/>
              <a:t>discretiza</a:t>
            </a:r>
            <a:r>
              <a:rPr lang="es-ES" sz="3600" dirty="0" smtClean="0"/>
              <a:t> los atributos numéricos. </a:t>
            </a:r>
          </a:p>
          <a:p>
            <a:pPr algn="just">
              <a:defRPr/>
            </a:pPr>
            <a:endParaRPr lang="es-ES" sz="3800" dirty="0" smtClean="0">
              <a:solidFill>
                <a:srgbClr val="FF0000"/>
              </a:solidFill>
            </a:endParaRPr>
          </a:p>
          <a:p>
            <a:pPr algn="just">
              <a:defRPr/>
            </a:pPr>
            <a:r>
              <a:rPr lang="es-ES" sz="4000" dirty="0" smtClean="0"/>
              <a:t>OPCIONES:</a:t>
            </a:r>
          </a:p>
          <a:p>
            <a:pPr marL="274320" indent="-274320" algn="just" eaLnBrk="1" fontAlgn="auto" hangingPunct="1">
              <a:spcAft>
                <a:spcPts val="0"/>
              </a:spcAft>
              <a:buClr>
                <a:schemeClr val="accent3"/>
              </a:buClr>
              <a:buNone/>
              <a:defRPr/>
            </a:pPr>
            <a:endParaRPr lang="es-E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600" b="1" dirty="0" err="1" smtClean="0"/>
              <a:t>binarizeNumericAttributes</a:t>
            </a:r>
            <a:r>
              <a:rPr lang="en-US" sz="3600" dirty="0" smtClean="0"/>
              <a:t> – </a:t>
            </a:r>
            <a:r>
              <a:rPr lang="es-ES" sz="3600" dirty="0" smtClean="0"/>
              <a:t>Procede a </a:t>
            </a:r>
            <a:r>
              <a:rPr lang="es-ES" sz="3600" dirty="0" err="1" smtClean="0"/>
              <a:t>binarizar</a:t>
            </a:r>
            <a:r>
              <a:rPr lang="es-ES" sz="3600" dirty="0" smtClean="0"/>
              <a:t> los atributos numéricos</a:t>
            </a:r>
          </a:p>
          <a:p>
            <a:pPr marL="274320" indent="-274320" algn="just" eaLnBrk="1" fontAlgn="auto" hangingPunct="1">
              <a:spcAft>
                <a:spcPts val="0"/>
              </a:spcAft>
              <a:buClr>
                <a:schemeClr val="accent3"/>
              </a:buClr>
              <a:buFont typeface="Wingdings 2"/>
              <a:buChar char=""/>
              <a:defRPr/>
            </a:pPr>
            <a:endParaRPr lang="en-US" sz="3800" dirty="0" smtClean="0">
              <a:solidFill>
                <a:srgbClr val="FF0000"/>
              </a:solidFill>
            </a:endParaRPr>
          </a:p>
          <a:p>
            <a:pPr marL="641033" lvl="1" indent="-274320" algn="just" eaLnBrk="1" fontAlgn="auto" hangingPunct="1">
              <a:spcAft>
                <a:spcPts val="0"/>
              </a:spcAft>
              <a:buClr>
                <a:schemeClr val="accent3"/>
              </a:buClr>
              <a:buFont typeface="Wingdings 2"/>
              <a:buChar char=""/>
              <a:defRPr/>
            </a:pPr>
            <a:r>
              <a:rPr lang="en-US" sz="3600" b="1" dirty="0" err="1" smtClean="0"/>
              <a:t>missingMerge</a:t>
            </a:r>
            <a:r>
              <a:rPr lang="en-US" sz="3600" b="1" dirty="0" smtClean="0"/>
              <a:t> </a:t>
            </a:r>
            <a:r>
              <a:rPr lang="en-US" sz="3600" dirty="0" smtClean="0"/>
              <a:t>--</a:t>
            </a:r>
            <a:r>
              <a:rPr lang="es-ES" sz="3600" dirty="0" smtClean="0"/>
              <a:t> </a:t>
            </a:r>
            <a:r>
              <a:rPr lang="en-US" sz="3600" dirty="0" err="1" smtClean="0"/>
              <a:t>Distribuye</a:t>
            </a:r>
            <a:r>
              <a:rPr lang="en-US" sz="3600" dirty="0" smtClean="0"/>
              <a:t> los </a:t>
            </a:r>
            <a:r>
              <a:rPr lang="en-US" sz="3600" dirty="0" err="1" smtClean="0"/>
              <a:t>valores</a:t>
            </a:r>
            <a:r>
              <a:rPr lang="en-US" sz="3600" dirty="0" smtClean="0"/>
              <a:t> </a:t>
            </a:r>
            <a:r>
              <a:rPr lang="en-US" sz="3600" dirty="0" err="1" smtClean="0"/>
              <a:t>perdidos</a:t>
            </a:r>
            <a:r>
              <a:rPr lang="en-US" sz="3600" dirty="0" smtClean="0"/>
              <a:t>/</a:t>
            </a:r>
            <a:r>
              <a:rPr lang="en-US" sz="3600" dirty="0" err="1" smtClean="0"/>
              <a:t>valores</a:t>
            </a:r>
            <a:r>
              <a:rPr lang="en-US" sz="3600" dirty="0" smtClean="0"/>
              <a:t> </a:t>
            </a:r>
            <a:r>
              <a:rPr lang="en-US" sz="3600" dirty="0" err="1" smtClean="0"/>
              <a:t>faltantes</a:t>
            </a:r>
            <a:r>
              <a:rPr lang="en-US" sz="3600" dirty="0" smtClean="0"/>
              <a:t>. Este </a:t>
            </a:r>
            <a:r>
              <a:rPr lang="en-US" sz="3600" dirty="0" err="1" smtClean="0"/>
              <a:t>recuento</a:t>
            </a:r>
            <a:r>
              <a:rPr lang="en-US" sz="3600" dirty="0" smtClean="0"/>
              <a:t> se </a:t>
            </a:r>
            <a:r>
              <a:rPr lang="en-US" sz="3600" dirty="0" err="1" smtClean="0"/>
              <a:t>distribuye</a:t>
            </a:r>
            <a:r>
              <a:rPr lang="en-US" sz="3600" dirty="0" smtClean="0"/>
              <a:t>  a </a:t>
            </a:r>
            <a:r>
              <a:rPr lang="en-US" sz="3600" dirty="0" err="1" smtClean="0"/>
              <a:t>otros</a:t>
            </a:r>
            <a:r>
              <a:rPr lang="en-US" sz="3600" dirty="0" smtClean="0"/>
              <a:t> </a:t>
            </a:r>
            <a:r>
              <a:rPr lang="en-US" sz="3600" dirty="0" err="1" smtClean="0"/>
              <a:t>valores</a:t>
            </a:r>
            <a:r>
              <a:rPr lang="en-US" sz="3600" dirty="0" smtClean="0"/>
              <a:t> en </a:t>
            </a:r>
            <a:r>
              <a:rPr lang="en-US" sz="3600" dirty="0" err="1" smtClean="0"/>
              <a:t>proporción</a:t>
            </a:r>
            <a:r>
              <a:rPr lang="en-US" sz="3600" dirty="0" smtClean="0"/>
              <a:t> a </a:t>
            </a:r>
            <a:r>
              <a:rPr lang="en-US" sz="3600" dirty="0" err="1" smtClean="0"/>
              <a:t>sus</a:t>
            </a:r>
            <a:r>
              <a:rPr lang="en-US" sz="3600" dirty="0" smtClean="0"/>
              <a:t> </a:t>
            </a:r>
            <a:r>
              <a:rPr lang="en-US" sz="3600" dirty="0" err="1" smtClean="0"/>
              <a:t>frecuencias</a:t>
            </a:r>
            <a:r>
              <a:rPr lang="en-US" sz="3600" dirty="0" smtClean="0"/>
              <a:t>. </a:t>
            </a:r>
            <a:r>
              <a:rPr lang="en-US" sz="3600" dirty="0" err="1" smtClean="0"/>
              <a:t>También</a:t>
            </a:r>
            <a:r>
              <a:rPr lang="en-US" sz="3600" dirty="0" smtClean="0"/>
              <a:t> se </a:t>
            </a:r>
            <a:r>
              <a:rPr lang="en-US" sz="3600" dirty="0" err="1" smtClean="0"/>
              <a:t>pueden</a:t>
            </a:r>
            <a:r>
              <a:rPr lang="en-US" sz="3600" dirty="0" smtClean="0"/>
              <a:t> </a:t>
            </a:r>
            <a:r>
              <a:rPr lang="en-US" sz="3600" dirty="0" err="1" smtClean="0"/>
              <a:t>tratar</a:t>
            </a:r>
            <a:r>
              <a:rPr lang="en-US" sz="3600" dirty="0" smtClean="0"/>
              <a:t> </a:t>
            </a:r>
            <a:r>
              <a:rPr lang="en-US" sz="3600" dirty="0" err="1" smtClean="0"/>
              <a:t>estos</a:t>
            </a:r>
            <a:r>
              <a:rPr lang="en-US" sz="3600" dirty="0" smtClean="0"/>
              <a:t> </a:t>
            </a:r>
            <a:r>
              <a:rPr lang="en-US" sz="3600" dirty="0" err="1" smtClean="0"/>
              <a:t>valores</a:t>
            </a:r>
            <a:r>
              <a:rPr lang="en-US" sz="3600" dirty="0" smtClean="0"/>
              <a:t> </a:t>
            </a:r>
            <a:r>
              <a:rPr lang="en-US" sz="3600" dirty="0" err="1" smtClean="0"/>
              <a:t>perdidos</a:t>
            </a:r>
            <a:r>
              <a:rPr lang="en-US" sz="3600" dirty="0" smtClean="0"/>
              <a:t>/</a:t>
            </a:r>
            <a:r>
              <a:rPr lang="en-US" sz="3600" dirty="0" err="1" smtClean="0"/>
              <a:t>faltantes</a:t>
            </a:r>
            <a:r>
              <a:rPr lang="en-US" sz="3600" dirty="0" smtClean="0"/>
              <a:t> </a:t>
            </a:r>
            <a:r>
              <a:rPr lang="en-US" sz="3600" dirty="0" err="1" smtClean="0"/>
              <a:t>como</a:t>
            </a:r>
            <a:r>
              <a:rPr lang="en-US" sz="3600" dirty="0" smtClean="0"/>
              <a:t> un valor </a:t>
            </a:r>
            <a:r>
              <a:rPr lang="en-US" sz="3600" dirty="0" err="1" smtClean="0"/>
              <a:t>por</a:t>
            </a:r>
            <a:r>
              <a:rPr lang="en-US" sz="3600" dirty="0" smtClean="0"/>
              <a:t> </a:t>
            </a:r>
            <a:r>
              <a:rPr lang="en-US" sz="3600" dirty="0" err="1" smtClean="0"/>
              <a:t>separado</a:t>
            </a:r>
            <a:r>
              <a:rPr lang="en-US" sz="3600" dirty="0" smtClean="0"/>
              <a:t>.</a:t>
            </a:r>
            <a:endParaRPr lang="es-ES" sz="3600" dirty="0" smtClean="0">
              <a:solidFill>
                <a:srgbClr val="FF0000"/>
              </a:solidFill>
            </a:endParaRPr>
          </a:p>
          <a:p>
            <a:pPr marL="274320" indent="-274320" algn="just" eaLnBrk="1" fontAlgn="auto" hangingPunct="1">
              <a:spcAft>
                <a:spcPts val="0"/>
              </a:spcAft>
              <a:buClr>
                <a:schemeClr val="accent3"/>
              </a:buClr>
              <a:buFont typeface="Wingdings 2"/>
              <a:buChar char=""/>
              <a:defRPr/>
            </a:pPr>
            <a:endParaRPr lang="es-ES" sz="3800" dirty="0" smtClean="0">
              <a:solidFill>
                <a:srgbClr val="FF0000"/>
              </a:solidFill>
            </a:endParaRPr>
          </a:p>
          <a:p>
            <a:pPr marL="274320" indent="-274320" algn="just" eaLnBrk="1" fontAlgn="auto" hangingPunct="1">
              <a:spcAft>
                <a:spcPts val="0"/>
              </a:spcAft>
              <a:buClr>
                <a:schemeClr val="accent3"/>
              </a:buClr>
              <a:buFont typeface="Wingdings 2"/>
              <a:buNone/>
              <a:defRPr/>
            </a:pPr>
            <a:endParaRPr lang="en-US" sz="3800" dirty="0" smtClean="0"/>
          </a:p>
          <a:p>
            <a:pPr marL="274320" indent="-274320" algn="just" eaLnBrk="1" fontAlgn="auto" hangingPunct="1">
              <a:spcAft>
                <a:spcPts val="0"/>
              </a:spcAft>
              <a:buClr>
                <a:schemeClr val="accent3"/>
              </a:buClr>
              <a:buFont typeface="Wingdings 2"/>
              <a:buChar char=""/>
              <a:defRPr/>
            </a:pPr>
            <a:endParaRPr lang="es-E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ES" smtClean="0"/>
              <a:t>OneRAttributeEval</a:t>
            </a:r>
          </a:p>
        </p:txBody>
      </p:sp>
      <p:sp>
        <p:nvSpPr>
          <p:cNvPr id="3" name="2 Marcador de contenido"/>
          <p:cNvSpPr>
            <a:spLocks noGrp="1"/>
          </p:cNvSpPr>
          <p:nvPr>
            <p:ph idx="1"/>
          </p:nvPr>
        </p:nvSpPr>
        <p:spPr>
          <a:xfrm>
            <a:off x="500063" y="2000250"/>
            <a:ext cx="8001000" cy="4143375"/>
          </a:xfrm>
        </p:spPr>
        <p:txBody>
          <a:bodyPr>
            <a:normAutofit fontScale="55000" lnSpcReduction="20000"/>
          </a:bodyPr>
          <a:lstStyle/>
          <a:p>
            <a:pPr algn="just">
              <a:defRPr/>
            </a:pPr>
            <a:r>
              <a:rPr lang="es-ES" sz="3800" dirty="0" smtClean="0"/>
              <a:t>Evalúa el valor de una variable usando el clasificador  </a:t>
            </a:r>
            <a:r>
              <a:rPr lang="es-ES" sz="3800" dirty="0" err="1" smtClean="0"/>
              <a:t>OneR</a:t>
            </a:r>
            <a:r>
              <a:rPr lang="es-ES" sz="3800" dirty="0" smtClean="0"/>
              <a:t>. </a:t>
            </a:r>
          </a:p>
          <a:p>
            <a:pPr algn="just">
              <a:defRPr/>
            </a:pPr>
            <a:endParaRPr lang="es-ES" sz="3800" dirty="0" smtClean="0"/>
          </a:p>
          <a:p>
            <a:pPr algn="just">
              <a:defRPr/>
            </a:pPr>
            <a:r>
              <a:rPr lang="es-ES" sz="4000" dirty="0" smtClean="0"/>
              <a:t>OPCIONES:</a:t>
            </a:r>
          </a:p>
          <a:p>
            <a:pPr marL="274320" indent="-274320" algn="just" eaLnBrk="1" fontAlgn="auto" hangingPunct="1">
              <a:spcAft>
                <a:spcPts val="0"/>
              </a:spcAft>
              <a:buClr>
                <a:schemeClr val="accent3"/>
              </a:buClr>
              <a:buFont typeface="Wingdings 2"/>
              <a:buChar char=""/>
              <a:defRPr/>
            </a:pPr>
            <a:endParaRPr lang="es-ES" sz="3800" dirty="0" smtClean="0"/>
          </a:p>
          <a:p>
            <a:pPr marL="641033" lvl="1" indent="-274320" algn="just" eaLnBrk="1" fontAlgn="auto" hangingPunct="1">
              <a:spcAft>
                <a:spcPts val="0"/>
              </a:spcAft>
              <a:buClr>
                <a:schemeClr val="accent3"/>
              </a:buClr>
              <a:buFont typeface="Wingdings 2"/>
              <a:buChar char=""/>
              <a:defRPr/>
            </a:pPr>
            <a:r>
              <a:rPr lang="en-US" sz="3600" b="1" dirty="0" err="1" smtClean="0"/>
              <a:t>evalUsingTrainingData</a:t>
            </a:r>
            <a:r>
              <a:rPr lang="en-US" sz="3600" dirty="0" smtClean="0"/>
              <a:t> -- </a:t>
            </a:r>
            <a:r>
              <a:rPr lang="es-ES" sz="3600" dirty="0" smtClean="0"/>
              <a:t>Utiliza los datos de entrenamiento para evaluar  atributos mejores que validación cruzada.</a:t>
            </a:r>
          </a:p>
          <a:p>
            <a:pPr marL="274320" indent="-274320" algn="just" eaLnBrk="1" fontAlgn="auto" hangingPunct="1">
              <a:spcAft>
                <a:spcPts val="0"/>
              </a:spcAft>
              <a:buClr>
                <a:schemeClr val="accent3"/>
              </a:buClr>
              <a:buFont typeface="Wingdings 2"/>
              <a:buChar char=""/>
              <a:defRPr/>
            </a:pPr>
            <a:endParaRPr lang="en-US" sz="3800" dirty="0" smtClean="0"/>
          </a:p>
          <a:p>
            <a:pPr marL="641033" lvl="1" indent="-274320" algn="just" eaLnBrk="1" fontAlgn="auto" hangingPunct="1">
              <a:spcAft>
                <a:spcPts val="0"/>
              </a:spcAft>
              <a:buClr>
                <a:schemeClr val="accent3"/>
              </a:buClr>
              <a:buFont typeface="Wingdings 2"/>
              <a:buChar char=""/>
              <a:defRPr/>
            </a:pPr>
            <a:r>
              <a:rPr lang="en-US" sz="3600" b="1" dirty="0" smtClean="0"/>
              <a:t>folds</a:t>
            </a:r>
            <a:r>
              <a:rPr lang="en-US" sz="3600" dirty="0" smtClean="0"/>
              <a:t> --</a:t>
            </a:r>
            <a:r>
              <a:rPr lang="es-ES" sz="3600" dirty="0" smtClean="0"/>
              <a:t>  Número de pliegues para validación cruzada.</a:t>
            </a:r>
          </a:p>
          <a:p>
            <a:pPr marL="274320" indent="-274320" algn="just" eaLnBrk="1" fontAlgn="auto" hangingPunct="1">
              <a:spcAft>
                <a:spcPts val="0"/>
              </a:spcAft>
              <a:buClr>
                <a:schemeClr val="accent3"/>
              </a:buClr>
              <a:buFont typeface="Wingdings 2"/>
              <a:buChar char=""/>
              <a:defRPr/>
            </a:pPr>
            <a:endParaRPr lang="es-ES" sz="3800" dirty="0" smtClean="0"/>
          </a:p>
          <a:p>
            <a:pPr marL="641033" lvl="1" indent="-274320" algn="just" eaLnBrk="1" fontAlgn="auto" hangingPunct="1">
              <a:spcAft>
                <a:spcPts val="0"/>
              </a:spcAft>
              <a:buClr>
                <a:schemeClr val="accent3"/>
              </a:buClr>
              <a:buFont typeface="Wingdings 2"/>
              <a:buChar char=""/>
              <a:defRPr/>
            </a:pPr>
            <a:r>
              <a:rPr lang="en-US" sz="3600" b="1" dirty="0" err="1" smtClean="0"/>
              <a:t>minimumBucketSize</a:t>
            </a:r>
            <a:r>
              <a:rPr lang="en-US" sz="3600" b="1" dirty="0" smtClean="0"/>
              <a:t> </a:t>
            </a:r>
            <a:r>
              <a:rPr lang="en-US" sz="3600" dirty="0" smtClean="0"/>
              <a:t>-- </a:t>
            </a:r>
            <a:r>
              <a:rPr lang="es-ES" sz="3600" dirty="0" smtClean="0"/>
              <a:t> El número mínimo de objetos en una clase (pasado a </a:t>
            </a:r>
            <a:r>
              <a:rPr lang="es-ES" sz="3600" dirty="0" err="1" smtClean="0"/>
              <a:t>OneR</a:t>
            </a:r>
            <a:r>
              <a:rPr lang="es-ES" sz="3600" dirty="0" smtClean="0"/>
              <a:t>).</a:t>
            </a:r>
          </a:p>
          <a:p>
            <a:pPr marL="641033" lvl="1" indent="-274320" algn="just" eaLnBrk="1" fontAlgn="auto" hangingPunct="1">
              <a:spcAft>
                <a:spcPts val="0"/>
              </a:spcAft>
              <a:buClr>
                <a:schemeClr val="accent3"/>
              </a:buClr>
              <a:buFont typeface="Wingdings 2"/>
              <a:buChar char=""/>
              <a:defRPr/>
            </a:pPr>
            <a:endParaRPr lang="en-US" sz="3600" dirty="0" smtClean="0"/>
          </a:p>
          <a:p>
            <a:pPr marL="641033" lvl="1" indent="-274320" algn="just" eaLnBrk="1" fontAlgn="auto" hangingPunct="1">
              <a:spcAft>
                <a:spcPts val="0"/>
              </a:spcAft>
              <a:buClr>
                <a:schemeClr val="accent3"/>
              </a:buClr>
              <a:buFont typeface="Wingdings 2"/>
              <a:buChar char=""/>
              <a:defRPr/>
            </a:pPr>
            <a:r>
              <a:rPr lang="en-US" sz="3600" b="1" dirty="0" smtClean="0"/>
              <a:t>seed </a:t>
            </a:r>
            <a:r>
              <a:rPr lang="en-US" sz="3600" dirty="0" smtClean="0"/>
              <a:t>--</a:t>
            </a:r>
            <a:r>
              <a:rPr lang="es-ES" sz="3600" dirty="0" smtClean="0"/>
              <a:t>Semilla que usamos en validación  cruzada.</a:t>
            </a:r>
            <a:endParaRPr lang="en-US" sz="3600" dirty="0" smtClean="0"/>
          </a:p>
          <a:p>
            <a:pPr marL="274320" indent="-274320" algn="just" eaLnBrk="1" fontAlgn="auto" hangingPunct="1">
              <a:spcAft>
                <a:spcPts val="0"/>
              </a:spcAft>
              <a:buClr>
                <a:schemeClr val="accent3"/>
              </a:buClr>
              <a:buFont typeface="Wingdings 2"/>
              <a:buNone/>
              <a:defRPr/>
            </a:pPr>
            <a:endParaRPr lang="en-US" sz="3800" dirty="0" smtClean="0"/>
          </a:p>
          <a:p>
            <a:pPr marL="274320" indent="-274320" algn="just" eaLnBrk="1" fontAlgn="auto" hangingPunct="1">
              <a:spcAft>
                <a:spcPts val="0"/>
              </a:spcAft>
              <a:buClr>
                <a:schemeClr val="accent3"/>
              </a:buClr>
              <a:buFont typeface="Wingdings 2"/>
              <a:buChar char=""/>
              <a:defRPr/>
            </a:pPr>
            <a:endParaRPr lang="es-E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457200" y="704850"/>
            <a:ext cx="8229600" cy="581025"/>
          </a:xfrm>
        </p:spPr>
        <p:txBody>
          <a:bodyPr/>
          <a:lstStyle/>
          <a:p>
            <a:r>
              <a:rPr lang="es-ES" sz="2800" smtClean="0"/>
              <a:t>Clasificador “OneR”</a:t>
            </a:r>
          </a:p>
        </p:txBody>
      </p:sp>
      <p:sp>
        <p:nvSpPr>
          <p:cNvPr id="29699" name="2 Marcador de contenido"/>
          <p:cNvSpPr>
            <a:spLocks noGrp="1"/>
          </p:cNvSpPr>
          <p:nvPr>
            <p:ph idx="1"/>
          </p:nvPr>
        </p:nvSpPr>
        <p:spPr>
          <a:xfrm>
            <a:off x="457200" y="1285875"/>
            <a:ext cx="8229600" cy="5038725"/>
          </a:xfrm>
        </p:spPr>
        <p:txBody>
          <a:bodyPr/>
          <a:lstStyle/>
          <a:p>
            <a:endParaRPr lang="es-ES" smtClean="0"/>
          </a:p>
          <a:p>
            <a:pPr algn="just"/>
            <a:r>
              <a:rPr lang="es-ES" smtClean="0"/>
              <a:t>Este es uno de los clasificadores más sencillos y rápidos, aunque en ocasiones sus resultados son sorprendentemente buenos en comparación con algoritmos mucho más complejos. </a:t>
            </a:r>
          </a:p>
          <a:p>
            <a:pPr algn="just"/>
            <a:endParaRPr lang="es-ES" smtClean="0"/>
          </a:p>
          <a:p>
            <a:pPr algn="just"/>
            <a:r>
              <a:rPr lang="es-ES" smtClean="0"/>
              <a:t>Simplemente </a:t>
            </a:r>
            <a:r>
              <a:rPr lang="es-ES" smtClean="0">
                <a:solidFill>
                  <a:schemeClr val="accent1"/>
                </a:solidFill>
              </a:rPr>
              <a:t>selecciona el atributo que mejor “explica” la clase de salida</a:t>
            </a:r>
            <a:r>
              <a:rPr lang="es-ES" smtClean="0"/>
              <a:t>. Si hay atributos numéricos, busca los umbrales para hacer reglas con mejor tasa de aciertos.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dirty="0" smtClean="0"/>
              <a:t>Aplicación a los datos</a:t>
            </a:r>
            <a:endParaRPr lang="es-ES" dirty="0"/>
          </a:p>
        </p:txBody>
      </p:sp>
      <p:sp>
        <p:nvSpPr>
          <p:cNvPr id="25603" name="4 Marcador de texto"/>
          <p:cNvSpPr>
            <a:spLocks noGrp="1"/>
          </p:cNvSpPr>
          <p:nvPr>
            <p:ph type="body" idx="1"/>
          </p:nvPr>
        </p:nvSpPr>
        <p:spPr>
          <a:xfrm>
            <a:off x="530225" y="2705100"/>
            <a:ext cx="7772400" cy="1509713"/>
          </a:xfrm>
        </p:spPr>
        <p:txBody>
          <a:bodyPr/>
          <a:lstStyle/>
          <a:p>
            <a:r>
              <a:rPr lang="es-ES" dirty="0" smtClean="0"/>
              <a:t>1. Algoritmos de ponderación continua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1: “</a:t>
            </a:r>
            <a:r>
              <a:rPr lang="es-ES" i="1" dirty="0" err="1" smtClean="0"/>
              <a:t>FilteredAttributeEval</a:t>
            </a:r>
            <a:r>
              <a:rPr lang="es-ES" i="1" dirty="0" smtClean="0"/>
              <a:t>”</a:t>
            </a:r>
            <a:br>
              <a:rPr lang="es-ES" i="1" dirty="0" smtClean="0"/>
            </a:br>
            <a:r>
              <a:rPr lang="es-ES" sz="2700" dirty="0" smtClean="0"/>
              <a:t>Encuesta sobre Accidentes en Empresas Mineras </a:t>
            </a:r>
            <a:endParaRPr lang="es-ES" sz="2700" dirty="0"/>
          </a:p>
        </p:txBody>
      </p:sp>
      <p:pic>
        <p:nvPicPr>
          <p:cNvPr id="1030" name="Picture 6"/>
          <p:cNvPicPr>
            <a:picLocks noChangeAspect="1" noChangeArrowheads="1"/>
          </p:cNvPicPr>
          <p:nvPr/>
        </p:nvPicPr>
        <p:blipFill>
          <a:blip r:embed="rId3" cstate="print"/>
          <a:srcRect/>
          <a:stretch>
            <a:fillRect/>
          </a:stretch>
        </p:blipFill>
        <p:spPr bwMode="auto">
          <a:xfrm>
            <a:off x="1523834" y="2016260"/>
            <a:ext cx="6120000" cy="44845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solidFill>
                  <a:srgbClr val="FF0000"/>
                </a:solidFill>
              </a:rPr>
              <a:t>    </a:t>
            </a:r>
            <a:r>
              <a:rPr lang="es-ES" sz="2000" dirty="0" err="1" smtClean="0"/>
              <a:t>An,HO,Ed,</a:t>
            </a:r>
            <a:r>
              <a:rPr lang="es-ES" sz="2000" dirty="0" err="1" smtClean="0">
                <a:solidFill>
                  <a:srgbClr val="FF0000"/>
                </a:solidFill>
              </a:rPr>
              <a:t>CA</a:t>
            </a:r>
            <a:r>
              <a:rPr lang="es-ES" sz="2000" dirty="0" err="1" smtClean="0"/>
              <a:t>,H,TO,</a:t>
            </a:r>
            <a:r>
              <a:rPr lang="es-ES" sz="2000" dirty="0" err="1" smtClean="0">
                <a:solidFill>
                  <a:srgbClr val="FF0000"/>
                </a:solidFill>
              </a:rPr>
              <a:t>R</a:t>
            </a:r>
            <a:r>
              <a:rPr lang="es-ES" sz="2000" dirty="0" err="1" smtClean="0"/>
              <a:t>,PT,D,F,M,FP,ER,</a:t>
            </a:r>
            <a:r>
              <a:rPr lang="es-ES" sz="2000" dirty="0" err="1" smtClean="0">
                <a:solidFill>
                  <a:srgbClr val="FF0000"/>
                </a:solidFill>
              </a:rPr>
              <a:t>DS</a:t>
            </a:r>
            <a:r>
              <a:rPr lang="es-ES" sz="2000" dirty="0" err="1" smtClean="0"/>
              <a:t>,Na,CT,TC,RP</a:t>
            </a:r>
            <a:endParaRPr lang="es-ES" sz="2400" dirty="0" smtClean="0"/>
          </a:p>
          <a:p>
            <a:pPr algn="just"/>
            <a:r>
              <a:rPr lang="es-ES" sz="2000" dirty="0" smtClean="0"/>
              <a:t>La “Antigüedad en meses” (</a:t>
            </a:r>
            <a:r>
              <a:rPr lang="es-ES" sz="2000" dirty="0" err="1" smtClean="0"/>
              <a:t>An</a:t>
            </a:r>
            <a:r>
              <a:rPr lang="es-ES" sz="2000" dirty="0" smtClean="0"/>
              <a:t>) es el atributo más influyente.</a:t>
            </a:r>
          </a:p>
          <a:p>
            <a:pPr algn="just"/>
            <a:r>
              <a:rPr lang="es-ES" sz="2000" dirty="0" smtClean="0"/>
              <a:t>Con este algoritmo, y a diferencia con el anteriormente utilizado, los resultados con toda la muestra de entrenamiento y con validación cruzada crean un ranking de atributos cuyo orden es igual en ambos casos.                      </a:t>
            </a:r>
          </a:p>
          <a:p>
            <a:pPr algn="just"/>
            <a:r>
              <a:rPr lang="es-ES" sz="2000" dirty="0" smtClean="0"/>
              <a:t>Tras haber realizado un análisis previo se ha observado que es necesario eliminar la variable E (“Encuesta”), puesto que produce resultados no relevantes que pueden llevar a confusión.</a:t>
            </a:r>
            <a:endParaRPr lang="es-ES" sz="22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Título"/>
          <p:cNvSpPr>
            <a:spLocks noGrp="1"/>
          </p:cNvSpPr>
          <p:nvPr>
            <p:ph type="title"/>
          </p:nvPr>
        </p:nvSpPr>
        <p:spPr>
          <a:xfrm>
            <a:off x="457200" y="704850"/>
            <a:ext cx="8229600" cy="1143000"/>
          </a:xfrm>
        </p:spPr>
        <p:txBody>
          <a:bodyPr/>
          <a:lstStyle/>
          <a:p>
            <a:r>
              <a:rPr lang="es-ES" smtClean="0"/>
              <a:t>Comparación de resultados</a:t>
            </a:r>
          </a:p>
        </p:txBody>
      </p:sp>
      <p:sp>
        <p:nvSpPr>
          <p:cNvPr id="31747" name="4 Marcador de texto"/>
          <p:cNvSpPr>
            <a:spLocks noGrp="1"/>
          </p:cNvSpPr>
          <p:nvPr>
            <p:ph type="body" idx="1"/>
          </p:nvPr>
        </p:nvSpPr>
        <p:spPr>
          <a:xfrm>
            <a:off x="457200" y="2055813"/>
            <a:ext cx="4040188" cy="658812"/>
          </a:xfrm>
        </p:spPr>
        <p:txBody>
          <a:bodyPr/>
          <a:lstStyle/>
          <a:p>
            <a:r>
              <a:rPr lang="es-ES" smtClean="0"/>
              <a:t>No eliminando las variables CA,R y DS</a:t>
            </a:r>
          </a:p>
        </p:txBody>
      </p:sp>
      <p:sp>
        <p:nvSpPr>
          <p:cNvPr id="31748" name="6 Marcador de texto"/>
          <p:cNvSpPr>
            <a:spLocks noGrp="1"/>
          </p:cNvSpPr>
          <p:nvPr>
            <p:ph type="body" sz="half" idx="3"/>
          </p:nvPr>
        </p:nvSpPr>
        <p:spPr>
          <a:xfrm>
            <a:off x="4645025" y="1987550"/>
            <a:ext cx="4041775" cy="655638"/>
          </a:xfrm>
        </p:spPr>
        <p:txBody>
          <a:bodyPr>
            <a:normAutofit fontScale="92500" lnSpcReduction="10000"/>
          </a:bodyPr>
          <a:lstStyle/>
          <a:p>
            <a:r>
              <a:rPr lang="es-ES" smtClean="0"/>
              <a:t>Eliminando las variables CA,R y DS</a:t>
            </a:r>
          </a:p>
        </p:txBody>
      </p:sp>
      <p:sp>
        <p:nvSpPr>
          <p:cNvPr id="31749" name="5 Marcador de contenido"/>
          <p:cNvSpPr>
            <a:spLocks noGrp="1"/>
          </p:cNvSpPr>
          <p:nvPr>
            <p:ph sz="quarter" idx="2"/>
          </p:nvPr>
        </p:nvSpPr>
        <p:spPr>
          <a:xfrm>
            <a:off x="457200" y="3014663"/>
            <a:ext cx="4040188" cy="1485900"/>
          </a:xfrm>
        </p:spPr>
        <p:txBody>
          <a:bodyPr/>
          <a:lstStyle/>
          <a:p>
            <a:r>
              <a:rPr lang="es-ES" dirty="0" smtClean="0"/>
              <a:t>Selección de atributos: </a:t>
            </a:r>
          </a:p>
          <a:p>
            <a:r>
              <a:rPr lang="es-ES" dirty="0" smtClean="0"/>
              <a:t>7,4,5,14,1,9,15,10,2,11,3,13,16,18,6,17,8,12 : 18</a:t>
            </a:r>
          </a:p>
        </p:txBody>
      </p:sp>
      <p:sp>
        <p:nvSpPr>
          <p:cNvPr id="31750" name="7 Marcador de contenido"/>
          <p:cNvSpPr>
            <a:spLocks noGrp="1"/>
          </p:cNvSpPr>
          <p:nvPr>
            <p:ph sz="quarter" idx="4"/>
          </p:nvPr>
        </p:nvSpPr>
        <p:spPr>
          <a:xfrm>
            <a:off x="4645025" y="3000375"/>
            <a:ext cx="4041775" cy="3844925"/>
          </a:xfrm>
        </p:spPr>
        <p:txBody>
          <a:bodyPr/>
          <a:lstStyle/>
          <a:p>
            <a:r>
              <a:rPr lang="es-ES" dirty="0" smtClean="0"/>
              <a:t>Selección de atributos:</a:t>
            </a:r>
          </a:p>
          <a:p>
            <a:r>
              <a:rPr lang="es-ES" dirty="0" smtClean="0"/>
              <a:t>7,4,5,1,9,10,2,11,3,13,14,6,15,8,12 : 15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557342"/>
          </a:xfrm>
        </p:spPr>
        <p:txBody>
          <a:bodyPr>
            <a:normAutofit fontScale="62500" lnSpcReduction="20000"/>
          </a:bodyPr>
          <a:lstStyle/>
          <a:p>
            <a:r>
              <a:rPr lang="es-ES" sz="3200" dirty="0" smtClean="0">
                <a:latin typeface="Arial" charset="0"/>
                <a:cs typeface="Arial" charset="0"/>
              </a:rPr>
              <a:t>Selección de atributos:</a:t>
            </a:r>
          </a:p>
          <a:p>
            <a:pPr>
              <a:buNone/>
            </a:pPr>
            <a:r>
              <a:rPr lang="es-ES" sz="3100" dirty="0" smtClean="0">
                <a:latin typeface="Arial" charset="0"/>
                <a:cs typeface="Arial" charset="0"/>
              </a:rPr>
              <a:t> </a:t>
            </a:r>
          </a:p>
          <a:p>
            <a:r>
              <a:rPr lang="es-ES" sz="2900" dirty="0" smtClean="0">
                <a:latin typeface="Arial" charset="0"/>
                <a:cs typeface="Arial" charset="0"/>
              </a:rPr>
              <a:t>7,4,5,</a:t>
            </a:r>
            <a:r>
              <a:rPr lang="es-ES" sz="2900" dirty="0" smtClean="0">
                <a:solidFill>
                  <a:srgbClr val="FF0000"/>
                </a:solidFill>
                <a:latin typeface="Arial" charset="0"/>
                <a:cs typeface="Arial" charset="0"/>
              </a:rPr>
              <a:t>14</a:t>
            </a:r>
            <a:r>
              <a:rPr lang="es-ES" sz="2900" dirty="0" smtClean="0">
                <a:latin typeface="Arial" charset="0"/>
                <a:cs typeface="Arial" charset="0"/>
              </a:rPr>
              <a:t>,1,9,</a:t>
            </a:r>
            <a:r>
              <a:rPr lang="es-ES" sz="2900" dirty="0" smtClean="0">
                <a:solidFill>
                  <a:srgbClr val="FF0000"/>
                </a:solidFill>
                <a:latin typeface="Arial" charset="0"/>
                <a:cs typeface="Arial" charset="0"/>
              </a:rPr>
              <a:t>15</a:t>
            </a:r>
            <a:r>
              <a:rPr lang="es-ES" sz="2900" dirty="0" smtClean="0">
                <a:latin typeface="Arial" charset="0"/>
                <a:cs typeface="Arial" charset="0"/>
              </a:rPr>
              <a:t>,10,2,11,3,</a:t>
            </a:r>
          </a:p>
          <a:p>
            <a:pPr>
              <a:buNone/>
            </a:pPr>
            <a:endParaRPr lang="es-ES" sz="2900" dirty="0" smtClean="0">
              <a:latin typeface="Arial" charset="0"/>
              <a:cs typeface="Arial" charset="0"/>
            </a:endParaRPr>
          </a:p>
          <a:p>
            <a:pPr>
              <a:buNone/>
            </a:pPr>
            <a:r>
              <a:rPr lang="es-ES" sz="2900" dirty="0" smtClean="0">
                <a:latin typeface="Arial" charset="0"/>
                <a:cs typeface="Arial" charset="0"/>
              </a:rPr>
              <a:t>    13,16,</a:t>
            </a:r>
            <a:r>
              <a:rPr lang="es-ES" sz="2900" dirty="0" smtClean="0">
                <a:solidFill>
                  <a:srgbClr val="FF0000"/>
                </a:solidFill>
                <a:latin typeface="Arial" charset="0"/>
                <a:cs typeface="Arial" charset="0"/>
              </a:rPr>
              <a:t>18</a:t>
            </a:r>
            <a:r>
              <a:rPr lang="es-ES" sz="2900" dirty="0" smtClean="0">
                <a:latin typeface="Arial" charset="0"/>
                <a:cs typeface="Arial" charset="0"/>
              </a:rPr>
              <a:t>,6,17,8,12 : 18</a:t>
            </a:r>
          </a:p>
          <a:p>
            <a:endParaRPr lang="es-ES" sz="2900" dirty="0" smtClean="0">
              <a:latin typeface="Arial" charset="0"/>
              <a:cs typeface="Arial" charset="0"/>
            </a:endParaRPr>
          </a:p>
          <a:p>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214813" y="2514600"/>
            <a:ext cx="4929187" cy="4343400"/>
          </a:xfrm>
        </p:spPr>
        <p:txBody>
          <a:bodyPr/>
          <a:lstStyle/>
          <a:p>
            <a:r>
              <a:rPr lang="es-ES" sz="1400" dirty="0" smtClean="0">
                <a:latin typeface="Arial" charset="0"/>
                <a:cs typeface="Arial" charset="0"/>
              </a:rPr>
              <a:t>Selección de atributos</a:t>
            </a:r>
            <a:r>
              <a:rPr lang="es-ES" dirty="0" smtClean="0"/>
              <a:t>:</a:t>
            </a:r>
          </a:p>
          <a:p>
            <a:pPr algn="just">
              <a:buFont typeface="Wingdings 2" pitchFamily="18" charset="2"/>
              <a:buNone/>
            </a:pP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a:t>
            </a:r>
            <a:r>
              <a:rPr lang="es-ES" sz="1000" dirty="0" err="1" smtClean="0">
                <a:latin typeface="Arial" charset="0"/>
                <a:cs typeface="Arial" charset="0"/>
              </a:rPr>
              <a:t>merit</a:t>
            </a: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Rank             Atributos</a:t>
            </a:r>
          </a:p>
          <a:p>
            <a:pPr algn="just"/>
            <a:r>
              <a:rPr lang="es-ES" sz="1000" dirty="0" smtClean="0">
                <a:latin typeface="Arial" charset="0"/>
                <a:cs typeface="Arial" charset="0"/>
              </a:rPr>
              <a:t>0.491 +- 0.029                1   +- 0                       7 </a:t>
            </a:r>
            <a:r>
              <a:rPr lang="es-ES" sz="1000" dirty="0" err="1" smtClean="0">
                <a:latin typeface="Arial" charset="0"/>
                <a:cs typeface="Arial" charset="0"/>
              </a:rPr>
              <a:t>An</a:t>
            </a:r>
            <a:endParaRPr lang="es-ES" sz="1000" dirty="0" smtClean="0">
              <a:latin typeface="Arial" charset="0"/>
              <a:cs typeface="Arial" charset="0"/>
            </a:endParaRPr>
          </a:p>
          <a:p>
            <a:pPr algn="just"/>
            <a:r>
              <a:rPr lang="es-ES" sz="1000" dirty="0" smtClean="0">
                <a:latin typeface="Arial" charset="0"/>
                <a:cs typeface="Arial" charset="0"/>
              </a:rPr>
              <a:t> 0.379 +- 0.036               2.7 +- 0.64                 4 HO</a:t>
            </a:r>
          </a:p>
          <a:p>
            <a:pPr algn="just"/>
            <a:r>
              <a:rPr lang="es-ES" sz="1000" dirty="0" smtClean="0">
                <a:latin typeface="Arial" charset="0"/>
                <a:cs typeface="Arial" charset="0"/>
              </a:rPr>
              <a:t> 0.387 +- 0.034               2.8 +- 0.87                 5 </a:t>
            </a:r>
            <a:r>
              <a:rPr lang="es-ES" sz="1000" dirty="0" err="1" smtClean="0">
                <a:latin typeface="Arial" charset="0"/>
                <a:cs typeface="Arial" charset="0"/>
              </a:rPr>
              <a:t>Ed</a:t>
            </a:r>
            <a:endParaRPr lang="es-ES" sz="1000" dirty="0" smtClean="0">
              <a:latin typeface="Arial" charset="0"/>
              <a:cs typeface="Arial" charset="0"/>
            </a:endParaRPr>
          </a:p>
          <a:p>
            <a:pPr algn="just"/>
            <a:r>
              <a:rPr lang="es-ES" sz="1000" dirty="0" smtClean="0">
                <a:latin typeface="Arial" charset="0"/>
                <a:cs typeface="Arial" charset="0"/>
              </a:rPr>
              <a:t> 0.343 +- 0.039               3.5 +- 0.67                 14 CA</a:t>
            </a:r>
          </a:p>
          <a:p>
            <a:pPr algn="just"/>
            <a:r>
              <a:rPr lang="es-ES" sz="1000" dirty="0" smtClean="0">
                <a:latin typeface="Arial" charset="0"/>
                <a:cs typeface="Arial" charset="0"/>
              </a:rPr>
              <a:t> 0.111 +- 0.019               5.9 +- 1.04                 1 H</a:t>
            </a:r>
          </a:p>
          <a:p>
            <a:pPr algn="just"/>
            <a:r>
              <a:rPr lang="es-ES" sz="1000" dirty="0" smtClean="0">
                <a:latin typeface="Arial" charset="0"/>
                <a:cs typeface="Arial" charset="0"/>
              </a:rPr>
              <a:t> 0.106 +- 0.017               6.5 +- 1.2                   9 TO</a:t>
            </a:r>
          </a:p>
          <a:p>
            <a:pPr algn="just"/>
            <a:r>
              <a:rPr lang="es-ES" sz="1000" dirty="0" smtClean="0">
                <a:latin typeface="Arial" charset="0"/>
                <a:cs typeface="Arial" charset="0"/>
              </a:rPr>
              <a:t> 0.103 +- 0.029               6.8 +- 1.4                  15 R</a:t>
            </a:r>
          </a:p>
          <a:p>
            <a:pPr algn="just"/>
            <a:r>
              <a:rPr lang="es-ES" sz="1000" dirty="0" smtClean="0">
                <a:latin typeface="Arial" charset="0"/>
                <a:cs typeface="Arial" charset="0"/>
              </a:rPr>
              <a:t> 0.101 +- 0.011               7   +- 0.77                 10 PT</a:t>
            </a:r>
          </a:p>
          <a:p>
            <a:pPr algn="just"/>
            <a:r>
              <a:rPr lang="es-ES" sz="1000" dirty="0" smtClean="0">
                <a:latin typeface="Arial" charset="0"/>
                <a:cs typeface="Arial" charset="0"/>
              </a:rPr>
              <a:t> 0.075 +- 0.008               9.5 +- 1.12                2 D</a:t>
            </a:r>
          </a:p>
          <a:p>
            <a:pPr algn="just"/>
            <a:r>
              <a:rPr lang="es-ES" sz="1000" dirty="0" smtClean="0">
                <a:latin typeface="Arial" charset="0"/>
                <a:cs typeface="Arial" charset="0"/>
              </a:rPr>
              <a:t> 0.061 +- 0.013              10.6 +- 1.28               11 F</a:t>
            </a:r>
          </a:p>
          <a:p>
            <a:pPr algn="just"/>
            <a:r>
              <a:rPr lang="es-ES" sz="1000" dirty="0" smtClean="0">
                <a:latin typeface="Arial" charset="0"/>
                <a:cs typeface="Arial" charset="0"/>
              </a:rPr>
              <a:t> 0.057 +- 0.011              11   +- 1                     3 M</a:t>
            </a:r>
          </a:p>
          <a:p>
            <a:pPr algn="just"/>
            <a:r>
              <a:rPr lang="es-ES" sz="1000" dirty="0" smtClean="0">
                <a:latin typeface="Arial" charset="0"/>
                <a:cs typeface="Arial" charset="0"/>
              </a:rPr>
              <a:t> 0.047 +- 0.016              12.5 +- 1.86              13 FP</a:t>
            </a:r>
          </a:p>
          <a:p>
            <a:pPr algn="just"/>
            <a:r>
              <a:rPr lang="es-ES" sz="1000" dirty="0" smtClean="0">
                <a:latin typeface="Arial" charset="0"/>
                <a:cs typeface="Arial" charset="0"/>
              </a:rPr>
              <a:t> 0.036 +- 0.02                13.8 +- 2.56              16 ER</a:t>
            </a:r>
          </a:p>
          <a:p>
            <a:pPr algn="just"/>
            <a:r>
              <a:rPr lang="es-ES" sz="1000" dirty="0" smtClean="0">
                <a:latin typeface="Arial" charset="0"/>
                <a:cs typeface="Arial" charset="0"/>
              </a:rPr>
              <a:t> 0.035 +- 0.009              14   +- 1.48               18 DS</a:t>
            </a:r>
          </a:p>
          <a:p>
            <a:pPr algn="just"/>
            <a:r>
              <a:rPr lang="es-ES" sz="1000" dirty="0" smtClean="0">
                <a:latin typeface="Arial" charset="0"/>
                <a:cs typeface="Arial" charset="0"/>
              </a:rPr>
              <a:t> 0.031 +- 0.013              14.6 +- 1.43               6 Na</a:t>
            </a:r>
          </a:p>
          <a:p>
            <a:pPr algn="just"/>
            <a:r>
              <a:rPr lang="es-ES" sz="1000" dirty="0" smtClean="0">
                <a:latin typeface="Arial" charset="0"/>
                <a:cs typeface="Arial" charset="0"/>
              </a:rPr>
              <a:t> 0.022 +- 0.013              15.4 +- 2.01              17 CT</a:t>
            </a:r>
          </a:p>
          <a:p>
            <a:pPr algn="just"/>
            <a:r>
              <a:rPr lang="es-ES" sz="1000" dirty="0" smtClean="0">
                <a:latin typeface="Arial" charset="0"/>
                <a:cs typeface="Arial" charset="0"/>
              </a:rPr>
              <a:t> 0.018 +- 0.004              16.4 +- 0.8                8 TC</a:t>
            </a:r>
          </a:p>
          <a:p>
            <a:pPr algn="just"/>
            <a:r>
              <a:rPr lang="es-ES" sz="1000" dirty="0" smtClean="0">
                <a:latin typeface="Arial" charset="0"/>
                <a:cs typeface="Arial" charset="0"/>
              </a:rPr>
              <a:t> 0.009 +- 0.013              17   +- 2.05              12 RP</a:t>
            </a: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71563"/>
            <a:ext cx="8229600" cy="5253037"/>
          </a:xfrm>
        </p:spPr>
        <p:txBody>
          <a:bodyPr/>
          <a:lstStyle/>
          <a:p>
            <a:pPr lvl="1">
              <a:defRPr/>
            </a:pPr>
            <a:r>
              <a:rPr lang="en-US" sz="1800" cap="all" dirty="0" smtClean="0"/>
              <a:t>Info Gain Attribute </a:t>
            </a:r>
            <a:r>
              <a:rPr lang="en-US" sz="1800" cap="all" dirty="0" err="1" smtClean="0"/>
              <a:t>Eval</a:t>
            </a:r>
            <a:r>
              <a:rPr lang="en-US" sz="1800" cap="all" dirty="0" smtClean="0"/>
              <a:t>: ranker</a:t>
            </a:r>
          </a:p>
          <a:p>
            <a:pPr lvl="2">
              <a:defRPr/>
            </a:pPr>
            <a:r>
              <a:rPr lang="en-US" sz="1800" dirty="0" err="1" smtClean="0"/>
              <a:t>Aplicaciones</a:t>
            </a:r>
            <a:endParaRPr lang="en-US" sz="1800" dirty="0" smtClean="0"/>
          </a:p>
          <a:p>
            <a:pPr lvl="2">
              <a:defRPr/>
            </a:pPr>
            <a:endParaRPr lang="es-ES" sz="1800" cap="all" dirty="0" smtClean="0"/>
          </a:p>
          <a:p>
            <a:pPr lvl="1">
              <a:defRPr/>
            </a:pPr>
            <a:r>
              <a:rPr lang="en-US" sz="1800" cap="all" dirty="0" err="1" smtClean="0"/>
              <a:t>OneR</a:t>
            </a:r>
            <a:r>
              <a:rPr lang="en-US" sz="1800" cap="all" dirty="0" smtClean="0"/>
              <a:t> </a:t>
            </a:r>
            <a:r>
              <a:rPr lang="en-US" sz="1800" cap="all" dirty="0" err="1" smtClean="0"/>
              <a:t>Atttribute</a:t>
            </a:r>
            <a:r>
              <a:rPr lang="en-US" sz="1800" cap="all" dirty="0" smtClean="0"/>
              <a:t> </a:t>
            </a:r>
            <a:r>
              <a:rPr lang="en-US" sz="1800" cap="all" dirty="0" err="1" smtClean="0"/>
              <a:t>Eval</a:t>
            </a:r>
            <a:r>
              <a:rPr lang="en-US" sz="1800" cap="all" dirty="0" smtClean="0"/>
              <a:t>: ranker 	</a:t>
            </a:r>
          </a:p>
          <a:p>
            <a:pPr lvl="2">
              <a:defRPr/>
            </a:pPr>
            <a:r>
              <a:rPr lang="en-US" sz="1800" dirty="0" err="1" smtClean="0"/>
              <a:t>Aplicaciones</a:t>
            </a:r>
            <a:endParaRPr lang="en-US" sz="1800" cap="all" dirty="0" smtClean="0"/>
          </a:p>
          <a:p>
            <a:pPr lvl="2">
              <a:defRPr/>
            </a:pPr>
            <a:endParaRPr lang="es-ES" sz="1800" cap="all" dirty="0" smtClean="0"/>
          </a:p>
          <a:p>
            <a:pPr lvl="1">
              <a:defRPr/>
            </a:pPr>
            <a:r>
              <a:rPr lang="en-US" sz="1800" cap="all" dirty="0" err="1" smtClean="0"/>
              <a:t>RelievefF</a:t>
            </a:r>
            <a:r>
              <a:rPr lang="en-US" sz="1800" cap="all" dirty="0" smtClean="0"/>
              <a:t> Attribute </a:t>
            </a:r>
            <a:r>
              <a:rPr lang="en-US" sz="1800" cap="all" dirty="0" err="1" smtClean="0"/>
              <a:t>Eval</a:t>
            </a:r>
            <a:r>
              <a:rPr lang="en-US" sz="1800" cap="all" dirty="0" smtClean="0"/>
              <a:t>	</a:t>
            </a:r>
          </a:p>
          <a:p>
            <a:pPr lvl="2">
              <a:defRPr/>
            </a:pPr>
            <a:r>
              <a:rPr lang="en-US" sz="1800" dirty="0" err="1" smtClean="0"/>
              <a:t>Aplicaciones</a:t>
            </a:r>
            <a:endParaRPr lang="en-US" sz="1800" dirty="0" smtClean="0"/>
          </a:p>
          <a:p>
            <a:pPr lvl="2">
              <a:defRPr/>
            </a:pPr>
            <a:endParaRPr lang="es-ES" sz="1800" cap="all" dirty="0" smtClean="0"/>
          </a:p>
          <a:p>
            <a:pPr lvl="1">
              <a:defRPr/>
            </a:pPr>
            <a:r>
              <a:rPr lang="en-US" sz="1800" dirty="0" smtClean="0"/>
              <a:t>SYMMETRICAL UNCERT ATTRIBUTE EVAL</a:t>
            </a:r>
          </a:p>
          <a:p>
            <a:pPr lvl="2">
              <a:defRPr/>
            </a:pPr>
            <a:r>
              <a:rPr lang="en-US" sz="1800" dirty="0" err="1" smtClean="0"/>
              <a:t>Aplicaciones</a:t>
            </a:r>
            <a:endParaRPr lang="es-ES" sz="1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2: “</a:t>
            </a:r>
            <a:r>
              <a:rPr lang="es-ES" i="1" dirty="0" err="1" smtClean="0"/>
              <a:t>FilteredAttributeEval</a:t>
            </a:r>
            <a:r>
              <a:rPr lang="es-ES" i="1" dirty="0" smtClean="0"/>
              <a:t>”</a:t>
            </a:r>
            <a:br>
              <a:rPr lang="es-ES" i="1" dirty="0" smtClean="0"/>
            </a:br>
            <a:r>
              <a:rPr lang="es-ES" sz="2700" dirty="0" smtClean="0"/>
              <a:t>Encuesta </a:t>
            </a:r>
            <a:r>
              <a:rPr lang="es-ES" sz="2700" dirty="0" err="1" smtClean="0"/>
              <a:t>Credit-Scoring</a:t>
            </a:r>
            <a:endParaRPr lang="es-ES" sz="2700" dirty="0"/>
          </a:p>
        </p:txBody>
      </p:sp>
      <p:pic>
        <p:nvPicPr>
          <p:cNvPr id="6146" name="Picture 2"/>
          <p:cNvPicPr>
            <a:picLocks noChangeAspect="1" noChangeArrowheads="1"/>
          </p:cNvPicPr>
          <p:nvPr/>
        </p:nvPicPr>
        <p:blipFill>
          <a:blip r:embed="rId3" cstate="print"/>
          <a:srcRect/>
          <a:stretch>
            <a:fillRect/>
          </a:stretch>
        </p:blipFill>
        <p:spPr bwMode="auto">
          <a:xfrm>
            <a:off x="1487272" y="2039538"/>
            <a:ext cx="6228000" cy="4604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t>    5,1,2,13,3,6,4,12,7,15,14,9,20,10,8,16,17,19,11,18 </a:t>
            </a:r>
            <a:endParaRPr lang="es-ES" sz="2400" dirty="0" smtClean="0"/>
          </a:p>
          <a:p>
            <a:pPr algn="just"/>
            <a:r>
              <a:rPr lang="es-ES" sz="2000" dirty="0" smtClean="0"/>
              <a:t>La variable “Cantidad de crédito en </a:t>
            </a:r>
            <a:r>
              <a:rPr lang="es-ES" sz="2000" dirty="0" err="1" smtClean="0"/>
              <a:t>Deutche</a:t>
            </a:r>
            <a:r>
              <a:rPr lang="es-ES" sz="2000" dirty="0" smtClean="0"/>
              <a:t> Mark” (</a:t>
            </a:r>
            <a:r>
              <a:rPr lang="es-ES" sz="2000" dirty="0" err="1" smtClean="0"/>
              <a:t>hoebe</a:t>
            </a:r>
            <a:r>
              <a:rPr lang="es-ES" sz="2000" dirty="0" smtClean="0"/>
              <a:t>) es el atributo más influyente.</a:t>
            </a:r>
          </a:p>
          <a:p>
            <a:pPr algn="just"/>
            <a:r>
              <a:rPr lang="es-ES" sz="2000" dirty="0" smtClean="0"/>
              <a:t>Este atributo tiene un peso de 0.8237 en el diseño del modelo.</a:t>
            </a:r>
          </a:p>
          <a:p>
            <a:pPr algn="just"/>
            <a:r>
              <a:rPr lang="es-ES" sz="2000" dirty="0" smtClean="0"/>
              <a:t>Con este algoritmo, los resultados con toda la muestra de entrenamiento y con validación cruzada crean un ranking de atributos cuyo orden es igual en ambos casos.  </a:t>
            </a:r>
          </a:p>
          <a:p>
            <a:pPr algn="just"/>
            <a:r>
              <a:rPr lang="es-ES" sz="2000" dirty="0" smtClean="0"/>
              <a:t>Recordar que las únicas variables métricas son:</a:t>
            </a:r>
          </a:p>
          <a:p>
            <a:pPr algn="just">
              <a:buNone/>
            </a:pPr>
            <a:r>
              <a:rPr lang="es-ES" sz="2000" dirty="0" smtClean="0"/>
              <a:t>	- </a:t>
            </a:r>
            <a:r>
              <a:rPr lang="es-ES" sz="2000" dirty="0" err="1" smtClean="0"/>
              <a:t>Hoebe</a:t>
            </a:r>
            <a:r>
              <a:rPr lang="es-ES" sz="2000" dirty="0" smtClean="0"/>
              <a:t>- “Cantidad de crédito en </a:t>
            </a:r>
            <a:r>
              <a:rPr lang="es-ES" sz="2000" dirty="0" err="1" smtClean="0"/>
              <a:t>Deutche</a:t>
            </a:r>
            <a:r>
              <a:rPr lang="es-ES" sz="2000" dirty="0" smtClean="0"/>
              <a:t> Mark” </a:t>
            </a:r>
          </a:p>
          <a:p>
            <a:pPr algn="just">
              <a:buNone/>
            </a:pPr>
            <a:r>
              <a:rPr lang="es-ES" sz="2000" dirty="0" smtClean="0"/>
              <a:t>	- Alter- Edad</a:t>
            </a:r>
          </a:p>
          <a:p>
            <a:pPr algn="just">
              <a:buNone/>
            </a:pPr>
            <a:r>
              <a:rPr lang="es-ES" sz="2000" dirty="0" smtClean="0"/>
              <a:t>	- </a:t>
            </a:r>
            <a:r>
              <a:rPr lang="es-ES" sz="2000" dirty="0" err="1" smtClean="0"/>
              <a:t>Laufzeit</a:t>
            </a:r>
            <a:r>
              <a:rPr lang="es-ES" sz="2000" dirty="0" smtClean="0"/>
              <a:t>- Duración en meses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557342"/>
          </a:xfrm>
        </p:spPr>
        <p:txBody>
          <a:bodyPr>
            <a:normAutofit fontScale="62500" lnSpcReduction="20000"/>
          </a:bodyPr>
          <a:lstStyle/>
          <a:p>
            <a:r>
              <a:rPr lang="es-ES" sz="3200" dirty="0" smtClean="0">
                <a:latin typeface="Arial" charset="0"/>
                <a:cs typeface="Arial" charset="0"/>
              </a:rPr>
              <a:t>Selección de atributos:</a:t>
            </a:r>
          </a:p>
          <a:p>
            <a:pPr>
              <a:buNone/>
            </a:pPr>
            <a:r>
              <a:rPr lang="es-ES" sz="3100" dirty="0" smtClean="0">
                <a:latin typeface="Arial" charset="0"/>
                <a:cs typeface="Arial" charset="0"/>
              </a:rPr>
              <a:t> </a:t>
            </a:r>
          </a:p>
          <a:p>
            <a:r>
              <a:rPr lang="es-ES" sz="2900" dirty="0" smtClean="0">
                <a:latin typeface="Arial" charset="0"/>
                <a:cs typeface="Arial" charset="0"/>
              </a:rPr>
              <a:t>5,1,2,13,3,6,4,12,7,15,14,9,</a:t>
            </a:r>
          </a:p>
          <a:p>
            <a:pPr>
              <a:buNone/>
            </a:pPr>
            <a:endParaRPr lang="es-ES" sz="2900" dirty="0" smtClean="0">
              <a:latin typeface="Arial" charset="0"/>
              <a:cs typeface="Arial" charset="0"/>
            </a:endParaRPr>
          </a:p>
          <a:p>
            <a:pPr>
              <a:buNone/>
            </a:pPr>
            <a:r>
              <a:rPr lang="es-ES" sz="2900" dirty="0" smtClean="0">
                <a:latin typeface="Arial" charset="0"/>
                <a:cs typeface="Arial" charset="0"/>
              </a:rPr>
              <a:t>    20,10,8,16,17,19,11,18 : 20</a:t>
            </a:r>
          </a:p>
          <a:p>
            <a:pPr>
              <a:buNone/>
            </a:pPr>
            <a:endParaRPr lang="es-ES" sz="2900" dirty="0" smtClean="0">
              <a:latin typeface="Arial" charset="0"/>
              <a:cs typeface="Arial" charset="0"/>
            </a:endParaRPr>
          </a:p>
          <a:p>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214813" y="2514600"/>
            <a:ext cx="4929187" cy="4343400"/>
          </a:xfrm>
        </p:spPr>
        <p:txBody>
          <a:bodyPr>
            <a:normAutofit/>
          </a:bodyPr>
          <a:lstStyle/>
          <a:p>
            <a:r>
              <a:rPr lang="es-ES" sz="1400" dirty="0" smtClean="0">
                <a:latin typeface="Arial" charset="0"/>
                <a:cs typeface="Arial" charset="0"/>
              </a:rPr>
              <a:t>Selección de atributos</a:t>
            </a:r>
            <a:r>
              <a:rPr lang="es-ES" dirty="0" smtClean="0"/>
              <a:t>:</a:t>
            </a:r>
          </a:p>
          <a:p>
            <a:pPr algn="just">
              <a:buFont typeface="Wingdings 2" pitchFamily="18" charset="2"/>
              <a:buNone/>
            </a:pP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a:t>
            </a:r>
            <a:r>
              <a:rPr lang="es-ES" sz="1000" dirty="0" err="1" smtClean="0">
                <a:latin typeface="Arial" charset="0"/>
                <a:cs typeface="Arial" charset="0"/>
              </a:rPr>
              <a:t>merit</a:t>
            </a: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Rank           Atributos</a:t>
            </a:r>
          </a:p>
          <a:p>
            <a:pPr algn="just"/>
            <a:r>
              <a:rPr lang="es-ES" sz="1000" dirty="0" smtClean="0">
                <a:latin typeface="Arial" charset="0"/>
                <a:cs typeface="Arial" charset="0"/>
              </a:rPr>
              <a:t>0.829 +- 0.005               1   +- 0        	5 </a:t>
            </a:r>
            <a:r>
              <a:rPr lang="es-ES" sz="1000" dirty="0" err="1" smtClean="0">
                <a:latin typeface="Arial" charset="0"/>
                <a:cs typeface="Arial" charset="0"/>
              </a:rPr>
              <a:t>hoehe</a:t>
            </a:r>
            <a:endParaRPr lang="es-ES" sz="1000" dirty="0" smtClean="0">
              <a:latin typeface="Arial" charset="0"/>
              <a:cs typeface="Arial" charset="0"/>
            </a:endParaRPr>
          </a:p>
          <a:p>
            <a:pPr algn="just"/>
            <a:r>
              <a:rPr lang="es-ES" sz="1000" dirty="0" smtClean="0">
                <a:latin typeface="Arial" charset="0"/>
                <a:cs typeface="Arial" charset="0"/>
              </a:rPr>
              <a:t> 0.095 +- 0.005              2   +- 0        	1 </a:t>
            </a:r>
            <a:r>
              <a:rPr lang="es-ES" sz="1000" dirty="0" err="1" smtClean="0">
                <a:latin typeface="Arial" charset="0"/>
                <a:cs typeface="Arial" charset="0"/>
              </a:rPr>
              <a:t>laufkont</a:t>
            </a:r>
            <a:endParaRPr lang="es-ES" sz="1000" dirty="0" smtClean="0">
              <a:latin typeface="Arial" charset="0"/>
              <a:cs typeface="Arial" charset="0"/>
            </a:endParaRPr>
          </a:p>
          <a:p>
            <a:pPr algn="just"/>
            <a:r>
              <a:rPr lang="es-ES" sz="1000" dirty="0" smtClean="0">
                <a:latin typeface="Arial" charset="0"/>
                <a:cs typeface="Arial" charset="0"/>
              </a:rPr>
              <a:t> 0.066 +- 0.003              3   +- 0        	2 </a:t>
            </a:r>
            <a:r>
              <a:rPr lang="es-ES" sz="1000" dirty="0" err="1" smtClean="0">
                <a:latin typeface="Arial" charset="0"/>
                <a:cs typeface="Arial" charset="0"/>
              </a:rPr>
              <a:t>laufzeit</a:t>
            </a:r>
            <a:endParaRPr lang="es-ES" sz="1000" dirty="0" smtClean="0">
              <a:latin typeface="Arial" charset="0"/>
              <a:cs typeface="Arial" charset="0"/>
            </a:endParaRPr>
          </a:p>
          <a:p>
            <a:pPr algn="just"/>
            <a:r>
              <a:rPr lang="es-ES" sz="1000" dirty="0" smtClean="0">
                <a:latin typeface="Arial" charset="0"/>
                <a:cs typeface="Arial" charset="0"/>
              </a:rPr>
              <a:t> 0.05  +- 0.003               4.1 +- 0.3     	13 alter</a:t>
            </a:r>
          </a:p>
          <a:p>
            <a:pPr algn="just"/>
            <a:r>
              <a:rPr lang="es-ES" sz="1000" dirty="0" smtClean="0">
                <a:latin typeface="Arial" charset="0"/>
                <a:cs typeface="Arial" charset="0"/>
              </a:rPr>
              <a:t> 0.044 +- 0.003              4.9 +- 0.3      	3 moral</a:t>
            </a:r>
          </a:p>
          <a:p>
            <a:pPr algn="just"/>
            <a:r>
              <a:rPr lang="es-ES" sz="1000" dirty="0" smtClean="0">
                <a:latin typeface="Arial" charset="0"/>
                <a:cs typeface="Arial" charset="0"/>
              </a:rPr>
              <a:t> 0.029 +- 0.004              6.3 +- 0.46     	6 </a:t>
            </a:r>
            <a:r>
              <a:rPr lang="es-ES" sz="1000" dirty="0" err="1" smtClean="0">
                <a:latin typeface="Arial" charset="0"/>
                <a:cs typeface="Arial" charset="0"/>
              </a:rPr>
              <a:t>sparkont</a:t>
            </a:r>
            <a:endParaRPr lang="es-ES" sz="1000" dirty="0" smtClean="0">
              <a:latin typeface="Arial" charset="0"/>
              <a:cs typeface="Arial" charset="0"/>
            </a:endParaRPr>
          </a:p>
          <a:p>
            <a:pPr algn="just"/>
            <a:r>
              <a:rPr lang="es-ES" sz="1000" dirty="0" smtClean="0">
                <a:latin typeface="Arial" charset="0"/>
                <a:cs typeface="Arial" charset="0"/>
              </a:rPr>
              <a:t> 0.026 +- 0.002              6.7 +- 0.46     	4 </a:t>
            </a:r>
            <a:r>
              <a:rPr lang="es-ES" sz="1000" dirty="0" err="1" smtClean="0">
                <a:latin typeface="Arial" charset="0"/>
                <a:cs typeface="Arial" charset="0"/>
              </a:rPr>
              <a:t>verw</a:t>
            </a:r>
            <a:endParaRPr lang="es-ES" sz="1000" dirty="0" smtClean="0">
              <a:latin typeface="Arial" charset="0"/>
              <a:cs typeface="Arial" charset="0"/>
            </a:endParaRPr>
          </a:p>
          <a:p>
            <a:pPr algn="just"/>
            <a:r>
              <a:rPr lang="es-ES" sz="1000" dirty="0" smtClean="0">
                <a:latin typeface="Arial" charset="0"/>
                <a:cs typeface="Arial" charset="0"/>
              </a:rPr>
              <a:t> 0.017 +- 0.003              8.3 +- 0.46    	12 </a:t>
            </a:r>
            <a:r>
              <a:rPr lang="es-ES" sz="1000" dirty="0" err="1" smtClean="0">
                <a:latin typeface="Arial" charset="0"/>
                <a:cs typeface="Arial" charset="0"/>
              </a:rPr>
              <a:t>verm</a:t>
            </a:r>
            <a:endParaRPr lang="es-ES" sz="1000" dirty="0" smtClean="0">
              <a:latin typeface="Arial" charset="0"/>
              <a:cs typeface="Arial" charset="0"/>
            </a:endParaRPr>
          </a:p>
          <a:p>
            <a:pPr algn="just"/>
            <a:r>
              <a:rPr lang="es-ES" sz="1000" dirty="0" smtClean="0">
                <a:latin typeface="Arial" charset="0"/>
                <a:cs typeface="Arial" charset="0"/>
              </a:rPr>
              <a:t> 0.014 +- 0.004              9.3 +- 1        	7 </a:t>
            </a:r>
            <a:r>
              <a:rPr lang="es-ES" sz="1000" dirty="0" err="1" smtClean="0">
                <a:latin typeface="Arial" charset="0"/>
                <a:cs typeface="Arial" charset="0"/>
              </a:rPr>
              <a:t>beszeit</a:t>
            </a:r>
            <a:endParaRPr lang="es-ES" sz="1000" dirty="0" smtClean="0">
              <a:latin typeface="Arial" charset="0"/>
              <a:cs typeface="Arial" charset="0"/>
            </a:endParaRPr>
          </a:p>
          <a:p>
            <a:pPr algn="just"/>
            <a:r>
              <a:rPr lang="es-ES" sz="1000" dirty="0" smtClean="0">
                <a:latin typeface="Arial" charset="0"/>
                <a:cs typeface="Arial" charset="0"/>
              </a:rPr>
              <a:t> 0.013 +- 0.002              9.5 +- 0.5     	15 </a:t>
            </a:r>
            <a:r>
              <a:rPr lang="es-ES" sz="1000" dirty="0" err="1" smtClean="0">
                <a:latin typeface="Arial" charset="0"/>
                <a:cs typeface="Arial" charset="0"/>
              </a:rPr>
              <a:t>wohn</a:t>
            </a:r>
            <a:endParaRPr lang="es-ES" sz="1000" dirty="0" smtClean="0">
              <a:latin typeface="Arial" charset="0"/>
              <a:cs typeface="Arial" charset="0"/>
            </a:endParaRPr>
          </a:p>
          <a:p>
            <a:pPr algn="just"/>
            <a:r>
              <a:rPr lang="es-ES" sz="1000" dirty="0" smtClean="0">
                <a:latin typeface="Arial" charset="0"/>
                <a:cs typeface="Arial" charset="0"/>
              </a:rPr>
              <a:t> 0.009 +- 0.001             11.4 +- 0.92    	14 </a:t>
            </a:r>
            <a:r>
              <a:rPr lang="es-ES" sz="1000" dirty="0" err="1" smtClean="0">
                <a:latin typeface="Arial" charset="0"/>
                <a:cs typeface="Arial" charset="0"/>
              </a:rPr>
              <a:t>weitkred</a:t>
            </a:r>
            <a:endParaRPr lang="es-ES" sz="1000" dirty="0" smtClean="0">
              <a:latin typeface="Arial" charset="0"/>
              <a:cs typeface="Arial" charset="0"/>
            </a:endParaRPr>
          </a:p>
          <a:p>
            <a:pPr algn="just"/>
            <a:r>
              <a:rPr lang="es-ES" sz="1000" dirty="0" smtClean="0">
                <a:latin typeface="Arial" charset="0"/>
                <a:cs typeface="Arial" charset="0"/>
              </a:rPr>
              <a:t> 0.007 +- 0.002             12.2 +- 1.08     	9 </a:t>
            </a:r>
            <a:r>
              <a:rPr lang="es-ES" sz="1000" dirty="0" err="1" smtClean="0">
                <a:latin typeface="Arial" charset="0"/>
                <a:cs typeface="Arial" charset="0"/>
              </a:rPr>
              <a:t>famges</a:t>
            </a:r>
            <a:endParaRPr lang="es-ES" sz="1000" dirty="0" smtClean="0">
              <a:latin typeface="Arial" charset="0"/>
              <a:cs typeface="Arial" charset="0"/>
            </a:endParaRPr>
          </a:p>
          <a:p>
            <a:pPr algn="just"/>
            <a:r>
              <a:rPr lang="es-ES" sz="1000" dirty="0" smtClean="0">
                <a:latin typeface="Arial" charset="0"/>
                <a:cs typeface="Arial" charset="0"/>
              </a:rPr>
              <a:t> 0.006 +- 0.001             12.9 +- 0.94   	 20 </a:t>
            </a:r>
            <a:r>
              <a:rPr lang="es-ES" sz="1000" dirty="0" err="1" smtClean="0">
                <a:latin typeface="Arial" charset="0"/>
                <a:cs typeface="Arial" charset="0"/>
              </a:rPr>
              <a:t>gastarb</a:t>
            </a:r>
            <a:endParaRPr lang="es-ES" sz="1000" dirty="0" smtClean="0">
              <a:latin typeface="Arial" charset="0"/>
              <a:cs typeface="Arial" charset="0"/>
            </a:endParaRPr>
          </a:p>
          <a:p>
            <a:pPr algn="just"/>
            <a:r>
              <a:rPr lang="es-ES" sz="1000" dirty="0" smtClean="0">
                <a:latin typeface="Arial" charset="0"/>
                <a:cs typeface="Arial" charset="0"/>
              </a:rPr>
              <a:t> 0.005 +- 0.001             13.8 +- 0.98    	10 </a:t>
            </a:r>
            <a:r>
              <a:rPr lang="es-ES" sz="1000" dirty="0" err="1" smtClean="0">
                <a:latin typeface="Arial" charset="0"/>
                <a:cs typeface="Arial" charset="0"/>
              </a:rPr>
              <a:t>buerge</a:t>
            </a:r>
            <a:endParaRPr lang="es-ES" sz="1000" dirty="0" smtClean="0">
              <a:latin typeface="Arial" charset="0"/>
              <a:cs typeface="Arial" charset="0"/>
            </a:endParaRPr>
          </a:p>
          <a:p>
            <a:pPr algn="just"/>
            <a:r>
              <a:rPr lang="es-ES" sz="1000" dirty="0" smtClean="0">
                <a:latin typeface="Arial" charset="0"/>
                <a:cs typeface="Arial" charset="0"/>
              </a:rPr>
              <a:t> 0.004 +- 0.001             14.7 +- 0.64     	8 </a:t>
            </a:r>
            <a:r>
              <a:rPr lang="es-ES" sz="1000" dirty="0" err="1" smtClean="0">
                <a:latin typeface="Arial" charset="0"/>
                <a:cs typeface="Arial" charset="0"/>
              </a:rPr>
              <a:t>rate</a:t>
            </a:r>
            <a:endParaRPr lang="es-ES" sz="1000" dirty="0" smtClean="0">
              <a:latin typeface="Arial" charset="0"/>
              <a:cs typeface="Arial" charset="0"/>
            </a:endParaRPr>
          </a:p>
          <a:p>
            <a:pPr algn="just"/>
            <a:r>
              <a:rPr lang="es-ES" sz="1000" dirty="0" smtClean="0">
                <a:latin typeface="Arial" charset="0"/>
                <a:cs typeface="Arial" charset="0"/>
              </a:rPr>
              <a:t> 0.002 +- 0.001             16.4 +- 0.8     	16 </a:t>
            </a:r>
            <a:r>
              <a:rPr lang="es-ES" sz="1000" dirty="0" err="1" smtClean="0">
                <a:latin typeface="Arial" charset="0"/>
                <a:cs typeface="Arial" charset="0"/>
              </a:rPr>
              <a:t>bishkred</a:t>
            </a:r>
            <a:endParaRPr lang="es-ES" sz="1000" dirty="0" smtClean="0">
              <a:latin typeface="Arial" charset="0"/>
              <a:cs typeface="Arial" charset="0"/>
            </a:endParaRPr>
          </a:p>
          <a:p>
            <a:pPr algn="just"/>
            <a:r>
              <a:rPr lang="es-ES" sz="1000" dirty="0" smtClean="0">
                <a:latin typeface="Arial" charset="0"/>
                <a:cs typeface="Arial" charset="0"/>
              </a:rPr>
              <a:t> 0.002 +- 0                    17.1 +- 0.83    	17 </a:t>
            </a:r>
            <a:r>
              <a:rPr lang="es-ES" sz="1000" dirty="0" err="1" smtClean="0">
                <a:latin typeface="Arial" charset="0"/>
                <a:cs typeface="Arial" charset="0"/>
              </a:rPr>
              <a:t>beruf</a:t>
            </a:r>
            <a:endParaRPr lang="es-ES" sz="1000" dirty="0" smtClean="0">
              <a:latin typeface="Arial" charset="0"/>
              <a:cs typeface="Arial" charset="0"/>
            </a:endParaRPr>
          </a:p>
          <a:p>
            <a:pPr algn="just"/>
            <a:r>
              <a:rPr lang="es-ES" sz="1000" dirty="0" smtClean="0">
                <a:latin typeface="Arial" charset="0"/>
                <a:cs typeface="Arial" charset="0"/>
              </a:rPr>
              <a:t> 0.001 +- 0                    18.1 +- 0.94    	19 </a:t>
            </a:r>
            <a:r>
              <a:rPr lang="es-ES" sz="1000" dirty="0" err="1" smtClean="0">
                <a:latin typeface="Arial" charset="0"/>
                <a:cs typeface="Arial" charset="0"/>
              </a:rPr>
              <a:t>telef</a:t>
            </a:r>
            <a:endParaRPr lang="es-ES" sz="1000" dirty="0" smtClean="0">
              <a:latin typeface="Arial" charset="0"/>
              <a:cs typeface="Arial" charset="0"/>
            </a:endParaRPr>
          </a:p>
          <a:p>
            <a:pPr algn="just"/>
            <a:r>
              <a:rPr lang="es-ES" sz="1000" dirty="0" smtClean="0">
                <a:latin typeface="Arial" charset="0"/>
                <a:cs typeface="Arial" charset="0"/>
              </a:rPr>
              <a:t> 0.001 +- 0.001             18.4 +- 1.02    	11 </a:t>
            </a:r>
            <a:r>
              <a:rPr lang="es-ES" sz="1000" dirty="0" err="1" smtClean="0">
                <a:latin typeface="Arial" charset="0"/>
                <a:cs typeface="Arial" charset="0"/>
              </a:rPr>
              <a:t>wohnzeit</a:t>
            </a:r>
            <a:endParaRPr lang="es-ES" sz="1000" dirty="0" smtClean="0">
              <a:latin typeface="Arial" charset="0"/>
              <a:cs typeface="Arial" charset="0"/>
            </a:endParaRPr>
          </a:p>
          <a:p>
            <a:pPr algn="just"/>
            <a:r>
              <a:rPr lang="es-ES" sz="1000" dirty="0" smtClean="0">
                <a:latin typeface="Arial" charset="0"/>
                <a:cs typeface="Arial" charset="0"/>
              </a:rPr>
              <a:t> 0     +- 0                       19.9 +- 0.3    	 18 </a:t>
            </a:r>
            <a:r>
              <a:rPr lang="es-ES" sz="1000" dirty="0" err="1" smtClean="0">
                <a:latin typeface="Arial" charset="0"/>
                <a:cs typeface="Arial" charset="0"/>
              </a:rPr>
              <a:t>pers</a:t>
            </a:r>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1: </a:t>
            </a:r>
            <a:r>
              <a:rPr lang="es-ES" sz="4400" dirty="0" smtClean="0"/>
              <a:t>“</a:t>
            </a:r>
            <a:r>
              <a:rPr lang="es-ES" sz="4400" i="1" dirty="0" err="1" smtClean="0"/>
              <a:t>GainRatioAttributeEval</a:t>
            </a:r>
            <a:r>
              <a:rPr lang="es-ES" sz="4400" i="1" dirty="0" smtClean="0"/>
              <a:t>”</a:t>
            </a:r>
            <a:r>
              <a:rPr lang="es-ES" i="1" dirty="0" smtClean="0"/>
              <a:t/>
            </a:r>
            <a:br>
              <a:rPr lang="es-ES" i="1" dirty="0" smtClean="0"/>
            </a:br>
            <a:r>
              <a:rPr lang="es-ES" sz="2700" dirty="0" smtClean="0"/>
              <a:t>Encuesta sobre Accidentes en Empresas Mineras </a:t>
            </a:r>
            <a:endParaRPr lang="es-ES" sz="2700" dirty="0"/>
          </a:p>
        </p:txBody>
      </p:sp>
      <p:pic>
        <p:nvPicPr>
          <p:cNvPr id="2050" name="Picture 2"/>
          <p:cNvPicPr>
            <a:picLocks noChangeAspect="1" noChangeArrowheads="1"/>
          </p:cNvPicPr>
          <p:nvPr/>
        </p:nvPicPr>
        <p:blipFill>
          <a:blip r:embed="rId3" cstate="print"/>
          <a:srcRect/>
          <a:stretch>
            <a:fillRect/>
          </a:stretch>
        </p:blipFill>
        <p:spPr bwMode="auto">
          <a:xfrm>
            <a:off x="1702710" y="2038947"/>
            <a:ext cx="6084000" cy="453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solidFill>
                  <a:srgbClr val="FF0000"/>
                </a:solidFill>
              </a:rPr>
              <a:t>    </a:t>
            </a:r>
            <a:r>
              <a:rPr lang="es-ES" sz="2000" dirty="0" err="1" smtClean="0">
                <a:solidFill>
                  <a:srgbClr val="FF0000"/>
                </a:solidFill>
              </a:rPr>
              <a:t>CA</a:t>
            </a:r>
            <a:r>
              <a:rPr lang="es-ES" sz="2000" dirty="0" err="1" smtClean="0"/>
              <a:t>,HO,</a:t>
            </a:r>
            <a:r>
              <a:rPr lang="es-ES" sz="2000" dirty="0" err="1" smtClean="0">
                <a:solidFill>
                  <a:srgbClr val="FF0000"/>
                </a:solidFill>
              </a:rPr>
              <a:t>R</a:t>
            </a:r>
            <a:r>
              <a:rPr lang="es-ES" sz="2000" dirty="0" err="1" smtClean="0"/>
              <a:t>,TO,An,Ed,FP,F</a:t>
            </a:r>
            <a:r>
              <a:rPr lang="es-ES" sz="2000" dirty="0" smtClean="0"/>
              <a:t> </a:t>
            </a:r>
            <a:r>
              <a:rPr lang="es-ES" sz="2000" dirty="0" err="1" smtClean="0"/>
              <a:t>H,</a:t>
            </a:r>
            <a:r>
              <a:rPr lang="es-ES" sz="2000" dirty="0" err="1" smtClean="0">
                <a:solidFill>
                  <a:srgbClr val="FF0000"/>
                </a:solidFill>
              </a:rPr>
              <a:t>DS</a:t>
            </a:r>
            <a:r>
              <a:rPr lang="es-ES" sz="2000" dirty="0" err="1" smtClean="0"/>
              <a:t>,PT,ER,D,CT,Na,M,TC,RP</a:t>
            </a:r>
            <a:endParaRPr lang="es-ES" sz="2400" dirty="0" smtClean="0"/>
          </a:p>
          <a:p>
            <a:pPr algn="just"/>
            <a:r>
              <a:rPr lang="es-ES" sz="2000" dirty="0" smtClean="0"/>
              <a:t>La “Comunidad Autónoma” (CA) es el atributo más influyente.</a:t>
            </a:r>
          </a:p>
          <a:p>
            <a:pPr algn="just"/>
            <a:r>
              <a:rPr lang="es-ES" sz="2000" dirty="0" smtClean="0"/>
              <a:t>Con la utilización de este algoritmo, los resultados con toda la muestra de entrenamiento y con validación cruzada crean un ranking de atributos cuyo orden es distinto en ambos casos.                      </a:t>
            </a:r>
          </a:p>
          <a:p>
            <a:pPr algn="just"/>
            <a:r>
              <a:rPr lang="es-ES" sz="2000" dirty="0" smtClean="0"/>
              <a:t>Tras haber realizado un análisis previo se ha observado que es necesario eliminar la variable E (“Encuesta”), puesto que produce resultados no relevantes que pueden llevar a confusión.</a:t>
            </a:r>
            <a:endParaRPr lang="es-ES" sz="22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Título"/>
          <p:cNvSpPr>
            <a:spLocks noGrp="1"/>
          </p:cNvSpPr>
          <p:nvPr>
            <p:ph type="title"/>
          </p:nvPr>
        </p:nvSpPr>
        <p:spPr>
          <a:xfrm>
            <a:off x="457200" y="704850"/>
            <a:ext cx="8229600" cy="1143000"/>
          </a:xfrm>
        </p:spPr>
        <p:txBody>
          <a:bodyPr/>
          <a:lstStyle/>
          <a:p>
            <a:r>
              <a:rPr lang="es-ES" smtClean="0"/>
              <a:t>Comparación de resultados</a:t>
            </a:r>
          </a:p>
        </p:txBody>
      </p:sp>
      <p:sp>
        <p:nvSpPr>
          <p:cNvPr id="31747" name="4 Marcador de texto"/>
          <p:cNvSpPr>
            <a:spLocks noGrp="1"/>
          </p:cNvSpPr>
          <p:nvPr>
            <p:ph type="body" idx="1"/>
          </p:nvPr>
        </p:nvSpPr>
        <p:spPr>
          <a:xfrm>
            <a:off x="457200" y="2055813"/>
            <a:ext cx="4040188" cy="658812"/>
          </a:xfrm>
        </p:spPr>
        <p:txBody>
          <a:bodyPr/>
          <a:lstStyle/>
          <a:p>
            <a:r>
              <a:rPr lang="es-ES" smtClean="0"/>
              <a:t>No eliminando las variables CA,R y DS</a:t>
            </a:r>
          </a:p>
        </p:txBody>
      </p:sp>
      <p:sp>
        <p:nvSpPr>
          <p:cNvPr id="31748" name="6 Marcador de texto"/>
          <p:cNvSpPr>
            <a:spLocks noGrp="1"/>
          </p:cNvSpPr>
          <p:nvPr>
            <p:ph type="body" sz="half" idx="3"/>
          </p:nvPr>
        </p:nvSpPr>
        <p:spPr>
          <a:xfrm>
            <a:off x="4645025" y="1987550"/>
            <a:ext cx="4041775" cy="655638"/>
          </a:xfrm>
        </p:spPr>
        <p:txBody>
          <a:bodyPr>
            <a:normAutofit fontScale="92500" lnSpcReduction="10000"/>
          </a:bodyPr>
          <a:lstStyle/>
          <a:p>
            <a:r>
              <a:rPr lang="es-ES" smtClean="0"/>
              <a:t>Eliminando las variables CA,R y DS</a:t>
            </a:r>
          </a:p>
        </p:txBody>
      </p:sp>
      <p:sp>
        <p:nvSpPr>
          <p:cNvPr id="31749" name="5 Marcador de contenido"/>
          <p:cNvSpPr>
            <a:spLocks noGrp="1"/>
          </p:cNvSpPr>
          <p:nvPr>
            <p:ph sz="quarter" idx="2"/>
          </p:nvPr>
        </p:nvSpPr>
        <p:spPr>
          <a:xfrm>
            <a:off x="457200" y="3014663"/>
            <a:ext cx="4040188" cy="1485900"/>
          </a:xfrm>
        </p:spPr>
        <p:txBody>
          <a:bodyPr/>
          <a:lstStyle/>
          <a:p>
            <a:r>
              <a:rPr lang="es-ES" dirty="0" smtClean="0"/>
              <a:t>Selección de atributos: </a:t>
            </a:r>
          </a:p>
          <a:p>
            <a:r>
              <a:rPr lang="es-ES" dirty="0" smtClean="0">
                <a:solidFill>
                  <a:srgbClr val="FF0000"/>
                </a:solidFill>
              </a:rPr>
              <a:t>14</a:t>
            </a:r>
            <a:r>
              <a:rPr lang="es-ES" dirty="0" smtClean="0"/>
              <a:t>,4,</a:t>
            </a:r>
            <a:r>
              <a:rPr lang="es-ES" dirty="0" smtClean="0">
                <a:solidFill>
                  <a:srgbClr val="FF0000"/>
                </a:solidFill>
              </a:rPr>
              <a:t>15</a:t>
            </a:r>
            <a:r>
              <a:rPr lang="es-ES" dirty="0" smtClean="0"/>
              <a:t>,9,7,5,13,11,1,</a:t>
            </a:r>
            <a:r>
              <a:rPr lang="es-ES" dirty="0" smtClean="0">
                <a:solidFill>
                  <a:srgbClr val="FF0000"/>
                </a:solidFill>
              </a:rPr>
              <a:t>18</a:t>
            </a:r>
            <a:r>
              <a:rPr lang="es-ES" dirty="0" smtClean="0"/>
              <a:t>,10,16,17,2,3,6,8,12 : 18</a:t>
            </a:r>
          </a:p>
        </p:txBody>
      </p:sp>
      <p:sp>
        <p:nvSpPr>
          <p:cNvPr id="31750" name="7 Marcador de contenido"/>
          <p:cNvSpPr>
            <a:spLocks noGrp="1"/>
          </p:cNvSpPr>
          <p:nvPr>
            <p:ph sz="quarter" idx="4"/>
          </p:nvPr>
        </p:nvSpPr>
        <p:spPr>
          <a:xfrm>
            <a:off x="4645025" y="3000375"/>
            <a:ext cx="4041775" cy="3844925"/>
          </a:xfrm>
        </p:spPr>
        <p:txBody>
          <a:bodyPr/>
          <a:lstStyle/>
          <a:p>
            <a:r>
              <a:rPr lang="es-ES" dirty="0" smtClean="0"/>
              <a:t>Selección de atributos:</a:t>
            </a:r>
          </a:p>
          <a:p>
            <a:r>
              <a:rPr lang="es-ES" dirty="0" smtClean="0"/>
              <a:t>4,9,7,5,13,11,1,10,14,15,2,3,6,8,12 : 15</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557342"/>
          </a:xfrm>
        </p:spPr>
        <p:txBody>
          <a:bodyPr>
            <a:normAutofit fontScale="62500" lnSpcReduction="20000"/>
          </a:bodyPr>
          <a:lstStyle/>
          <a:p>
            <a:r>
              <a:rPr lang="es-ES" sz="3200" dirty="0" smtClean="0">
                <a:latin typeface="Arial" charset="0"/>
                <a:cs typeface="Arial" charset="0"/>
              </a:rPr>
              <a:t>Selección de atributos:</a:t>
            </a:r>
          </a:p>
          <a:p>
            <a:pPr>
              <a:buNone/>
            </a:pPr>
            <a:r>
              <a:rPr lang="es-ES" sz="3100" dirty="0" smtClean="0">
                <a:latin typeface="Arial" charset="0"/>
                <a:cs typeface="Arial" charset="0"/>
              </a:rPr>
              <a:t> </a:t>
            </a:r>
          </a:p>
          <a:p>
            <a:r>
              <a:rPr lang="es-ES" sz="2900" dirty="0" smtClean="0">
                <a:solidFill>
                  <a:srgbClr val="FF0000"/>
                </a:solidFill>
                <a:latin typeface="Arial" charset="0"/>
                <a:cs typeface="Arial" charset="0"/>
              </a:rPr>
              <a:t>14</a:t>
            </a:r>
            <a:r>
              <a:rPr lang="es-ES" sz="2900" dirty="0" smtClean="0">
                <a:latin typeface="Arial" charset="0"/>
                <a:cs typeface="Arial" charset="0"/>
              </a:rPr>
              <a:t>,4,</a:t>
            </a:r>
            <a:r>
              <a:rPr lang="es-ES" sz="2900" dirty="0" smtClean="0">
                <a:solidFill>
                  <a:srgbClr val="FF0000"/>
                </a:solidFill>
                <a:latin typeface="Arial" charset="0"/>
                <a:cs typeface="Arial" charset="0"/>
              </a:rPr>
              <a:t>15</a:t>
            </a:r>
            <a:r>
              <a:rPr lang="es-ES" sz="2900" dirty="0" smtClean="0">
                <a:latin typeface="Arial" charset="0"/>
                <a:cs typeface="Arial" charset="0"/>
              </a:rPr>
              <a:t>,9,7,5,13,11,1,</a:t>
            </a:r>
            <a:r>
              <a:rPr lang="es-ES" sz="2900" dirty="0" smtClean="0">
                <a:solidFill>
                  <a:srgbClr val="FF0000"/>
                </a:solidFill>
                <a:latin typeface="Arial" charset="0"/>
                <a:cs typeface="Arial" charset="0"/>
              </a:rPr>
              <a:t>18</a:t>
            </a:r>
            <a:r>
              <a:rPr lang="es-ES" sz="2900" dirty="0" smtClean="0">
                <a:latin typeface="Arial" charset="0"/>
                <a:cs typeface="Arial" charset="0"/>
              </a:rPr>
              <a:t>,</a:t>
            </a:r>
          </a:p>
          <a:p>
            <a:endParaRPr lang="es-ES" sz="2900" dirty="0" smtClean="0">
              <a:latin typeface="Arial" charset="0"/>
              <a:cs typeface="Arial" charset="0"/>
            </a:endParaRPr>
          </a:p>
          <a:p>
            <a:pPr>
              <a:buNone/>
            </a:pPr>
            <a:r>
              <a:rPr lang="es-ES" sz="2900" dirty="0" smtClean="0">
                <a:latin typeface="Arial" charset="0"/>
                <a:cs typeface="Arial" charset="0"/>
              </a:rPr>
              <a:t>    10,16,17,2,3,6,8,12 : 18</a:t>
            </a:r>
          </a:p>
          <a:p>
            <a:endParaRPr lang="es-ES" sz="2900" dirty="0" smtClean="0">
              <a:latin typeface="Arial" charset="0"/>
              <a:cs typeface="Arial" charset="0"/>
            </a:endParaRPr>
          </a:p>
          <a:p>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214813" y="2514600"/>
            <a:ext cx="4929187" cy="4343400"/>
          </a:xfrm>
        </p:spPr>
        <p:txBody>
          <a:bodyPr/>
          <a:lstStyle/>
          <a:p>
            <a:r>
              <a:rPr lang="es-ES" sz="1400" dirty="0" smtClean="0">
                <a:latin typeface="Arial" charset="0"/>
                <a:cs typeface="Arial" charset="0"/>
              </a:rPr>
              <a:t>Selección de atributos</a:t>
            </a:r>
            <a:r>
              <a:rPr lang="es-ES" dirty="0" smtClean="0"/>
              <a:t>:</a:t>
            </a:r>
          </a:p>
          <a:p>
            <a:pPr algn="just">
              <a:buFont typeface="Wingdings 2" pitchFamily="18" charset="2"/>
              <a:buNone/>
            </a:pP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a:t>
            </a:r>
            <a:r>
              <a:rPr lang="es-ES" sz="1000" dirty="0" err="1" smtClean="0">
                <a:latin typeface="Arial" charset="0"/>
                <a:cs typeface="Arial" charset="0"/>
              </a:rPr>
              <a:t>merit</a:t>
            </a: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Rank             Atributos</a:t>
            </a:r>
          </a:p>
          <a:p>
            <a:pPr algn="just"/>
            <a:r>
              <a:rPr lang="es-ES" sz="1000" dirty="0" smtClean="0">
                <a:latin typeface="Arial" charset="0"/>
                <a:cs typeface="Arial" charset="0"/>
              </a:rPr>
              <a:t> 0.306 +- 0.035               1.1 +- 0.3                  14 CA</a:t>
            </a:r>
          </a:p>
          <a:p>
            <a:pPr algn="just"/>
            <a:r>
              <a:rPr lang="es-ES" sz="1000" dirty="0" smtClean="0">
                <a:latin typeface="Arial" charset="0"/>
                <a:cs typeface="Arial" charset="0"/>
              </a:rPr>
              <a:t> 0.236 +- 0.021               2.2 +- 0.4                  4 HO</a:t>
            </a:r>
          </a:p>
          <a:p>
            <a:pPr algn="just"/>
            <a:r>
              <a:rPr lang="es-ES" sz="1000" dirty="0" smtClean="0">
                <a:latin typeface="Arial" charset="0"/>
                <a:cs typeface="Arial" charset="0"/>
              </a:rPr>
              <a:t> 0.225 +- 0.066               2.7 +- 0.64                15 R</a:t>
            </a:r>
          </a:p>
          <a:p>
            <a:pPr algn="just"/>
            <a:r>
              <a:rPr lang="es-ES" sz="1000" dirty="0" smtClean="0">
                <a:latin typeface="Arial" charset="0"/>
                <a:cs typeface="Arial" charset="0"/>
              </a:rPr>
              <a:t> 0.171 +- 0.026               4   +- 0                      9 TO</a:t>
            </a:r>
          </a:p>
          <a:p>
            <a:pPr algn="just"/>
            <a:r>
              <a:rPr lang="es-ES" sz="1000" dirty="0" smtClean="0">
                <a:latin typeface="Arial" charset="0"/>
                <a:cs typeface="Arial" charset="0"/>
              </a:rPr>
              <a:t> 0.109 +- 0.007               5   +- 0                      7 </a:t>
            </a:r>
            <a:r>
              <a:rPr lang="es-ES" sz="1000" dirty="0" err="1" smtClean="0">
                <a:latin typeface="Arial" charset="0"/>
                <a:cs typeface="Arial" charset="0"/>
              </a:rPr>
              <a:t>An</a:t>
            </a:r>
            <a:endParaRPr lang="es-ES" sz="1000" dirty="0" smtClean="0">
              <a:latin typeface="Arial" charset="0"/>
              <a:cs typeface="Arial" charset="0"/>
            </a:endParaRPr>
          </a:p>
          <a:p>
            <a:pPr algn="just"/>
            <a:r>
              <a:rPr lang="es-ES" sz="1000" dirty="0" smtClean="0">
                <a:latin typeface="Arial" charset="0"/>
                <a:cs typeface="Arial" charset="0"/>
              </a:rPr>
              <a:t> 0.089 +- 0.008               6.4 +- 0.66                5 </a:t>
            </a:r>
            <a:r>
              <a:rPr lang="es-ES" sz="1000" dirty="0" err="1" smtClean="0">
                <a:latin typeface="Arial" charset="0"/>
                <a:cs typeface="Arial" charset="0"/>
              </a:rPr>
              <a:t>Ed</a:t>
            </a:r>
            <a:endParaRPr lang="es-ES" sz="1000" dirty="0" smtClean="0">
              <a:latin typeface="Arial" charset="0"/>
              <a:cs typeface="Arial" charset="0"/>
            </a:endParaRPr>
          </a:p>
          <a:p>
            <a:pPr algn="just"/>
            <a:r>
              <a:rPr lang="es-ES" sz="1000" dirty="0" smtClean="0">
                <a:latin typeface="Arial" charset="0"/>
                <a:cs typeface="Arial" charset="0"/>
              </a:rPr>
              <a:t> 0.069 +- 0.023              8.3 +- 2.49                13 FP</a:t>
            </a:r>
          </a:p>
          <a:p>
            <a:pPr algn="just"/>
            <a:r>
              <a:rPr lang="es-ES" sz="1000" dirty="0" smtClean="0">
                <a:latin typeface="Arial" charset="0"/>
                <a:cs typeface="Arial" charset="0"/>
              </a:rPr>
              <a:t> 0.063 +- 0.011              8.8 +- 1.54                11 F</a:t>
            </a:r>
          </a:p>
          <a:p>
            <a:pPr algn="just"/>
            <a:r>
              <a:rPr lang="es-ES" sz="1000" dirty="0" smtClean="0">
                <a:latin typeface="Arial" charset="0"/>
                <a:cs typeface="Arial" charset="0"/>
              </a:rPr>
              <a:t> 0.056 +- 0.009              9.5 +- 1.43                1 H</a:t>
            </a:r>
          </a:p>
          <a:p>
            <a:pPr algn="just"/>
            <a:r>
              <a:rPr lang="es-ES" sz="1000" dirty="0" smtClean="0">
                <a:latin typeface="Arial" charset="0"/>
                <a:cs typeface="Arial" charset="0"/>
              </a:rPr>
              <a:t> 0.056 +- 0.015             10.1 +- 1.76               18 DS</a:t>
            </a:r>
          </a:p>
          <a:p>
            <a:pPr algn="just"/>
            <a:r>
              <a:rPr lang="es-ES" sz="1000" dirty="0" smtClean="0">
                <a:latin typeface="Arial" charset="0"/>
                <a:cs typeface="Arial" charset="0"/>
              </a:rPr>
              <a:t> 0.052 +- 0.005             10.2 +- 0.6                 10 PT</a:t>
            </a:r>
          </a:p>
          <a:p>
            <a:pPr algn="just"/>
            <a:r>
              <a:rPr lang="es-ES" sz="1000" dirty="0" smtClean="0">
                <a:latin typeface="Arial" charset="0"/>
                <a:cs typeface="Arial" charset="0"/>
              </a:rPr>
              <a:t> 0.039 +- 0.022             12.3 +- 3.16               16 ER</a:t>
            </a:r>
          </a:p>
          <a:p>
            <a:pPr algn="just"/>
            <a:r>
              <a:rPr lang="es-ES" sz="1000" dirty="0" smtClean="0">
                <a:latin typeface="Arial" charset="0"/>
                <a:cs typeface="Arial" charset="0"/>
              </a:rPr>
              <a:t> 0.03  +- 0.003              13.3 +- 0.9                  2 D</a:t>
            </a:r>
          </a:p>
          <a:p>
            <a:pPr algn="just"/>
            <a:r>
              <a:rPr lang="es-ES" sz="1000" dirty="0" smtClean="0">
                <a:latin typeface="Arial" charset="0"/>
                <a:cs typeface="Arial" charset="0"/>
              </a:rPr>
              <a:t> 0.032 +- 0.019             13.7 +- 3.35               17 CT</a:t>
            </a:r>
          </a:p>
          <a:p>
            <a:pPr algn="just"/>
            <a:r>
              <a:rPr lang="es-ES" sz="1000" dirty="0" smtClean="0">
                <a:latin typeface="Arial" charset="0"/>
                <a:cs typeface="Arial" charset="0"/>
              </a:rPr>
              <a:t> 0.021 +- 0.009             14.9 +- 1.51               6 Na</a:t>
            </a:r>
          </a:p>
          <a:p>
            <a:pPr algn="just"/>
            <a:r>
              <a:rPr lang="es-ES" sz="1000" dirty="0" smtClean="0">
                <a:latin typeface="Arial" charset="0"/>
                <a:cs typeface="Arial" charset="0"/>
              </a:rPr>
              <a:t> 0.021 +- 0.004             15.5 +- 0.5                 3 M</a:t>
            </a:r>
          </a:p>
          <a:p>
            <a:pPr algn="just"/>
            <a:r>
              <a:rPr lang="es-ES" sz="1000" dirty="0" smtClean="0">
                <a:latin typeface="Arial" charset="0"/>
                <a:cs typeface="Arial" charset="0"/>
              </a:rPr>
              <a:t> 0.017 +- 0.004             16.2 +- 1.25               8 TC</a:t>
            </a:r>
          </a:p>
          <a:p>
            <a:pPr algn="just"/>
            <a:r>
              <a:rPr lang="es-ES" sz="1000" dirty="0" smtClean="0">
                <a:latin typeface="Arial" charset="0"/>
                <a:cs typeface="Arial" charset="0"/>
              </a:rPr>
              <a:t> 0.012 +- 0.017             16.8 +- 2.64               12 RP</a:t>
            </a: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
        <p:nvSpPr>
          <p:cNvPr id="8" name="7 Rectángulo"/>
          <p:cNvSpPr/>
          <p:nvPr/>
        </p:nvSpPr>
        <p:spPr>
          <a:xfrm>
            <a:off x="1071538" y="3571876"/>
            <a:ext cx="857256"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p:cNvSpPr/>
          <p:nvPr/>
        </p:nvSpPr>
        <p:spPr>
          <a:xfrm>
            <a:off x="2143108" y="3571876"/>
            <a:ext cx="357190"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Rectángulo"/>
          <p:cNvSpPr/>
          <p:nvPr/>
        </p:nvSpPr>
        <p:spPr>
          <a:xfrm>
            <a:off x="7000892" y="5072074"/>
            <a:ext cx="500066" cy="357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Rectángulo"/>
          <p:cNvSpPr/>
          <p:nvPr/>
        </p:nvSpPr>
        <p:spPr>
          <a:xfrm>
            <a:off x="7000892" y="5643578"/>
            <a:ext cx="50006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Flecha izquierda"/>
          <p:cNvSpPr/>
          <p:nvPr/>
        </p:nvSpPr>
        <p:spPr>
          <a:xfrm>
            <a:off x="7643834" y="50006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rriba"/>
          <p:cNvSpPr/>
          <p:nvPr/>
        </p:nvSpPr>
        <p:spPr>
          <a:xfrm>
            <a:off x="1285852" y="407194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1" grpId="0" animBg="1"/>
      <p:bldP spid="11" grpId="1" animBg="1"/>
      <p:bldP spid="13" grpId="0" animBg="1"/>
      <p:bldP spid="1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2: </a:t>
            </a:r>
            <a:r>
              <a:rPr lang="es-ES" sz="4400" dirty="0" smtClean="0"/>
              <a:t>“</a:t>
            </a:r>
            <a:r>
              <a:rPr lang="es-ES" sz="4400" i="1" dirty="0" err="1" smtClean="0"/>
              <a:t>GainRatioAttributeEval</a:t>
            </a:r>
            <a:r>
              <a:rPr lang="es-ES" sz="4400" i="1" dirty="0" smtClean="0"/>
              <a:t>”</a:t>
            </a:r>
            <a:br>
              <a:rPr lang="es-ES" sz="4400" i="1" dirty="0" smtClean="0"/>
            </a:br>
            <a:r>
              <a:rPr lang="es-ES" sz="2700" dirty="0" smtClean="0"/>
              <a:t>Encuesta </a:t>
            </a:r>
            <a:r>
              <a:rPr lang="es-ES" sz="2700" dirty="0" err="1" smtClean="0"/>
              <a:t>Credit-Scoring</a:t>
            </a:r>
            <a:endParaRPr lang="es-ES" sz="2700" dirty="0"/>
          </a:p>
        </p:txBody>
      </p:sp>
      <p:pic>
        <p:nvPicPr>
          <p:cNvPr id="7170" name="Picture 2"/>
          <p:cNvPicPr>
            <a:picLocks noChangeAspect="1" noChangeArrowheads="1"/>
          </p:cNvPicPr>
          <p:nvPr/>
        </p:nvPicPr>
        <p:blipFill>
          <a:blip r:embed="rId3" cstate="print"/>
          <a:srcRect/>
          <a:stretch>
            <a:fillRect/>
          </a:stretch>
        </p:blipFill>
        <p:spPr bwMode="auto">
          <a:xfrm>
            <a:off x="1631272" y="2038947"/>
            <a:ext cx="6084000" cy="453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t>     5,1,20,3,2,6,15,14,4,10,12,13,7,9,8,16,19,17,11,18</a:t>
            </a:r>
            <a:endParaRPr lang="es-ES" sz="2400" dirty="0" smtClean="0"/>
          </a:p>
          <a:p>
            <a:pPr algn="just"/>
            <a:r>
              <a:rPr lang="es-ES" sz="2000" dirty="0" smtClean="0"/>
              <a:t>La variable “Cantidad de crédito en </a:t>
            </a:r>
            <a:r>
              <a:rPr lang="es-ES" sz="2000" dirty="0" err="1" smtClean="0"/>
              <a:t>Deutche</a:t>
            </a:r>
            <a:r>
              <a:rPr lang="es-ES" sz="2000" dirty="0" smtClean="0"/>
              <a:t> Mark” (</a:t>
            </a:r>
            <a:r>
              <a:rPr lang="es-ES" sz="2000" dirty="0" err="1" smtClean="0"/>
              <a:t>hoebe</a:t>
            </a:r>
            <a:r>
              <a:rPr lang="es-ES" sz="2000" dirty="0" smtClean="0"/>
              <a:t>) es el atributo más influyente.</a:t>
            </a:r>
          </a:p>
          <a:p>
            <a:pPr algn="just"/>
            <a:r>
              <a:rPr lang="es-ES" sz="2000" dirty="0" smtClean="0"/>
              <a:t>Este atributo tiene un peso de 0.086 en el diseño del modelo.</a:t>
            </a:r>
          </a:p>
          <a:p>
            <a:pPr algn="just"/>
            <a:r>
              <a:rPr lang="es-ES" sz="2000" dirty="0" smtClean="0"/>
              <a:t>Con este algoritmo, los resultados con toda la muestra de entrenamiento y con validación cruzada crean un ranking de atributos cuyo orden es el mismo en ambos casos.  </a:t>
            </a:r>
          </a:p>
          <a:p>
            <a:pPr algn="just"/>
            <a:r>
              <a:rPr lang="es-ES" sz="2000" dirty="0" smtClean="0"/>
              <a:t>Recordar que las únicas variables métricas son:</a:t>
            </a:r>
          </a:p>
          <a:p>
            <a:pPr algn="just">
              <a:buNone/>
            </a:pPr>
            <a:r>
              <a:rPr lang="es-ES" sz="2000" dirty="0" smtClean="0"/>
              <a:t>	- </a:t>
            </a:r>
            <a:r>
              <a:rPr lang="es-ES" sz="2000" dirty="0" err="1" smtClean="0"/>
              <a:t>Hoebe</a:t>
            </a:r>
            <a:r>
              <a:rPr lang="es-ES" sz="2000" dirty="0" smtClean="0"/>
              <a:t>- “Cantidad de crédito en </a:t>
            </a:r>
            <a:r>
              <a:rPr lang="es-ES" sz="2000" dirty="0" err="1" smtClean="0"/>
              <a:t>Deutche</a:t>
            </a:r>
            <a:r>
              <a:rPr lang="es-ES" sz="2000" dirty="0" smtClean="0"/>
              <a:t> Mark” </a:t>
            </a:r>
          </a:p>
          <a:p>
            <a:pPr algn="just">
              <a:buNone/>
            </a:pPr>
            <a:r>
              <a:rPr lang="es-ES" sz="2000" dirty="0" smtClean="0"/>
              <a:t>	- Alter- Edad</a:t>
            </a:r>
          </a:p>
          <a:p>
            <a:pPr algn="just">
              <a:buNone/>
            </a:pPr>
            <a:r>
              <a:rPr lang="es-ES" sz="2000" dirty="0" smtClean="0"/>
              <a:t>	- </a:t>
            </a:r>
            <a:r>
              <a:rPr lang="es-ES" sz="2000" dirty="0" err="1" smtClean="0"/>
              <a:t>Laufzeit</a:t>
            </a:r>
            <a:r>
              <a:rPr lang="es-ES" sz="2000" dirty="0" smtClean="0"/>
              <a:t>- Duración en meses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557342"/>
          </a:xfrm>
        </p:spPr>
        <p:txBody>
          <a:bodyPr>
            <a:normAutofit fontScale="62500" lnSpcReduction="20000"/>
          </a:bodyPr>
          <a:lstStyle/>
          <a:p>
            <a:r>
              <a:rPr lang="es-ES" sz="3200" dirty="0" smtClean="0">
                <a:latin typeface="Arial" charset="0"/>
                <a:cs typeface="Arial" charset="0"/>
              </a:rPr>
              <a:t>Selección de atributos:</a:t>
            </a:r>
          </a:p>
          <a:p>
            <a:pPr>
              <a:buNone/>
            </a:pPr>
            <a:r>
              <a:rPr lang="es-ES" sz="3100" dirty="0" smtClean="0">
                <a:latin typeface="Arial" charset="0"/>
                <a:cs typeface="Arial" charset="0"/>
              </a:rPr>
              <a:t> </a:t>
            </a:r>
          </a:p>
          <a:p>
            <a:r>
              <a:rPr lang="es-ES" sz="2900" dirty="0" smtClean="0">
                <a:latin typeface="Arial" charset="0"/>
                <a:cs typeface="Arial" charset="0"/>
              </a:rPr>
              <a:t>5,1,20,3,2,6,15,14,4,10,12,</a:t>
            </a:r>
          </a:p>
          <a:p>
            <a:pPr>
              <a:buNone/>
            </a:pPr>
            <a:endParaRPr lang="es-ES" sz="2900" dirty="0" smtClean="0">
              <a:latin typeface="Arial" charset="0"/>
              <a:cs typeface="Arial" charset="0"/>
            </a:endParaRPr>
          </a:p>
          <a:p>
            <a:pPr>
              <a:buNone/>
            </a:pPr>
            <a:r>
              <a:rPr lang="es-ES" sz="2900" dirty="0" smtClean="0">
                <a:latin typeface="Arial" charset="0"/>
                <a:cs typeface="Arial" charset="0"/>
              </a:rPr>
              <a:t>    13,7,9,8,16,19,17,11,18 : 20</a:t>
            </a:r>
          </a:p>
          <a:p>
            <a:pPr>
              <a:buNone/>
            </a:pPr>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214813" y="2514600"/>
            <a:ext cx="4929187" cy="4343400"/>
          </a:xfrm>
        </p:spPr>
        <p:txBody>
          <a:bodyPr>
            <a:normAutofit/>
          </a:bodyPr>
          <a:lstStyle/>
          <a:p>
            <a:r>
              <a:rPr lang="es-ES" sz="1400" dirty="0" smtClean="0">
                <a:latin typeface="Arial" charset="0"/>
                <a:cs typeface="Arial" charset="0"/>
              </a:rPr>
              <a:t>Selección de atributos</a:t>
            </a:r>
            <a:r>
              <a:rPr lang="es-ES" dirty="0" smtClean="0"/>
              <a:t>:</a:t>
            </a:r>
          </a:p>
          <a:p>
            <a:pPr algn="just">
              <a:buFont typeface="Wingdings 2" pitchFamily="18" charset="2"/>
              <a:buNone/>
            </a:pP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a:t>
            </a:r>
            <a:r>
              <a:rPr lang="es-ES" sz="1000" dirty="0" err="1" smtClean="0">
                <a:latin typeface="Arial" charset="0"/>
                <a:cs typeface="Arial" charset="0"/>
              </a:rPr>
              <a:t>merit</a:t>
            </a: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Rank           Atributos</a:t>
            </a:r>
          </a:p>
          <a:p>
            <a:pPr algn="just"/>
            <a:r>
              <a:rPr lang="es-ES" sz="1000" dirty="0" smtClean="0">
                <a:latin typeface="Arial" charset="0"/>
                <a:cs typeface="Arial" charset="0"/>
              </a:rPr>
              <a:t>0.086 +- 0                       1   +- 0       	 5 </a:t>
            </a:r>
            <a:r>
              <a:rPr lang="es-ES" sz="1000" dirty="0" err="1" smtClean="0">
                <a:latin typeface="Arial" charset="0"/>
                <a:cs typeface="Arial" charset="0"/>
              </a:rPr>
              <a:t>hoehe</a:t>
            </a:r>
            <a:endParaRPr lang="es-ES" sz="1000" dirty="0" smtClean="0">
              <a:latin typeface="Arial" charset="0"/>
              <a:cs typeface="Arial" charset="0"/>
            </a:endParaRPr>
          </a:p>
          <a:p>
            <a:pPr algn="just"/>
            <a:r>
              <a:rPr lang="es-ES" sz="1000" dirty="0" smtClean="0">
                <a:latin typeface="Arial" charset="0"/>
                <a:cs typeface="Arial" charset="0"/>
              </a:rPr>
              <a:t> 0.053 +- 0.003               2   +- 0        	1 </a:t>
            </a:r>
            <a:r>
              <a:rPr lang="es-ES" sz="1000" dirty="0" err="1" smtClean="0">
                <a:latin typeface="Arial" charset="0"/>
                <a:cs typeface="Arial" charset="0"/>
              </a:rPr>
              <a:t>laufkont</a:t>
            </a:r>
            <a:endParaRPr lang="es-ES" sz="1000" dirty="0" smtClean="0">
              <a:latin typeface="Arial" charset="0"/>
              <a:cs typeface="Arial" charset="0"/>
            </a:endParaRPr>
          </a:p>
          <a:p>
            <a:pPr algn="just"/>
            <a:r>
              <a:rPr lang="es-ES" sz="1000" dirty="0" smtClean="0">
                <a:latin typeface="Arial" charset="0"/>
                <a:cs typeface="Arial" charset="0"/>
              </a:rPr>
              <a:t> 0.026 +- 0.002               3.3 +- 0.46     	3 moral</a:t>
            </a:r>
          </a:p>
          <a:p>
            <a:pPr algn="just"/>
            <a:r>
              <a:rPr lang="es-ES" sz="1000" dirty="0" smtClean="0">
                <a:latin typeface="Arial" charset="0"/>
                <a:cs typeface="Arial" charset="0"/>
              </a:rPr>
              <a:t> 0.026 +- 0.006               3.7 +- 0.46    	20 </a:t>
            </a:r>
            <a:r>
              <a:rPr lang="es-ES" sz="1000" dirty="0" err="1" smtClean="0">
                <a:latin typeface="Arial" charset="0"/>
                <a:cs typeface="Arial" charset="0"/>
              </a:rPr>
              <a:t>gastarb</a:t>
            </a:r>
            <a:endParaRPr lang="es-ES" sz="1000" dirty="0" smtClean="0">
              <a:latin typeface="Arial" charset="0"/>
              <a:cs typeface="Arial" charset="0"/>
            </a:endParaRPr>
          </a:p>
          <a:p>
            <a:pPr algn="just"/>
            <a:r>
              <a:rPr lang="es-ES" sz="1000" dirty="0" smtClean="0">
                <a:latin typeface="Arial" charset="0"/>
                <a:cs typeface="Arial" charset="0"/>
              </a:rPr>
              <a:t> 0.018 +- 0.001               5.3 +- 0.46     	2 </a:t>
            </a:r>
            <a:r>
              <a:rPr lang="es-ES" sz="1000" dirty="0" err="1" smtClean="0">
                <a:latin typeface="Arial" charset="0"/>
                <a:cs typeface="Arial" charset="0"/>
              </a:rPr>
              <a:t>laufzeit</a:t>
            </a:r>
            <a:endParaRPr lang="es-ES" sz="1000" dirty="0" smtClean="0">
              <a:latin typeface="Arial" charset="0"/>
              <a:cs typeface="Arial" charset="0"/>
            </a:endParaRPr>
          </a:p>
          <a:p>
            <a:pPr algn="just"/>
            <a:r>
              <a:rPr lang="es-ES" sz="1000" dirty="0" smtClean="0">
                <a:latin typeface="Arial" charset="0"/>
                <a:cs typeface="Arial" charset="0"/>
              </a:rPr>
              <a:t> 0.017 +- 0.002               5.7 +- 0.46     	6 </a:t>
            </a:r>
            <a:r>
              <a:rPr lang="es-ES" sz="1000" dirty="0" err="1" smtClean="0">
                <a:latin typeface="Arial" charset="0"/>
                <a:cs typeface="Arial" charset="0"/>
              </a:rPr>
              <a:t>sparkont</a:t>
            </a:r>
            <a:endParaRPr lang="es-ES" sz="1000" dirty="0" smtClean="0">
              <a:latin typeface="Arial" charset="0"/>
              <a:cs typeface="Arial" charset="0"/>
            </a:endParaRPr>
          </a:p>
          <a:p>
            <a:pPr algn="just"/>
            <a:r>
              <a:rPr lang="es-ES" sz="1000" dirty="0" smtClean="0">
                <a:latin typeface="Arial" charset="0"/>
                <a:cs typeface="Arial" charset="0"/>
              </a:rPr>
              <a:t> 0.012 +- 0.002               8   +- 1.1     	15 </a:t>
            </a:r>
            <a:r>
              <a:rPr lang="es-ES" sz="1000" dirty="0" err="1" smtClean="0">
                <a:latin typeface="Arial" charset="0"/>
                <a:cs typeface="Arial" charset="0"/>
              </a:rPr>
              <a:t>wohn</a:t>
            </a:r>
            <a:endParaRPr lang="es-ES" sz="1000" dirty="0" smtClean="0">
              <a:latin typeface="Arial" charset="0"/>
              <a:cs typeface="Arial" charset="0"/>
            </a:endParaRPr>
          </a:p>
          <a:p>
            <a:pPr algn="just"/>
            <a:r>
              <a:rPr lang="es-ES" sz="1000" dirty="0" smtClean="0">
                <a:latin typeface="Arial" charset="0"/>
                <a:cs typeface="Arial" charset="0"/>
              </a:rPr>
              <a:t> 0.011 +- 0.002               8.8 +- 1.6     	14 </a:t>
            </a:r>
            <a:r>
              <a:rPr lang="es-ES" sz="1000" dirty="0" err="1" smtClean="0">
                <a:latin typeface="Arial" charset="0"/>
                <a:cs typeface="Arial" charset="0"/>
              </a:rPr>
              <a:t>weitkred</a:t>
            </a:r>
            <a:endParaRPr lang="es-ES" sz="1000" dirty="0" smtClean="0">
              <a:latin typeface="Arial" charset="0"/>
              <a:cs typeface="Arial" charset="0"/>
            </a:endParaRPr>
          </a:p>
          <a:p>
            <a:pPr algn="just"/>
            <a:r>
              <a:rPr lang="es-ES" sz="1000" dirty="0" smtClean="0">
                <a:latin typeface="Arial" charset="0"/>
                <a:cs typeface="Arial" charset="0"/>
              </a:rPr>
              <a:t> 0.01  +- 0.001                9.6 +- 1.36               4 </a:t>
            </a:r>
            <a:r>
              <a:rPr lang="es-ES" sz="1000" dirty="0" err="1" smtClean="0">
                <a:latin typeface="Arial" charset="0"/>
                <a:cs typeface="Arial" charset="0"/>
              </a:rPr>
              <a:t>verw</a:t>
            </a:r>
            <a:endParaRPr lang="es-ES" sz="1000" dirty="0" smtClean="0">
              <a:latin typeface="Arial" charset="0"/>
              <a:cs typeface="Arial" charset="0"/>
            </a:endParaRPr>
          </a:p>
          <a:p>
            <a:pPr algn="just"/>
            <a:r>
              <a:rPr lang="es-ES" sz="1000" dirty="0" smtClean="0">
                <a:latin typeface="Arial" charset="0"/>
                <a:cs typeface="Arial" charset="0"/>
              </a:rPr>
              <a:t> 0.01  +- 0.001                9.7 +- 1.42    	13 alter</a:t>
            </a:r>
          </a:p>
          <a:p>
            <a:pPr algn="just"/>
            <a:r>
              <a:rPr lang="es-ES" sz="1000" dirty="0" smtClean="0">
                <a:latin typeface="Arial" charset="0"/>
                <a:cs typeface="Arial" charset="0"/>
              </a:rPr>
              <a:t> 0.009 +- 0.002              10.3 +- 2.15    	10 </a:t>
            </a:r>
            <a:r>
              <a:rPr lang="es-ES" sz="1000" dirty="0" err="1" smtClean="0">
                <a:latin typeface="Arial" charset="0"/>
                <a:cs typeface="Arial" charset="0"/>
              </a:rPr>
              <a:t>buerge</a:t>
            </a:r>
            <a:endParaRPr lang="es-ES" sz="1000" dirty="0" smtClean="0">
              <a:latin typeface="Arial" charset="0"/>
              <a:cs typeface="Arial" charset="0"/>
            </a:endParaRPr>
          </a:p>
          <a:p>
            <a:pPr algn="just"/>
            <a:r>
              <a:rPr lang="es-ES" sz="1000" dirty="0" smtClean="0">
                <a:latin typeface="Arial" charset="0"/>
                <a:cs typeface="Arial" charset="0"/>
              </a:rPr>
              <a:t> 0.009 +- 0.001              11.3 +- 1.55    	12 </a:t>
            </a:r>
            <a:r>
              <a:rPr lang="es-ES" sz="1000" dirty="0" err="1" smtClean="0">
                <a:latin typeface="Arial" charset="0"/>
                <a:cs typeface="Arial" charset="0"/>
              </a:rPr>
              <a:t>verm</a:t>
            </a:r>
            <a:endParaRPr lang="es-ES" sz="1000" dirty="0" smtClean="0">
              <a:latin typeface="Arial" charset="0"/>
              <a:cs typeface="Arial" charset="0"/>
            </a:endParaRPr>
          </a:p>
          <a:p>
            <a:pPr algn="just"/>
            <a:r>
              <a:rPr lang="es-ES" sz="1000" dirty="0" smtClean="0">
                <a:latin typeface="Arial" charset="0"/>
                <a:cs typeface="Arial" charset="0"/>
              </a:rPr>
              <a:t> 0.006 +- 0.002              12.6 +- 1.02     	7 </a:t>
            </a:r>
            <a:r>
              <a:rPr lang="es-ES" sz="1000" dirty="0" err="1" smtClean="0">
                <a:latin typeface="Arial" charset="0"/>
                <a:cs typeface="Arial" charset="0"/>
              </a:rPr>
              <a:t>beszeit</a:t>
            </a:r>
            <a:endParaRPr lang="es-ES" sz="1000" dirty="0" smtClean="0">
              <a:latin typeface="Arial" charset="0"/>
              <a:cs typeface="Arial" charset="0"/>
            </a:endParaRPr>
          </a:p>
          <a:p>
            <a:pPr algn="just"/>
            <a:r>
              <a:rPr lang="es-ES" sz="1000" dirty="0" smtClean="0">
                <a:latin typeface="Arial" charset="0"/>
                <a:cs typeface="Arial" charset="0"/>
              </a:rPr>
              <a:t> 0.005 +- 0.001              13.7 +- 0.64     	9 </a:t>
            </a:r>
            <a:r>
              <a:rPr lang="es-ES" sz="1000" dirty="0" err="1" smtClean="0">
                <a:latin typeface="Arial" charset="0"/>
                <a:cs typeface="Arial" charset="0"/>
              </a:rPr>
              <a:t>famges</a:t>
            </a:r>
            <a:endParaRPr lang="es-ES" sz="1000" dirty="0" smtClean="0">
              <a:latin typeface="Arial" charset="0"/>
              <a:cs typeface="Arial" charset="0"/>
            </a:endParaRPr>
          </a:p>
          <a:p>
            <a:pPr algn="just"/>
            <a:r>
              <a:rPr lang="es-ES" sz="1000" dirty="0" smtClean="0">
                <a:latin typeface="Arial" charset="0"/>
                <a:cs typeface="Arial" charset="0"/>
              </a:rPr>
              <a:t> 0.002 +- 0                     15.4 +- 0.49     	8 </a:t>
            </a:r>
            <a:r>
              <a:rPr lang="es-ES" sz="1000" dirty="0" err="1" smtClean="0">
                <a:latin typeface="Arial" charset="0"/>
                <a:cs typeface="Arial" charset="0"/>
              </a:rPr>
              <a:t>rate</a:t>
            </a:r>
            <a:endParaRPr lang="es-ES" sz="1000" dirty="0" smtClean="0">
              <a:latin typeface="Arial" charset="0"/>
              <a:cs typeface="Arial" charset="0"/>
            </a:endParaRPr>
          </a:p>
          <a:p>
            <a:pPr algn="just"/>
            <a:r>
              <a:rPr lang="es-ES" sz="1000" dirty="0" smtClean="0">
                <a:latin typeface="Arial" charset="0"/>
                <a:cs typeface="Arial" charset="0"/>
              </a:rPr>
              <a:t> 0.002 +- 0.001              16.1 +- 1.04    	16 </a:t>
            </a:r>
            <a:r>
              <a:rPr lang="es-ES" sz="1000" dirty="0" err="1" smtClean="0">
                <a:latin typeface="Arial" charset="0"/>
                <a:cs typeface="Arial" charset="0"/>
              </a:rPr>
              <a:t>bishkred</a:t>
            </a:r>
            <a:endParaRPr lang="es-ES" sz="1000" dirty="0" smtClean="0">
              <a:latin typeface="Arial" charset="0"/>
              <a:cs typeface="Arial" charset="0"/>
            </a:endParaRPr>
          </a:p>
          <a:p>
            <a:pPr algn="just"/>
            <a:r>
              <a:rPr lang="es-ES" sz="1000" dirty="0" smtClean="0">
                <a:latin typeface="Arial" charset="0"/>
                <a:cs typeface="Arial" charset="0"/>
              </a:rPr>
              <a:t> 0.001 +- 0                     17.1 +- 0.94    	17 </a:t>
            </a:r>
            <a:r>
              <a:rPr lang="es-ES" sz="1000" dirty="0" err="1" smtClean="0">
                <a:latin typeface="Arial" charset="0"/>
                <a:cs typeface="Arial" charset="0"/>
              </a:rPr>
              <a:t>beruf</a:t>
            </a:r>
            <a:endParaRPr lang="es-ES" sz="1000" dirty="0" smtClean="0">
              <a:latin typeface="Arial" charset="0"/>
              <a:cs typeface="Arial" charset="0"/>
            </a:endParaRPr>
          </a:p>
          <a:p>
            <a:pPr algn="just"/>
            <a:r>
              <a:rPr lang="es-ES" sz="1000" dirty="0" smtClean="0">
                <a:latin typeface="Arial" charset="0"/>
                <a:cs typeface="Arial" charset="0"/>
              </a:rPr>
              <a:t> 0.001 +- 0                     17.8 +- 0.87     	19 </a:t>
            </a:r>
            <a:r>
              <a:rPr lang="es-ES" sz="1000" dirty="0" err="1" smtClean="0">
                <a:latin typeface="Arial" charset="0"/>
                <a:cs typeface="Arial" charset="0"/>
              </a:rPr>
              <a:t>telef</a:t>
            </a:r>
            <a:endParaRPr lang="es-ES" sz="1000" dirty="0" smtClean="0">
              <a:latin typeface="Arial" charset="0"/>
              <a:cs typeface="Arial" charset="0"/>
            </a:endParaRPr>
          </a:p>
          <a:p>
            <a:pPr algn="just"/>
            <a:r>
              <a:rPr lang="es-ES" sz="1000" dirty="0" smtClean="0">
                <a:latin typeface="Arial" charset="0"/>
                <a:cs typeface="Arial" charset="0"/>
              </a:rPr>
              <a:t> 0     +- 0                        19.1 +- 0.83    	11 </a:t>
            </a:r>
            <a:r>
              <a:rPr lang="es-ES" sz="1000" dirty="0" err="1" smtClean="0">
                <a:latin typeface="Arial" charset="0"/>
                <a:cs typeface="Arial" charset="0"/>
              </a:rPr>
              <a:t>wohnzeit</a:t>
            </a:r>
            <a:endParaRPr lang="es-ES" sz="1000" dirty="0" smtClean="0">
              <a:latin typeface="Arial" charset="0"/>
              <a:cs typeface="Arial" charset="0"/>
            </a:endParaRPr>
          </a:p>
          <a:p>
            <a:pPr algn="just"/>
            <a:r>
              <a:rPr lang="es-ES" sz="1000" dirty="0" smtClean="0">
                <a:latin typeface="Arial" charset="0"/>
                <a:cs typeface="Arial" charset="0"/>
              </a:rPr>
              <a:t> 0     +- 0                        19.5 +- 0.81    	18 </a:t>
            </a:r>
            <a:r>
              <a:rPr lang="es-ES" sz="1000" dirty="0" err="1" smtClean="0">
                <a:latin typeface="Arial" charset="0"/>
                <a:cs typeface="Arial" charset="0"/>
              </a:rPr>
              <a:t>pers</a:t>
            </a:r>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
        <p:nvSpPr>
          <p:cNvPr id="7" name="6 Rectángulo"/>
          <p:cNvSpPr/>
          <p:nvPr/>
        </p:nvSpPr>
        <p:spPr>
          <a:xfrm>
            <a:off x="1214414" y="3071810"/>
            <a:ext cx="500066"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Rectángulo"/>
          <p:cNvSpPr/>
          <p:nvPr/>
        </p:nvSpPr>
        <p:spPr>
          <a:xfrm>
            <a:off x="6929454" y="3429000"/>
            <a:ext cx="785818" cy="3476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p:cNvSpPr/>
          <p:nvPr/>
        </p:nvSpPr>
        <p:spPr>
          <a:xfrm>
            <a:off x="2928926" y="3071810"/>
            <a:ext cx="28575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p:cNvSpPr/>
          <p:nvPr/>
        </p:nvSpPr>
        <p:spPr>
          <a:xfrm>
            <a:off x="7000892" y="4714884"/>
            <a:ext cx="785818"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Rectángulo"/>
          <p:cNvSpPr/>
          <p:nvPr/>
        </p:nvSpPr>
        <p:spPr>
          <a:xfrm>
            <a:off x="7000892" y="5786454"/>
            <a:ext cx="785818"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p:cNvSpPr/>
          <p:nvPr/>
        </p:nvSpPr>
        <p:spPr>
          <a:xfrm>
            <a:off x="1643042" y="3571876"/>
            <a:ext cx="1000132" cy="285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Flecha arriba"/>
          <p:cNvSpPr/>
          <p:nvPr/>
        </p:nvSpPr>
        <p:spPr>
          <a:xfrm>
            <a:off x="1928794" y="400050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izquierda"/>
          <p:cNvSpPr/>
          <p:nvPr/>
        </p:nvSpPr>
        <p:spPr>
          <a:xfrm>
            <a:off x="7786710" y="335756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izquierda"/>
          <p:cNvSpPr/>
          <p:nvPr/>
        </p:nvSpPr>
        <p:spPr>
          <a:xfrm>
            <a:off x="7858148" y="4786322"/>
            <a:ext cx="978408" cy="4941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izquierda"/>
          <p:cNvSpPr/>
          <p:nvPr/>
        </p:nvSpPr>
        <p:spPr>
          <a:xfrm>
            <a:off x="7858148" y="585789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a:xfrm>
            <a:off x="457200" y="714375"/>
            <a:ext cx="8229600" cy="5610225"/>
          </a:xfrm>
        </p:spPr>
        <p:txBody>
          <a:bodyPr/>
          <a:lstStyle/>
          <a:p>
            <a:r>
              <a:rPr lang="es-ES" smtClean="0"/>
              <a:t>Tema III: Algoritmos especiales</a:t>
            </a:r>
          </a:p>
          <a:p>
            <a:pPr>
              <a:buFont typeface="Wingdings 2" pitchFamily="18" charset="2"/>
              <a:buNone/>
            </a:pPr>
            <a:endParaRPr lang="es-ES" smtClean="0"/>
          </a:p>
          <a:p>
            <a:pPr lvl="1"/>
            <a:r>
              <a:rPr lang="es-ES" smtClean="0"/>
              <a:t>LATENT SEMANTIC ANALYSIS</a:t>
            </a:r>
          </a:p>
          <a:p>
            <a:pPr lvl="2"/>
            <a:r>
              <a:rPr lang="es-ES" smtClean="0"/>
              <a:t>Aplicaciones</a:t>
            </a:r>
          </a:p>
          <a:p>
            <a:pPr lvl="2"/>
            <a:endParaRPr lang="es-ES" smtClean="0"/>
          </a:p>
          <a:p>
            <a:pPr lvl="1"/>
            <a:r>
              <a:rPr lang="es-ES" smtClean="0"/>
              <a:t>COMPONENTES PRINCIPALES</a:t>
            </a:r>
          </a:p>
          <a:p>
            <a:pPr lvl="2"/>
            <a:r>
              <a:rPr lang="es-ES" smtClean="0"/>
              <a:t>Aplicaciones</a:t>
            </a:r>
          </a:p>
          <a:p>
            <a:pPr lvl="1">
              <a:buFont typeface="Wingdings 2" pitchFamily="18" charset="2"/>
              <a:buNone/>
            </a:pPr>
            <a:endParaRPr lang="es-E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1: </a:t>
            </a:r>
            <a:r>
              <a:rPr lang="es-ES" sz="4400" dirty="0" smtClean="0"/>
              <a:t>“</a:t>
            </a:r>
            <a:r>
              <a:rPr lang="es-ES" sz="4400" i="1" dirty="0" err="1" smtClean="0"/>
              <a:t>InfoGainAttributeEval</a:t>
            </a:r>
            <a:r>
              <a:rPr lang="es-ES" sz="4400" i="1" dirty="0" smtClean="0"/>
              <a:t>”</a:t>
            </a:r>
            <a:r>
              <a:rPr lang="es-ES" i="1" dirty="0" smtClean="0"/>
              <a:t/>
            </a:r>
            <a:br>
              <a:rPr lang="es-ES" i="1" dirty="0" smtClean="0"/>
            </a:br>
            <a:r>
              <a:rPr lang="es-ES" sz="2700" dirty="0" smtClean="0"/>
              <a:t>Encuesta sobre Accidentes en Empresas Mineras </a:t>
            </a:r>
            <a:endParaRPr lang="es-ES" sz="2700" dirty="0"/>
          </a:p>
        </p:txBody>
      </p:sp>
      <p:pic>
        <p:nvPicPr>
          <p:cNvPr id="1026" name="Picture 2"/>
          <p:cNvPicPr>
            <a:picLocks noChangeAspect="1" noChangeArrowheads="1"/>
          </p:cNvPicPr>
          <p:nvPr/>
        </p:nvPicPr>
        <p:blipFill>
          <a:blip r:embed="rId3" cstate="print"/>
          <a:srcRect/>
          <a:stretch>
            <a:fillRect/>
          </a:stretch>
        </p:blipFill>
        <p:spPr bwMode="auto">
          <a:xfrm>
            <a:off x="1884396" y="2125691"/>
            <a:ext cx="5688000" cy="4232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solidFill>
                  <a:srgbClr val="FF0000"/>
                </a:solidFill>
              </a:rPr>
              <a:t>    </a:t>
            </a:r>
            <a:r>
              <a:rPr lang="es-ES" sz="2000" dirty="0" err="1" smtClean="0"/>
              <a:t>An,HO,Ed,</a:t>
            </a:r>
            <a:r>
              <a:rPr lang="es-ES" sz="2000" dirty="0" err="1" smtClean="0">
                <a:solidFill>
                  <a:srgbClr val="FF0000"/>
                </a:solidFill>
              </a:rPr>
              <a:t>CA</a:t>
            </a:r>
            <a:r>
              <a:rPr lang="es-ES" sz="2000" dirty="0" err="1" smtClean="0"/>
              <a:t>,H,TO,</a:t>
            </a:r>
            <a:r>
              <a:rPr lang="es-ES" sz="2000" dirty="0" err="1" smtClean="0">
                <a:solidFill>
                  <a:srgbClr val="FF0000"/>
                </a:solidFill>
              </a:rPr>
              <a:t>R</a:t>
            </a:r>
            <a:r>
              <a:rPr lang="es-ES" sz="2000" dirty="0" err="1" smtClean="0"/>
              <a:t>,PT,D,F,M,FP,ER,</a:t>
            </a:r>
            <a:r>
              <a:rPr lang="es-ES" sz="2000" dirty="0" err="1" smtClean="0">
                <a:solidFill>
                  <a:srgbClr val="FF0000"/>
                </a:solidFill>
              </a:rPr>
              <a:t>DS</a:t>
            </a:r>
            <a:r>
              <a:rPr lang="es-ES" sz="2000" dirty="0" err="1" smtClean="0"/>
              <a:t>,Na,CT,TC,RP</a:t>
            </a:r>
            <a:endParaRPr lang="es-ES" sz="2400" dirty="0" smtClean="0"/>
          </a:p>
          <a:p>
            <a:pPr algn="just"/>
            <a:r>
              <a:rPr lang="es-ES" sz="2000" dirty="0" smtClean="0"/>
              <a:t>La “Antigüedad en meses” (</a:t>
            </a:r>
            <a:r>
              <a:rPr lang="es-ES" sz="2000" dirty="0" err="1" smtClean="0"/>
              <a:t>An</a:t>
            </a:r>
            <a:r>
              <a:rPr lang="es-ES" sz="2000" dirty="0" smtClean="0"/>
              <a:t>) es el atributo más influyente.</a:t>
            </a:r>
          </a:p>
          <a:p>
            <a:pPr algn="just"/>
            <a:r>
              <a:rPr lang="es-ES" sz="2000" dirty="0" smtClean="0"/>
              <a:t>Con la utilización de este algoritmo, los resultados con toda la muestra de entrenamiento y con validación cruzada crean un </a:t>
            </a:r>
            <a:r>
              <a:rPr lang="es-ES" sz="2000" dirty="0" err="1" smtClean="0"/>
              <a:t>ránking</a:t>
            </a:r>
            <a:r>
              <a:rPr lang="es-ES" sz="2000" dirty="0" smtClean="0"/>
              <a:t> de atributos cuyo orden es el mismo en ambos casos.                      </a:t>
            </a:r>
          </a:p>
          <a:p>
            <a:pPr algn="just"/>
            <a:r>
              <a:rPr lang="es-ES" sz="2000" dirty="0" smtClean="0"/>
              <a:t>Tras haber realizado un análisis previo se ha observado que es necesario eliminar la variable E (“Encuesta”), puesto que produce resultados no relevantes que pueden llevar a confusión.</a:t>
            </a:r>
            <a:endParaRPr lang="es-ES" sz="22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Título"/>
          <p:cNvSpPr>
            <a:spLocks noGrp="1"/>
          </p:cNvSpPr>
          <p:nvPr>
            <p:ph type="title"/>
          </p:nvPr>
        </p:nvSpPr>
        <p:spPr>
          <a:xfrm>
            <a:off x="457200" y="704850"/>
            <a:ext cx="8229600" cy="1143000"/>
          </a:xfrm>
        </p:spPr>
        <p:txBody>
          <a:bodyPr/>
          <a:lstStyle/>
          <a:p>
            <a:r>
              <a:rPr lang="es-ES" smtClean="0"/>
              <a:t>Comparación de resultados</a:t>
            </a:r>
          </a:p>
        </p:txBody>
      </p:sp>
      <p:sp>
        <p:nvSpPr>
          <p:cNvPr id="31747" name="4 Marcador de texto"/>
          <p:cNvSpPr>
            <a:spLocks noGrp="1"/>
          </p:cNvSpPr>
          <p:nvPr>
            <p:ph type="body" idx="1"/>
          </p:nvPr>
        </p:nvSpPr>
        <p:spPr>
          <a:xfrm>
            <a:off x="457200" y="2055813"/>
            <a:ext cx="4040188" cy="658812"/>
          </a:xfrm>
        </p:spPr>
        <p:txBody>
          <a:bodyPr/>
          <a:lstStyle/>
          <a:p>
            <a:r>
              <a:rPr lang="es-ES" smtClean="0"/>
              <a:t>No eliminando las variables CA,R y DS</a:t>
            </a:r>
          </a:p>
        </p:txBody>
      </p:sp>
      <p:sp>
        <p:nvSpPr>
          <p:cNvPr id="31748" name="6 Marcador de texto"/>
          <p:cNvSpPr>
            <a:spLocks noGrp="1"/>
          </p:cNvSpPr>
          <p:nvPr>
            <p:ph type="body" sz="half" idx="3"/>
          </p:nvPr>
        </p:nvSpPr>
        <p:spPr>
          <a:xfrm>
            <a:off x="4645025" y="1987550"/>
            <a:ext cx="4041775" cy="655638"/>
          </a:xfrm>
        </p:spPr>
        <p:txBody>
          <a:bodyPr>
            <a:normAutofit fontScale="92500" lnSpcReduction="10000"/>
          </a:bodyPr>
          <a:lstStyle/>
          <a:p>
            <a:r>
              <a:rPr lang="es-ES" smtClean="0"/>
              <a:t>Eliminando las variables CA,R y DS</a:t>
            </a:r>
          </a:p>
        </p:txBody>
      </p:sp>
      <p:sp>
        <p:nvSpPr>
          <p:cNvPr id="31749" name="5 Marcador de contenido"/>
          <p:cNvSpPr>
            <a:spLocks noGrp="1"/>
          </p:cNvSpPr>
          <p:nvPr>
            <p:ph sz="quarter" idx="2"/>
          </p:nvPr>
        </p:nvSpPr>
        <p:spPr>
          <a:xfrm>
            <a:off x="457200" y="3014663"/>
            <a:ext cx="4040188" cy="1485900"/>
          </a:xfrm>
        </p:spPr>
        <p:txBody>
          <a:bodyPr>
            <a:normAutofit/>
          </a:bodyPr>
          <a:lstStyle/>
          <a:p>
            <a:r>
              <a:rPr lang="es-ES" dirty="0" smtClean="0"/>
              <a:t>Selección de atributos: </a:t>
            </a:r>
          </a:p>
          <a:p>
            <a:r>
              <a:rPr lang="es-ES" dirty="0" smtClean="0"/>
              <a:t>7,4,5,</a:t>
            </a:r>
            <a:r>
              <a:rPr lang="es-ES" dirty="0" smtClean="0">
                <a:solidFill>
                  <a:srgbClr val="FF0000"/>
                </a:solidFill>
              </a:rPr>
              <a:t>14</a:t>
            </a:r>
            <a:r>
              <a:rPr lang="es-ES" dirty="0" smtClean="0"/>
              <a:t>,1,9,</a:t>
            </a:r>
            <a:r>
              <a:rPr lang="es-ES" dirty="0" smtClean="0">
                <a:solidFill>
                  <a:srgbClr val="FF0000"/>
                </a:solidFill>
              </a:rPr>
              <a:t>15</a:t>
            </a:r>
            <a:r>
              <a:rPr lang="es-ES" dirty="0" smtClean="0"/>
              <a:t>,10,2,11,3,13,16,</a:t>
            </a:r>
            <a:r>
              <a:rPr lang="es-ES" dirty="0" smtClean="0">
                <a:solidFill>
                  <a:srgbClr val="FF0000"/>
                </a:solidFill>
              </a:rPr>
              <a:t>18</a:t>
            </a:r>
            <a:r>
              <a:rPr lang="es-ES" dirty="0" smtClean="0"/>
              <a:t>,6,17,8,12 : 18</a:t>
            </a:r>
          </a:p>
          <a:p>
            <a:endParaRPr lang="es-ES" dirty="0" smtClean="0">
              <a:solidFill>
                <a:srgbClr val="FF0000"/>
              </a:solidFill>
            </a:endParaRPr>
          </a:p>
        </p:txBody>
      </p:sp>
      <p:sp>
        <p:nvSpPr>
          <p:cNvPr id="31750" name="7 Marcador de contenido"/>
          <p:cNvSpPr>
            <a:spLocks noGrp="1"/>
          </p:cNvSpPr>
          <p:nvPr>
            <p:ph sz="quarter" idx="4"/>
          </p:nvPr>
        </p:nvSpPr>
        <p:spPr>
          <a:xfrm>
            <a:off x="4645025" y="3000375"/>
            <a:ext cx="4041775" cy="3844925"/>
          </a:xfrm>
        </p:spPr>
        <p:txBody>
          <a:bodyPr/>
          <a:lstStyle/>
          <a:p>
            <a:r>
              <a:rPr lang="es-ES" dirty="0" smtClean="0"/>
              <a:t>Selección de atributos:</a:t>
            </a:r>
          </a:p>
          <a:p>
            <a:r>
              <a:rPr lang="es-ES" dirty="0" smtClean="0"/>
              <a:t>7,4,5,1,9,10,2,11,3,13,14,6,15,8,12 : 15</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843094"/>
          </a:xfrm>
        </p:spPr>
        <p:txBody>
          <a:bodyPr>
            <a:normAutofit fontScale="70000" lnSpcReduction="20000"/>
          </a:bodyPr>
          <a:lstStyle/>
          <a:p>
            <a:r>
              <a:rPr lang="es-ES" sz="2900" dirty="0" smtClean="0">
                <a:latin typeface="Arial" charset="0"/>
                <a:cs typeface="Arial" charset="0"/>
              </a:rPr>
              <a:t>Selección de atributos:</a:t>
            </a:r>
          </a:p>
          <a:p>
            <a:endParaRPr lang="es-ES" sz="2900" dirty="0" smtClean="0">
              <a:latin typeface="Arial" charset="0"/>
              <a:cs typeface="Arial" charset="0"/>
            </a:endParaRPr>
          </a:p>
          <a:p>
            <a:r>
              <a:rPr lang="es-ES" sz="2600" dirty="0" smtClean="0">
                <a:latin typeface="Arial" charset="0"/>
                <a:cs typeface="Arial" charset="0"/>
              </a:rPr>
              <a:t>7,4,5,</a:t>
            </a:r>
            <a:r>
              <a:rPr lang="es-ES" sz="2600" dirty="0" smtClean="0">
                <a:solidFill>
                  <a:srgbClr val="FF0000"/>
                </a:solidFill>
                <a:latin typeface="Arial" charset="0"/>
                <a:cs typeface="Arial" charset="0"/>
              </a:rPr>
              <a:t>14</a:t>
            </a:r>
            <a:r>
              <a:rPr lang="es-ES" sz="2600" dirty="0" smtClean="0">
                <a:latin typeface="Arial" charset="0"/>
                <a:cs typeface="Arial" charset="0"/>
              </a:rPr>
              <a:t>,1,9,</a:t>
            </a:r>
            <a:r>
              <a:rPr lang="es-ES" sz="2600" dirty="0" smtClean="0">
                <a:solidFill>
                  <a:srgbClr val="FF0000"/>
                </a:solidFill>
                <a:latin typeface="Arial" charset="0"/>
                <a:cs typeface="Arial" charset="0"/>
              </a:rPr>
              <a:t>15,</a:t>
            </a:r>
            <a:r>
              <a:rPr lang="es-ES" sz="2600" dirty="0" smtClean="0">
                <a:latin typeface="Arial" charset="0"/>
                <a:cs typeface="Arial" charset="0"/>
              </a:rPr>
              <a:t>10,2,11,3,</a:t>
            </a:r>
          </a:p>
          <a:p>
            <a:pPr>
              <a:buNone/>
            </a:pPr>
            <a:r>
              <a:rPr lang="es-ES" sz="2600" dirty="0" smtClean="0">
                <a:latin typeface="Arial" charset="0"/>
                <a:cs typeface="Arial" charset="0"/>
              </a:rPr>
              <a:t>   </a:t>
            </a:r>
          </a:p>
          <a:p>
            <a:pPr>
              <a:buNone/>
            </a:pPr>
            <a:r>
              <a:rPr lang="es-ES" sz="2600" dirty="0" smtClean="0">
                <a:latin typeface="Arial" charset="0"/>
                <a:cs typeface="Arial" charset="0"/>
              </a:rPr>
              <a:t>    13,16,</a:t>
            </a:r>
            <a:r>
              <a:rPr lang="es-ES" sz="2600" dirty="0" smtClean="0">
                <a:solidFill>
                  <a:srgbClr val="FF0000"/>
                </a:solidFill>
                <a:latin typeface="Arial" charset="0"/>
                <a:cs typeface="Arial" charset="0"/>
              </a:rPr>
              <a:t>18,</a:t>
            </a:r>
            <a:r>
              <a:rPr lang="es-ES" sz="2600" dirty="0" smtClean="0">
                <a:latin typeface="Arial" charset="0"/>
                <a:cs typeface="Arial" charset="0"/>
              </a:rPr>
              <a:t>6,17,8,12 : 18</a:t>
            </a:r>
          </a:p>
          <a:p>
            <a:pPr>
              <a:buNone/>
            </a:pPr>
            <a:r>
              <a:rPr lang="es-ES" sz="3100" dirty="0" smtClean="0">
                <a:latin typeface="Arial" charset="0"/>
                <a:cs typeface="Arial" charset="0"/>
              </a:rPr>
              <a:t> </a:t>
            </a:r>
          </a:p>
          <a:p>
            <a:endParaRPr lang="es-ES" sz="2900" dirty="0" smtClean="0">
              <a:latin typeface="Arial" charset="0"/>
              <a:cs typeface="Arial" charset="0"/>
            </a:endParaRPr>
          </a:p>
          <a:p>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214813" y="2514600"/>
            <a:ext cx="4929187" cy="4343400"/>
          </a:xfrm>
        </p:spPr>
        <p:txBody>
          <a:bodyPr/>
          <a:lstStyle/>
          <a:p>
            <a:r>
              <a:rPr lang="es-ES" sz="1400" dirty="0" smtClean="0">
                <a:latin typeface="Arial" charset="0"/>
                <a:cs typeface="Arial" charset="0"/>
              </a:rPr>
              <a:t>Selección de atributos</a:t>
            </a:r>
            <a:r>
              <a:rPr lang="es-ES" dirty="0" smtClean="0"/>
              <a:t>:</a:t>
            </a:r>
          </a:p>
          <a:p>
            <a:pPr algn="just">
              <a:buFont typeface="Wingdings 2" pitchFamily="18" charset="2"/>
              <a:buNone/>
            </a:pP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a:t>
            </a:r>
            <a:r>
              <a:rPr lang="es-ES" sz="1000" dirty="0" err="1" smtClean="0">
                <a:latin typeface="Arial" charset="0"/>
                <a:cs typeface="Arial" charset="0"/>
              </a:rPr>
              <a:t>merit</a:t>
            </a: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Rank             Atributos</a:t>
            </a:r>
          </a:p>
          <a:p>
            <a:pPr algn="just"/>
            <a:r>
              <a:rPr lang="es-ES" sz="1000" dirty="0" smtClean="0">
                <a:latin typeface="Arial" charset="0"/>
                <a:cs typeface="Arial" charset="0"/>
              </a:rPr>
              <a:t>0.491 +- 0.029                 1   +- 0       	7 </a:t>
            </a:r>
            <a:r>
              <a:rPr lang="es-ES" sz="1000" dirty="0" err="1" smtClean="0">
                <a:latin typeface="Arial" charset="0"/>
                <a:cs typeface="Arial" charset="0"/>
              </a:rPr>
              <a:t>An</a:t>
            </a:r>
            <a:endParaRPr lang="es-ES" sz="1000" dirty="0" smtClean="0">
              <a:latin typeface="Arial" charset="0"/>
              <a:cs typeface="Arial" charset="0"/>
            </a:endParaRPr>
          </a:p>
          <a:p>
            <a:pPr algn="just"/>
            <a:r>
              <a:rPr lang="es-ES" sz="1000" dirty="0" smtClean="0">
                <a:latin typeface="Arial" charset="0"/>
                <a:cs typeface="Arial" charset="0"/>
              </a:rPr>
              <a:t> 0.379 +- 0.036                2.7 +- 0.64    	4 HO</a:t>
            </a:r>
          </a:p>
          <a:p>
            <a:pPr algn="just"/>
            <a:r>
              <a:rPr lang="es-ES" sz="1000" dirty="0" smtClean="0">
                <a:latin typeface="Arial" charset="0"/>
                <a:cs typeface="Arial" charset="0"/>
              </a:rPr>
              <a:t> 0.387 +- 0.034                2.8 +- 0.87    	5 </a:t>
            </a:r>
            <a:r>
              <a:rPr lang="es-ES" sz="1000" dirty="0" err="1" smtClean="0">
                <a:latin typeface="Arial" charset="0"/>
                <a:cs typeface="Arial" charset="0"/>
              </a:rPr>
              <a:t>Ed</a:t>
            </a:r>
            <a:endParaRPr lang="es-ES" sz="1000" dirty="0" smtClean="0">
              <a:latin typeface="Arial" charset="0"/>
              <a:cs typeface="Arial" charset="0"/>
            </a:endParaRPr>
          </a:p>
          <a:p>
            <a:pPr algn="just"/>
            <a:r>
              <a:rPr lang="es-ES" sz="1000" dirty="0" smtClean="0">
                <a:latin typeface="Arial" charset="0"/>
                <a:cs typeface="Arial" charset="0"/>
              </a:rPr>
              <a:t> 0.343 +- 0.039                3.5 +- 0.67   	14 CA</a:t>
            </a:r>
          </a:p>
          <a:p>
            <a:pPr algn="just"/>
            <a:r>
              <a:rPr lang="es-ES" sz="1000" dirty="0" smtClean="0">
                <a:latin typeface="Arial" charset="0"/>
                <a:cs typeface="Arial" charset="0"/>
              </a:rPr>
              <a:t> 0.111 +- 0.019                5.9 +- 1.04    	1 H</a:t>
            </a:r>
          </a:p>
          <a:p>
            <a:pPr algn="just"/>
            <a:r>
              <a:rPr lang="es-ES" sz="1000" dirty="0" smtClean="0">
                <a:latin typeface="Arial" charset="0"/>
                <a:cs typeface="Arial" charset="0"/>
              </a:rPr>
              <a:t> 0.106 +- 0.017                6.5 +- 1.2     	9 TO</a:t>
            </a:r>
          </a:p>
          <a:p>
            <a:pPr algn="just"/>
            <a:r>
              <a:rPr lang="es-ES" sz="1000" dirty="0" smtClean="0">
                <a:latin typeface="Arial" charset="0"/>
                <a:cs typeface="Arial" charset="0"/>
              </a:rPr>
              <a:t> 0.103 +- 0.029                6.8 +- 1.4    	15 R</a:t>
            </a:r>
          </a:p>
          <a:p>
            <a:pPr algn="just"/>
            <a:r>
              <a:rPr lang="es-ES" sz="1000" dirty="0" smtClean="0">
                <a:latin typeface="Arial" charset="0"/>
                <a:cs typeface="Arial" charset="0"/>
              </a:rPr>
              <a:t> 0.101 +- 0.011                7   +- 0.77   	10 PT</a:t>
            </a:r>
          </a:p>
          <a:p>
            <a:pPr algn="just"/>
            <a:r>
              <a:rPr lang="es-ES" sz="1000" dirty="0" smtClean="0">
                <a:latin typeface="Arial" charset="0"/>
                <a:cs typeface="Arial" charset="0"/>
              </a:rPr>
              <a:t> 0.075 +- 0.008                9.5 +- 1.12    	2 D</a:t>
            </a:r>
          </a:p>
          <a:p>
            <a:pPr algn="just"/>
            <a:r>
              <a:rPr lang="es-ES" sz="1000" dirty="0" smtClean="0">
                <a:latin typeface="Arial" charset="0"/>
                <a:cs typeface="Arial" charset="0"/>
              </a:rPr>
              <a:t> 0.061 +- 0.013               10.6 +- 1.28   	11 F</a:t>
            </a:r>
          </a:p>
          <a:p>
            <a:pPr algn="just"/>
            <a:r>
              <a:rPr lang="es-ES" sz="1000" dirty="0" smtClean="0">
                <a:latin typeface="Arial" charset="0"/>
                <a:cs typeface="Arial" charset="0"/>
              </a:rPr>
              <a:t> 0.057 +- 0.011               11   +- 1       	3 M</a:t>
            </a:r>
          </a:p>
          <a:p>
            <a:pPr algn="just"/>
            <a:r>
              <a:rPr lang="es-ES" sz="1000" dirty="0" smtClean="0">
                <a:latin typeface="Arial" charset="0"/>
                <a:cs typeface="Arial" charset="0"/>
              </a:rPr>
              <a:t> 0.047 +- 0.016               12.5 +- 1.86   	13 FP</a:t>
            </a:r>
          </a:p>
          <a:p>
            <a:pPr algn="just"/>
            <a:r>
              <a:rPr lang="es-ES" sz="1000" dirty="0" smtClean="0">
                <a:latin typeface="Arial" charset="0"/>
                <a:cs typeface="Arial" charset="0"/>
              </a:rPr>
              <a:t> 0.036 +- 0.02                 13.8 +- 2.56   	 16 ER</a:t>
            </a:r>
          </a:p>
          <a:p>
            <a:pPr algn="just"/>
            <a:r>
              <a:rPr lang="es-ES" sz="1000" dirty="0" smtClean="0">
                <a:latin typeface="Arial" charset="0"/>
                <a:cs typeface="Arial" charset="0"/>
              </a:rPr>
              <a:t> 0.035 +- 0.009               14   +- 1.48   	18 DS</a:t>
            </a:r>
          </a:p>
          <a:p>
            <a:pPr algn="just"/>
            <a:r>
              <a:rPr lang="es-ES" sz="1000" dirty="0" smtClean="0">
                <a:latin typeface="Arial" charset="0"/>
                <a:cs typeface="Arial" charset="0"/>
              </a:rPr>
              <a:t> 0.031 +- 0.013               14.6 +- 1.43    	6 Na</a:t>
            </a:r>
          </a:p>
          <a:p>
            <a:pPr algn="just"/>
            <a:r>
              <a:rPr lang="es-ES" sz="1000" dirty="0" smtClean="0">
                <a:latin typeface="Arial" charset="0"/>
                <a:cs typeface="Arial" charset="0"/>
              </a:rPr>
              <a:t> 0.022 +- 0.013               15.4 +- 2.01   	17 CT</a:t>
            </a:r>
          </a:p>
          <a:p>
            <a:pPr algn="just"/>
            <a:r>
              <a:rPr lang="es-ES" sz="1000" dirty="0" smtClean="0">
                <a:latin typeface="Arial" charset="0"/>
                <a:cs typeface="Arial" charset="0"/>
              </a:rPr>
              <a:t> 0.018 +- 0.004               16.4 +- 0.8     	 8 TC</a:t>
            </a:r>
          </a:p>
          <a:p>
            <a:pPr algn="just"/>
            <a:r>
              <a:rPr lang="es-ES" sz="1000" dirty="0" smtClean="0">
                <a:latin typeface="Arial" charset="0"/>
                <a:cs typeface="Arial" charset="0"/>
              </a:rPr>
              <a:t> 0.009 +- 0.013               17   +- 2.05             12 RP</a:t>
            </a: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pPr>
              <a:defRPr/>
            </a:pPr>
            <a:r>
              <a:rPr lang="es-ES" dirty="0" smtClean="0"/>
              <a:t>Problema 2: </a:t>
            </a:r>
            <a:r>
              <a:rPr lang="es-ES" sz="4400" dirty="0" smtClean="0"/>
              <a:t>“</a:t>
            </a:r>
            <a:r>
              <a:rPr lang="es-ES" sz="4400" i="1" dirty="0" err="1" smtClean="0"/>
              <a:t>InfoGainAttributeEval</a:t>
            </a:r>
            <a:r>
              <a:rPr lang="es-ES" sz="4400" i="1" dirty="0" smtClean="0"/>
              <a:t>”</a:t>
            </a:r>
            <a:br>
              <a:rPr lang="es-ES" sz="4400" i="1" dirty="0" smtClean="0"/>
            </a:br>
            <a:r>
              <a:rPr lang="es-ES" sz="2700" dirty="0" smtClean="0"/>
              <a:t>Encuesta </a:t>
            </a:r>
            <a:r>
              <a:rPr lang="es-ES" sz="2700" dirty="0" err="1" smtClean="0"/>
              <a:t>Credit-Scoring</a:t>
            </a:r>
            <a:endParaRPr lang="es-ES" sz="2700" dirty="0"/>
          </a:p>
        </p:txBody>
      </p:sp>
      <p:pic>
        <p:nvPicPr>
          <p:cNvPr id="8194" name="Picture 2"/>
          <p:cNvPicPr>
            <a:picLocks noChangeAspect="1" noChangeArrowheads="1"/>
          </p:cNvPicPr>
          <p:nvPr/>
        </p:nvPicPr>
        <p:blipFill>
          <a:blip r:embed="rId3" cstate="print"/>
          <a:srcRect/>
          <a:stretch>
            <a:fillRect/>
          </a:stretch>
        </p:blipFill>
        <p:spPr bwMode="auto">
          <a:xfrm>
            <a:off x="1702148" y="1998550"/>
            <a:ext cx="6156000" cy="457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ES" smtClean="0"/>
              <a:t>Solución</a:t>
            </a:r>
          </a:p>
        </p:txBody>
      </p:sp>
      <p:sp>
        <p:nvSpPr>
          <p:cNvPr id="30723" name="5 Marcador de contenido"/>
          <p:cNvSpPr>
            <a:spLocks noGrp="1"/>
          </p:cNvSpPr>
          <p:nvPr>
            <p:ph idx="1"/>
          </p:nvPr>
        </p:nvSpPr>
        <p:spPr/>
        <p:txBody>
          <a:bodyPr>
            <a:normAutofit/>
          </a:bodyPr>
          <a:lstStyle/>
          <a:p>
            <a:pPr algn="just"/>
            <a:r>
              <a:rPr lang="es-ES" sz="2000" dirty="0" smtClean="0"/>
              <a:t>Los atributos quedan ordenados de la siguiente forma:</a:t>
            </a:r>
          </a:p>
          <a:p>
            <a:pPr algn="just">
              <a:buFont typeface="Wingdings 2" pitchFamily="18" charset="2"/>
              <a:buNone/>
            </a:pPr>
            <a:r>
              <a:rPr lang="es-ES" sz="2000" dirty="0" smtClean="0"/>
              <a:t>     5,1,2,13,3,6,4,12,7,15,14,9,20,10,8,16,17,19,11,18  </a:t>
            </a:r>
            <a:endParaRPr lang="es-ES" sz="2400" dirty="0" smtClean="0"/>
          </a:p>
          <a:p>
            <a:pPr algn="just"/>
            <a:r>
              <a:rPr lang="es-ES" sz="2000" dirty="0" smtClean="0"/>
              <a:t>La variable “Cantidad de crédito en </a:t>
            </a:r>
            <a:r>
              <a:rPr lang="es-ES" sz="2000" dirty="0" err="1" smtClean="0"/>
              <a:t>Deutche</a:t>
            </a:r>
            <a:r>
              <a:rPr lang="es-ES" sz="2000" dirty="0" smtClean="0"/>
              <a:t> Mark” (</a:t>
            </a:r>
            <a:r>
              <a:rPr lang="es-ES" sz="2000" dirty="0" err="1" smtClean="0"/>
              <a:t>hoebe</a:t>
            </a:r>
            <a:r>
              <a:rPr lang="es-ES" sz="2000" dirty="0" smtClean="0"/>
              <a:t>) es el atributo más influyente.</a:t>
            </a:r>
          </a:p>
          <a:p>
            <a:pPr algn="just"/>
            <a:r>
              <a:rPr lang="es-ES" sz="2000" dirty="0" smtClean="0"/>
              <a:t>Este atributo tiene un peso de 0.8237 en el diseño del modelo.</a:t>
            </a:r>
          </a:p>
          <a:p>
            <a:pPr algn="just"/>
            <a:r>
              <a:rPr lang="es-ES" sz="2000" dirty="0" smtClean="0"/>
              <a:t>Con este algoritmo, los resultados con toda la muestra de entrenamiento y con validación cruzada crean un ranking de atributos cuyo orden es igual en ambos casos.  </a:t>
            </a:r>
          </a:p>
          <a:p>
            <a:pPr algn="just"/>
            <a:r>
              <a:rPr lang="es-ES" sz="2000" dirty="0" smtClean="0"/>
              <a:t>Recordar que las únicas variables métricas son:</a:t>
            </a:r>
          </a:p>
          <a:p>
            <a:pPr algn="just">
              <a:buNone/>
            </a:pPr>
            <a:r>
              <a:rPr lang="es-ES" sz="2000" dirty="0" smtClean="0"/>
              <a:t>	- </a:t>
            </a:r>
            <a:r>
              <a:rPr lang="es-ES" sz="2000" dirty="0" err="1" smtClean="0"/>
              <a:t>Hoebe</a:t>
            </a:r>
            <a:r>
              <a:rPr lang="es-ES" sz="2000" dirty="0" smtClean="0"/>
              <a:t>- “Cantidad de crédito en </a:t>
            </a:r>
            <a:r>
              <a:rPr lang="es-ES" sz="2000" dirty="0" err="1" smtClean="0"/>
              <a:t>Deutche</a:t>
            </a:r>
            <a:r>
              <a:rPr lang="es-ES" sz="2000" dirty="0" smtClean="0"/>
              <a:t> Mark” </a:t>
            </a:r>
          </a:p>
          <a:p>
            <a:pPr algn="just">
              <a:buNone/>
            </a:pPr>
            <a:r>
              <a:rPr lang="es-ES" sz="2000" dirty="0" smtClean="0"/>
              <a:t>	- Alter- Edad</a:t>
            </a:r>
          </a:p>
          <a:p>
            <a:pPr algn="just">
              <a:buNone/>
            </a:pPr>
            <a:r>
              <a:rPr lang="es-ES" sz="2000" dirty="0" smtClean="0"/>
              <a:t>	- </a:t>
            </a:r>
            <a:r>
              <a:rPr lang="es-ES" sz="2000" dirty="0" err="1" smtClean="0"/>
              <a:t>Laufzeit</a:t>
            </a:r>
            <a:r>
              <a:rPr lang="es-ES" sz="2000" dirty="0" smtClean="0"/>
              <a:t>- Duración en meses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2772" name="3 Marcador de texto"/>
          <p:cNvSpPr>
            <a:spLocks noGrp="1"/>
          </p:cNvSpPr>
          <p:nvPr>
            <p:ph type="body" sz="half" idx="3"/>
          </p:nvPr>
        </p:nvSpPr>
        <p:spPr>
          <a:xfrm>
            <a:off x="4645025" y="1860550"/>
            <a:ext cx="4041775" cy="654050"/>
          </a:xfrm>
        </p:spPr>
        <p:txBody>
          <a:bodyPr/>
          <a:lstStyle/>
          <a:p>
            <a:r>
              <a:rPr lang="es-ES" dirty="0" smtClean="0"/>
              <a:t>Con validación cruzada</a:t>
            </a:r>
          </a:p>
        </p:txBody>
      </p:sp>
      <p:sp>
        <p:nvSpPr>
          <p:cNvPr id="32773" name="4 Marcador de contenido"/>
          <p:cNvSpPr>
            <a:spLocks noGrp="1"/>
          </p:cNvSpPr>
          <p:nvPr>
            <p:ph sz="quarter" idx="2"/>
          </p:nvPr>
        </p:nvSpPr>
        <p:spPr>
          <a:xfrm>
            <a:off x="457200" y="2514600"/>
            <a:ext cx="3686175" cy="1557342"/>
          </a:xfrm>
        </p:spPr>
        <p:txBody>
          <a:bodyPr>
            <a:normAutofit fontScale="62500" lnSpcReduction="20000"/>
          </a:bodyPr>
          <a:lstStyle/>
          <a:p>
            <a:r>
              <a:rPr lang="es-ES" sz="3200" dirty="0" smtClean="0">
                <a:latin typeface="Arial" charset="0"/>
                <a:cs typeface="Arial" charset="0"/>
              </a:rPr>
              <a:t>Selección de atributos:</a:t>
            </a:r>
          </a:p>
          <a:p>
            <a:pPr>
              <a:buNone/>
            </a:pPr>
            <a:r>
              <a:rPr lang="es-ES" sz="3100" dirty="0" smtClean="0">
                <a:latin typeface="Arial" charset="0"/>
                <a:cs typeface="Arial" charset="0"/>
              </a:rPr>
              <a:t> </a:t>
            </a:r>
          </a:p>
          <a:p>
            <a:r>
              <a:rPr lang="es-ES" sz="2900" dirty="0" smtClean="0">
                <a:latin typeface="Arial" charset="0"/>
                <a:cs typeface="Arial" charset="0"/>
              </a:rPr>
              <a:t>5,1,2,13,3,6,4,12,7,15,14,9,</a:t>
            </a:r>
          </a:p>
          <a:p>
            <a:pPr>
              <a:buNone/>
            </a:pPr>
            <a:r>
              <a:rPr lang="es-ES" sz="2900" dirty="0" smtClean="0">
                <a:latin typeface="Arial" charset="0"/>
                <a:cs typeface="Arial" charset="0"/>
              </a:rPr>
              <a:t> </a:t>
            </a:r>
          </a:p>
          <a:p>
            <a:pPr>
              <a:buNone/>
            </a:pPr>
            <a:r>
              <a:rPr lang="es-ES" sz="2900" dirty="0" smtClean="0">
                <a:latin typeface="Arial" charset="0"/>
                <a:cs typeface="Arial" charset="0"/>
              </a:rPr>
              <a:t>    20,10,8,16,17,19,11,18 : 20</a:t>
            </a:r>
          </a:p>
          <a:p>
            <a:pPr>
              <a:buNone/>
            </a:pPr>
            <a:endParaRPr lang="es-ES" sz="2900" dirty="0" smtClean="0">
              <a:latin typeface="Arial" charset="0"/>
              <a:cs typeface="Arial" charset="0"/>
            </a:endParaRPr>
          </a:p>
          <a:p>
            <a:pPr>
              <a:buNone/>
            </a:pPr>
            <a:endParaRPr lang="es-ES" sz="2900" dirty="0" smtClean="0">
              <a:latin typeface="Arial" charset="0"/>
              <a:cs typeface="Arial" charset="0"/>
            </a:endParaRPr>
          </a:p>
          <a:p>
            <a:pPr>
              <a:buNone/>
            </a:pPr>
            <a:endParaRPr lang="es-ES" dirty="0" smtClean="0"/>
          </a:p>
        </p:txBody>
      </p:sp>
      <p:sp>
        <p:nvSpPr>
          <p:cNvPr id="32774" name="5 Marcador de contenido"/>
          <p:cNvSpPr>
            <a:spLocks noGrp="1"/>
          </p:cNvSpPr>
          <p:nvPr>
            <p:ph sz="quarter" idx="4"/>
          </p:nvPr>
        </p:nvSpPr>
        <p:spPr>
          <a:xfrm>
            <a:off x="4214813" y="2514600"/>
            <a:ext cx="4929187" cy="4343400"/>
          </a:xfrm>
        </p:spPr>
        <p:txBody>
          <a:bodyPr>
            <a:normAutofit/>
          </a:bodyPr>
          <a:lstStyle/>
          <a:p>
            <a:r>
              <a:rPr lang="es-ES" sz="1400" dirty="0" smtClean="0">
                <a:latin typeface="Arial" charset="0"/>
                <a:cs typeface="Arial" charset="0"/>
              </a:rPr>
              <a:t>Selección de atributos</a:t>
            </a:r>
            <a:r>
              <a:rPr lang="es-ES" dirty="0" smtClean="0"/>
              <a:t>:</a:t>
            </a:r>
          </a:p>
          <a:p>
            <a:pPr algn="just">
              <a:buFont typeface="Wingdings 2" pitchFamily="18" charset="2"/>
              <a:buNone/>
            </a:pP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a:t>
            </a:r>
            <a:r>
              <a:rPr lang="es-ES" sz="1000" dirty="0" err="1" smtClean="0">
                <a:latin typeface="Arial" charset="0"/>
                <a:cs typeface="Arial" charset="0"/>
              </a:rPr>
              <a:t>merit</a:t>
            </a:r>
            <a:r>
              <a:rPr lang="es-ES" sz="1000" dirty="0" smtClean="0">
                <a:latin typeface="Arial" charset="0"/>
                <a:cs typeface="Arial" charset="0"/>
              </a:rPr>
              <a:t>               </a:t>
            </a:r>
            <a:r>
              <a:rPr lang="es-ES" sz="1000" dirty="0" err="1" smtClean="0">
                <a:latin typeface="Arial" charset="0"/>
                <a:cs typeface="Arial" charset="0"/>
              </a:rPr>
              <a:t>Average</a:t>
            </a:r>
            <a:r>
              <a:rPr lang="es-ES" sz="1000" dirty="0" smtClean="0">
                <a:latin typeface="Arial" charset="0"/>
                <a:cs typeface="Arial" charset="0"/>
              </a:rPr>
              <a:t> Rank           Atributos</a:t>
            </a:r>
          </a:p>
          <a:p>
            <a:pPr algn="just"/>
            <a:r>
              <a:rPr lang="es-ES" sz="1000" dirty="0" smtClean="0">
                <a:latin typeface="Arial" charset="0"/>
                <a:cs typeface="Arial" charset="0"/>
              </a:rPr>
              <a:t>0.829 +- 0.005                 1   +- 0        	5 </a:t>
            </a:r>
            <a:r>
              <a:rPr lang="es-ES" sz="1000" dirty="0" err="1" smtClean="0">
                <a:latin typeface="Arial" charset="0"/>
                <a:cs typeface="Arial" charset="0"/>
              </a:rPr>
              <a:t>hoehe</a:t>
            </a:r>
            <a:endParaRPr lang="es-ES" sz="1000" dirty="0" smtClean="0">
              <a:latin typeface="Arial" charset="0"/>
              <a:cs typeface="Arial" charset="0"/>
            </a:endParaRPr>
          </a:p>
          <a:p>
            <a:pPr algn="just"/>
            <a:r>
              <a:rPr lang="es-ES" sz="1000" dirty="0" smtClean="0">
                <a:latin typeface="Arial" charset="0"/>
                <a:cs typeface="Arial" charset="0"/>
              </a:rPr>
              <a:t> 0.095 +- 0.005                2   +- 0        	1 </a:t>
            </a:r>
            <a:r>
              <a:rPr lang="es-ES" sz="1000" dirty="0" err="1" smtClean="0">
                <a:latin typeface="Arial" charset="0"/>
                <a:cs typeface="Arial" charset="0"/>
              </a:rPr>
              <a:t>laufkont</a:t>
            </a:r>
            <a:endParaRPr lang="es-ES" sz="1000" dirty="0" smtClean="0">
              <a:latin typeface="Arial" charset="0"/>
              <a:cs typeface="Arial" charset="0"/>
            </a:endParaRPr>
          </a:p>
          <a:p>
            <a:pPr algn="just"/>
            <a:r>
              <a:rPr lang="es-ES" sz="1000" dirty="0" smtClean="0">
                <a:latin typeface="Arial" charset="0"/>
                <a:cs typeface="Arial" charset="0"/>
              </a:rPr>
              <a:t> 0.066 +- 0.003                3   +- 0        	2 </a:t>
            </a:r>
            <a:r>
              <a:rPr lang="es-ES" sz="1000" dirty="0" err="1" smtClean="0">
                <a:latin typeface="Arial" charset="0"/>
                <a:cs typeface="Arial" charset="0"/>
              </a:rPr>
              <a:t>laufzeit</a:t>
            </a:r>
            <a:endParaRPr lang="es-ES" sz="1000" dirty="0" smtClean="0">
              <a:latin typeface="Arial" charset="0"/>
              <a:cs typeface="Arial" charset="0"/>
            </a:endParaRPr>
          </a:p>
          <a:p>
            <a:pPr algn="just"/>
            <a:r>
              <a:rPr lang="es-ES" sz="1000" dirty="0" smtClean="0">
                <a:latin typeface="Arial" charset="0"/>
                <a:cs typeface="Arial" charset="0"/>
              </a:rPr>
              <a:t> 0.05  +- 0.003                 4.1 +- 0.3     	13 alter</a:t>
            </a:r>
          </a:p>
          <a:p>
            <a:pPr algn="just"/>
            <a:r>
              <a:rPr lang="es-ES" sz="1000" dirty="0" smtClean="0">
                <a:latin typeface="Arial" charset="0"/>
                <a:cs typeface="Arial" charset="0"/>
              </a:rPr>
              <a:t> 0.044 +- 0.003                4.9 +- 0.3      	3 moral</a:t>
            </a:r>
          </a:p>
          <a:p>
            <a:pPr algn="just"/>
            <a:r>
              <a:rPr lang="es-ES" sz="1000" dirty="0" smtClean="0">
                <a:latin typeface="Arial" charset="0"/>
                <a:cs typeface="Arial" charset="0"/>
              </a:rPr>
              <a:t> 0.029 +- 0.004                6.3 +- 0.46      	6 </a:t>
            </a:r>
            <a:r>
              <a:rPr lang="es-ES" sz="1000" dirty="0" err="1" smtClean="0">
                <a:latin typeface="Arial" charset="0"/>
                <a:cs typeface="Arial" charset="0"/>
              </a:rPr>
              <a:t>sparkont</a:t>
            </a:r>
            <a:endParaRPr lang="es-ES" sz="1000" dirty="0" smtClean="0">
              <a:latin typeface="Arial" charset="0"/>
              <a:cs typeface="Arial" charset="0"/>
            </a:endParaRPr>
          </a:p>
          <a:p>
            <a:pPr algn="just"/>
            <a:r>
              <a:rPr lang="es-ES" sz="1000" dirty="0" smtClean="0">
                <a:latin typeface="Arial" charset="0"/>
                <a:cs typeface="Arial" charset="0"/>
              </a:rPr>
              <a:t> 0.026 +- 0.002                6.7 +- 0.46     	4 </a:t>
            </a:r>
            <a:r>
              <a:rPr lang="es-ES" sz="1000" dirty="0" err="1" smtClean="0">
                <a:latin typeface="Arial" charset="0"/>
                <a:cs typeface="Arial" charset="0"/>
              </a:rPr>
              <a:t>verw</a:t>
            </a:r>
            <a:endParaRPr lang="es-ES" sz="1000" dirty="0" smtClean="0">
              <a:latin typeface="Arial" charset="0"/>
              <a:cs typeface="Arial" charset="0"/>
            </a:endParaRPr>
          </a:p>
          <a:p>
            <a:pPr algn="just"/>
            <a:r>
              <a:rPr lang="es-ES" sz="1000" dirty="0" smtClean="0">
                <a:latin typeface="Arial" charset="0"/>
                <a:cs typeface="Arial" charset="0"/>
              </a:rPr>
              <a:t> 0.017 +- 0.003                8.3 +- 0.46     	12 </a:t>
            </a:r>
            <a:r>
              <a:rPr lang="es-ES" sz="1000" dirty="0" err="1" smtClean="0">
                <a:latin typeface="Arial" charset="0"/>
                <a:cs typeface="Arial" charset="0"/>
              </a:rPr>
              <a:t>verm</a:t>
            </a:r>
            <a:endParaRPr lang="es-ES" sz="1000" dirty="0" smtClean="0">
              <a:latin typeface="Arial" charset="0"/>
              <a:cs typeface="Arial" charset="0"/>
            </a:endParaRPr>
          </a:p>
          <a:p>
            <a:pPr algn="just"/>
            <a:r>
              <a:rPr lang="es-ES" sz="1000" dirty="0" smtClean="0">
                <a:latin typeface="Arial" charset="0"/>
                <a:cs typeface="Arial" charset="0"/>
              </a:rPr>
              <a:t> 0.014 +- 0.004                9.3 +- 1        	7 </a:t>
            </a:r>
            <a:r>
              <a:rPr lang="es-ES" sz="1000" dirty="0" err="1" smtClean="0">
                <a:latin typeface="Arial" charset="0"/>
                <a:cs typeface="Arial" charset="0"/>
              </a:rPr>
              <a:t>beszeit</a:t>
            </a:r>
            <a:endParaRPr lang="es-ES" sz="1000" dirty="0" smtClean="0">
              <a:latin typeface="Arial" charset="0"/>
              <a:cs typeface="Arial" charset="0"/>
            </a:endParaRPr>
          </a:p>
          <a:p>
            <a:pPr algn="just"/>
            <a:r>
              <a:rPr lang="es-ES" sz="1000" dirty="0" smtClean="0">
                <a:latin typeface="Arial" charset="0"/>
                <a:cs typeface="Arial" charset="0"/>
              </a:rPr>
              <a:t> 0.013 +- 0.002                9.5 +- 0.5      	15 </a:t>
            </a:r>
            <a:r>
              <a:rPr lang="es-ES" sz="1000" dirty="0" err="1" smtClean="0">
                <a:latin typeface="Arial" charset="0"/>
                <a:cs typeface="Arial" charset="0"/>
              </a:rPr>
              <a:t>wohn</a:t>
            </a:r>
            <a:endParaRPr lang="es-ES" sz="1000" dirty="0" smtClean="0">
              <a:latin typeface="Arial" charset="0"/>
              <a:cs typeface="Arial" charset="0"/>
            </a:endParaRPr>
          </a:p>
          <a:p>
            <a:pPr algn="just"/>
            <a:r>
              <a:rPr lang="es-ES" sz="1000" dirty="0" smtClean="0">
                <a:latin typeface="Arial" charset="0"/>
                <a:cs typeface="Arial" charset="0"/>
              </a:rPr>
              <a:t> 0.009 +- 0.001               11.4 +- 0.92    	14 </a:t>
            </a:r>
            <a:r>
              <a:rPr lang="es-ES" sz="1000" dirty="0" err="1" smtClean="0">
                <a:latin typeface="Arial" charset="0"/>
                <a:cs typeface="Arial" charset="0"/>
              </a:rPr>
              <a:t>weitkred</a:t>
            </a:r>
            <a:endParaRPr lang="es-ES" sz="1000" dirty="0" smtClean="0">
              <a:latin typeface="Arial" charset="0"/>
              <a:cs typeface="Arial" charset="0"/>
            </a:endParaRPr>
          </a:p>
          <a:p>
            <a:pPr algn="just"/>
            <a:r>
              <a:rPr lang="es-ES" sz="1000" dirty="0" smtClean="0">
                <a:latin typeface="Arial" charset="0"/>
                <a:cs typeface="Arial" charset="0"/>
              </a:rPr>
              <a:t> 0.007 +- 0.002               12.2 +- 1.08     	9 </a:t>
            </a:r>
            <a:r>
              <a:rPr lang="es-ES" sz="1000" dirty="0" err="1" smtClean="0">
                <a:latin typeface="Arial" charset="0"/>
                <a:cs typeface="Arial" charset="0"/>
              </a:rPr>
              <a:t>famges</a:t>
            </a:r>
            <a:endParaRPr lang="es-ES" sz="1000" dirty="0" smtClean="0">
              <a:latin typeface="Arial" charset="0"/>
              <a:cs typeface="Arial" charset="0"/>
            </a:endParaRPr>
          </a:p>
          <a:p>
            <a:pPr algn="just"/>
            <a:r>
              <a:rPr lang="es-ES" sz="1000" dirty="0" smtClean="0">
                <a:latin typeface="Arial" charset="0"/>
                <a:cs typeface="Arial" charset="0"/>
              </a:rPr>
              <a:t> 0.006 +- 0.001               12.9 +- 0.94    	20 </a:t>
            </a:r>
            <a:r>
              <a:rPr lang="es-ES" sz="1000" dirty="0" err="1" smtClean="0">
                <a:latin typeface="Arial" charset="0"/>
                <a:cs typeface="Arial" charset="0"/>
              </a:rPr>
              <a:t>gastarb</a:t>
            </a:r>
            <a:endParaRPr lang="es-ES" sz="1000" dirty="0" smtClean="0">
              <a:latin typeface="Arial" charset="0"/>
              <a:cs typeface="Arial" charset="0"/>
            </a:endParaRPr>
          </a:p>
          <a:p>
            <a:pPr algn="just"/>
            <a:r>
              <a:rPr lang="es-ES" sz="1000" dirty="0" smtClean="0">
                <a:latin typeface="Arial" charset="0"/>
                <a:cs typeface="Arial" charset="0"/>
              </a:rPr>
              <a:t> 0.005 +- 0.001               13.8 +- 0.98    	10 </a:t>
            </a:r>
            <a:r>
              <a:rPr lang="es-ES" sz="1000" dirty="0" err="1" smtClean="0">
                <a:latin typeface="Arial" charset="0"/>
                <a:cs typeface="Arial" charset="0"/>
              </a:rPr>
              <a:t>buerge</a:t>
            </a:r>
            <a:endParaRPr lang="es-ES" sz="1000" dirty="0" smtClean="0">
              <a:latin typeface="Arial" charset="0"/>
              <a:cs typeface="Arial" charset="0"/>
            </a:endParaRPr>
          </a:p>
          <a:p>
            <a:pPr algn="just"/>
            <a:r>
              <a:rPr lang="es-ES" sz="1000" dirty="0" smtClean="0">
                <a:latin typeface="Arial" charset="0"/>
                <a:cs typeface="Arial" charset="0"/>
              </a:rPr>
              <a:t> 0.004 +- 0.001               14.7 +- 0.64     	8 </a:t>
            </a:r>
            <a:r>
              <a:rPr lang="es-ES" sz="1000" dirty="0" err="1" smtClean="0">
                <a:latin typeface="Arial" charset="0"/>
                <a:cs typeface="Arial" charset="0"/>
              </a:rPr>
              <a:t>rate</a:t>
            </a:r>
            <a:endParaRPr lang="es-ES" sz="1000" dirty="0" smtClean="0">
              <a:latin typeface="Arial" charset="0"/>
              <a:cs typeface="Arial" charset="0"/>
            </a:endParaRPr>
          </a:p>
          <a:p>
            <a:pPr algn="just"/>
            <a:r>
              <a:rPr lang="es-ES" sz="1000" dirty="0" smtClean="0">
                <a:latin typeface="Arial" charset="0"/>
                <a:cs typeface="Arial" charset="0"/>
              </a:rPr>
              <a:t> 0.002 +- 0.001               16.4 +- 0.8      	16 </a:t>
            </a:r>
            <a:r>
              <a:rPr lang="es-ES" sz="1000" dirty="0" err="1" smtClean="0">
                <a:latin typeface="Arial" charset="0"/>
                <a:cs typeface="Arial" charset="0"/>
              </a:rPr>
              <a:t>bishkred</a:t>
            </a:r>
            <a:endParaRPr lang="es-ES" sz="1000" dirty="0" smtClean="0">
              <a:latin typeface="Arial" charset="0"/>
              <a:cs typeface="Arial" charset="0"/>
            </a:endParaRPr>
          </a:p>
          <a:p>
            <a:pPr algn="just"/>
            <a:r>
              <a:rPr lang="es-ES" sz="1000" dirty="0" smtClean="0">
                <a:latin typeface="Arial" charset="0"/>
                <a:cs typeface="Arial" charset="0"/>
              </a:rPr>
              <a:t> 0.002 +- 0                      17.1 +- 0.83            17 </a:t>
            </a:r>
            <a:r>
              <a:rPr lang="es-ES" sz="1000" dirty="0" err="1" smtClean="0">
                <a:latin typeface="Arial" charset="0"/>
                <a:cs typeface="Arial" charset="0"/>
              </a:rPr>
              <a:t>beruf</a:t>
            </a:r>
            <a:endParaRPr lang="es-ES" sz="1000" dirty="0" smtClean="0">
              <a:latin typeface="Arial" charset="0"/>
              <a:cs typeface="Arial" charset="0"/>
            </a:endParaRPr>
          </a:p>
          <a:p>
            <a:pPr algn="just"/>
            <a:r>
              <a:rPr lang="es-ES" sz="1000" dirty="0" smtClean="0">
                <a:latin typeface="Arial" charset="0"/>
                <a:cs typeface="Arial" charset="0"/>
              </a:rPr>
              <a:t> 0.001 +- 0                      18.1 +- 0.94    	19 </a:t>
            </a:r>
            <a:r>
              <a:rPr lang="es-ES" sz="1000" dirty="0" err="1" smtClean="0">
                <a:latin typeface="Arial" charset="0"/>
                <a:cs typeface="Arial" charset="0"/>
              </a:rPr>
              <a:t>telef</a:t>
            </a:r>
            <a:endParaRPr lang="es-ES" sz="1000" dirty="0" smtClean="0">
              <a:latin typeface="Arial" charset="0"/>
              <a:cs typeface="Arial" charset="0"/>
            </a:endParaRPr>
          </a:p>
          <a:p>
            <a:pPr algn="just"/>
            <a:r>
              <a:rPr lang="es-ES" sz="1000" dirty="0" smtClean="0">
                <a:latin typeface="Arial" charset="0"/>
                <a:cs typeface="Arial" charset="0"/>
              </a:rPr>
              <a:t> 0.001 +- 0.001               18.4 +- 1.02             11 </a:t>
            </a:r>
            <a:r>
              <a:rPr lang="es-ES" sz="1000" dirty="0" err="1" smtClean="0">
                <a:latin typeface="Arial" charset="0"/>
                <a:cs typeface="Arial" charset="0"/>
              </a:rPr>
              <a:t>wohnzeit</a:t>
            </a:r>
            <a:endParaRPr lang="es-ES" sz="1000" dirty="0" smtClean="0">
              <a:latin typeface="Arial" charset="0"/>
              <a:cs typeface="Arial" charset="0"/>
            </a:endParaRPr>
          </a:p>
          <a:p>
            <a:pPr algn="just"/>
            <a:r>
              <a:rPr lang="es-ES" sz="1000" dirty="0" smtClean="0">
                <a:latin typeface="Arial" charset="0"/>
                <a:cs typeface="Arial" charset="0"/>
              </a:rPr>
              <a:t> 0     +- 0                         19.9 +- 0.3     	18 </a:t>
            </a:r>
            <a:r>
              <a:rPr lang="es-ES" sz="1000" dirty="0" err="1" smtClean="0">
                <a:latin typeface="Arial" charset="0"/>
                <a:cs typeface="Arial" charset="0"/>
              </a:rPr>
              <a:t>pers</a:t>
            </a:r>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a:p>
            <a:pPr algn="just"/>
            <a:endParaRPr lang="es-ES" sz="1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1643063" y="2041525"/>
            <a:ext cx="5929312" cy="4387850"/>
          </a:xfrm>
          <a:prstGeom prst="rect">
            <a:avLst/>
          </a:prstGeom>
          <a:noFill/>
          <a:ln w="9525">
            <a:noFill/>
            <a:miter lim="800000"/>
            <a:headEnd/>
            <a:tailEnd/>
          </a:ln>
        </p:spPr>
      </p:pic>
      <p:sp>
        <p:nvSpPr>
          <p:cNvPr id="5" name="4 Título"/>
          <p:cNvSpPr>
            <a:spLocks noGrp="1"/>
          </p:cNvSpPr>
          <p:nvPr>
            <p:ph type="title"/>
          </p:nvPr>
        </p:nvSpPr>
        <p:spPr/>
        <p:txBody>
          <a:bodyPr>
            <a:normAutofit fontScale="90000"/>
          </a:bodyPr>
          <a:lstStyle/>
          <a:p>
            <a:pPr>
              <a:defRPr/>
            </a:pPr>
            <a:r>
              <a:rPr lang="es-ES" dirty="0" smtClean="0"/>
              <a:t>Problema 1: </a:t>
            </a:r>
            <a:r>
              <a:rPr lang="es-ES" i="1" dirty="0" smtClean="0"/>
              <a:t>“</a:t>
            </a:r>
            <a:r>
              <a:rPr lang="es-ES" i="1" dirty="0" err="1" smtClean="0"/>
              <a:t>OneRAttributeEval</a:t>
            </a:r>
            <a:r>
              <a:rPr lang="es-ES" i="1" dirty="0" smtClean="0"/>
              <a:t>”</a:t>
            </a:r>
            <a:r>
              <a:rPr lang="es-ES" dirty="0" smtClean="0"/>
              <a:t/>
            </a:r>
            <a:br>
              <a:rPr lang="es-ES" dirty="0" smtClean="0"/>
            </a:br>
            <a:r>
              <a:rPr lang="es-ES" sz="2700" dirty="0" smtClean="0"/>
              <a:t>Encuesta sobre Accidentes en Empresas Mineras </a:t>
            </a:r>
            <a:endParaRPr lang="es-ES" sz="27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ES" smtClean="0"/>
              <a:t>Solución</a:t>
            </a:r>
          </a:p>
        </p:txBody>
      </p:sp>
      <p:sp>
        <p:nvSpPr>
          <p:cNvPr id="31747" name="5 Marcador de contenido"/>
          <p:cNvSpPr>
            <a:spLocks noGrp="1"/>
          </p:cNvSpPr>
          <p:nvPr>
            <p:ph idx="1"/>
          </p:nvPr>
        </p:nvSpPr>
        <p:spPr/>
        <p:txBody>
          <a:bodyPr/>
          <a:lstStyle/>
          <a:p>
            <a:pPr algn="just"/>
            <a:r>
              <a:rPr lang="es-ES" smtClean="0"/>
              <a:t>Los atributos quedan ordenados de la siguiente forma:</a:t>
            </a:r>
          </a:p>
          <a:p>
            <a:pPr algn="just">
              <a:buFont typeface="Wingdings 2" pitchFamily="18" charset="2"/>
              <a:buNone/>
            </a:pPr>
            <a:r>
              <a:rPr lang="es-ES" sz="2400" smtClean="0"/>
              <a:t>CA,R,TO,F,PT,H,TC,RP,HO,D,FP,M,DS,Ed,CT,An,ER,Na,E</a:t>
            </a:r>
          </a:p>
          <a:p>
            <a:pPr algn="just"/>
            <a:r>
              <a:rPr lang="es-ES" sz="2000" smtClean="0"/>
              <a:t>Comunidad autónoma es el atributo más influyente</a:t>
            </a:r>
          </a:p>
          <a:p>
            <a:pPr algn="just"/>
            <a:r>
              <a:rPr lang="es-ES" sz="2000" b="1" smtClean="0"/>
              <a:t>SIGNIFICADO DE LAS ETIQUETAS:</a:t>
            </a:r>
            <a:r>
              <a:rPr lang="es-ES" sz="2000" smtClean="0"/>
              <a:t> </a:t>
            </a:r>
          </a:p>
          <a:p>
            <a:pPr lvl="1" algn="just"/>
            <a:r>
              <a:rPr lang="es-ES" sz="2000" b="1" smtClean="0"/>
              <a:t>SUCESO  (S), </a:t>
            </a:r>
            <a:r>
              <a:rPr lang="es-ES" sz="2000" smtClean="0"/>
              <a:t> </a:t>
            </a:r>
            <a:r>
              <a:rPr lang="es-ES" sz="2000" b="1" smtClean="0"/>
              <a:t>HORA (H), </a:t>
            </a:r>
            <a:r>
              <a:rPr lang="es-ES" sz="2000" smtClean="0"/>
              <a:t> </a:t>
            </a:r>
            <a:r>
              <a:rPr lang="es-ES" sz="2000" b="1" smtClean="0"/>
              <a:t>DÍA (D), </a:t>
            </a:r>
            <a:r>
              <a:rPr lang="es-ES" sz="2000" smtClean="0"/>
              <a:t> </a:t>
            </a:r>
            <a:r>
              <a:rPr lang="es-ES" sz="2000" b="1" smtClean="0"/>
              <a:t>MES (M),</a:t>
            </a:r>
            <a:r>
              <a:rPr lang="es-ES" sz="2000" smtClean="0"/>
              <a:t> </a:t>
            </a:r>
            <a:r>
              <a:rPr lang="es-ES" sz="2000" b="1" smtClean="0"/>
              <a:t>NACIONALIDAD (Na),</a:t>
            </a:r>
            <a:r>
              <a:rPr lang="es-ES" sz="2000" smtClean="0"/>
              <a:t> </a:t>
            </a:r>
            <a:r>
              <a:rPr lang="es-ES" sz="2000" b="1" smtClean="0"/>
              <a:t>TIPO DE CONTRATO (TC),</a:t>
            </a:r>
            <a:r>
              <a:rPr lang="es-ES" sz="2000" smtClean="0"/>
              <a:t> </a:t>
            </a:r>
            <a:r>
              <a:rPr lang="es-ES" sz="2000" b="1" smtClean="0"/>
              <a:t>TIEMPO EN OBRA (TO),</a:t>
            </a:r>
            <a:r>
              <a:rPr lang="es-ES" sz="2000" smtClean="0"/>
              <a:t> </a:t>
            </a:r>
            <a:r>
              <a:rPr lang="es-ES" sz="2000" b="1" smtClean="0"/>
              <a:t>PUESTO DE TRABAJO (PT)</a:t>
            </a:r>
            <a:r>
              <a:rPr lang="es-ES" sz="2000" smtClean="0"/>
              <a:t> </a:t>
            </a:r>
            <a:r>
              <a:rPr lang="es-ES" sz="2000" b="1" smtClean="0"/>
              <a:t>FORMACIÓN (F),</a:t>
            </a:r>
            <a:r>
              <a:rPr lang="es-ES" sz="2000" smtClean="0"/>
              <a:t> </a:t>
            </a:r>
            <a:r>
              <a:rPr lang="es-ES" sz="2000" b="1" smtClean="0">
                <a:solidFill>
                  <a:srgbClr val="FF0000"/>
                </a:solidFill>
              </a:rPr>
              <a:t>COMUNIDAD AUTÓNOMA (CA)</a:t>
            </a:r>
            <a:r>
              <a:rPr lang="es-ES" sz="2000" smtClean="0">
                <a:solidFill>
                  <a:srgbClr val="FF0000"/>
                </a:solidFill>
              </a:rPr>
              <a:t> </a:t>
            </a:r>
            <a:r>
              <a:rPr lang="es-ES" sz="2000" b="1" smtClean="0">
                <a:solidFill>
                  <a:srgbClr val="FF0000"/>
                </a:solidFill>
              </a:rPr>
              <a:t>RÉGIMEN (R )</a:t>
            </a:r>
            <a:r>
              <a:rPr lang="es-ES" sz="2000" b="1" smtClean="0"/>
              <a:t>,</a:t>
            </a:r>
            <a:r>
              <a:rPr lang="es-ES" sz="2000" smtClean="0"/>
              <a:t> </a:t>
            </a:r>
            <a:r>
              <a:rPr lang="es-ES" sz="2000" b="1" smtClean="0"/>
              <a:t> </a:t>
            </a:r>
            <a:r>
              <a:rPr lang="es-ES" sz="2000" smtClean="0"/>
              <a:t> </a:t>
            </a:r>
            <a:r>
              <a:rPr lang="es-ES" sz="2000" b="1" smtClean="0"/>
              <a:t>PLAZO DE EJECUCIÓN (PE),</a:t>
            </a:r>
            <a:r>
              <a:rPr lang="es-ES" sz="2000" smtClean="0"/>
              <a:t> </a:t>
            </a:r>
            <a:r>
              <a:rPr lang="es-ES" sz="2000" b="1" smtClean="0">
                <a:solidFill>
                  <a:srgbClr val="FF0000"/>
                </a:solidFill>
              </a:rPr>
              <a:t>DIRECCIÓN Y SUPERVISIÓN (DS)</a:t>
            </a:r>
            <a:r>
              <a:rPr lang="es-ES" sz="2000" smtClean="0">
                <a:solidFill>
                  <a:srgbClr val="FF0000"/>
                </a:solidFill>
              </a:rPr>
              <a:t> </a:t>
            </a:r>
          </a:p>
          <a:p>
            <a:pPr lvl="1" algn="just">
              <a:buFont typeface="Wingdings 2" pitchFamily="18" charset="2"/>
              <a:buNone/>
            </a:pPr>
            <a:r>
              <a:rPr lang="es-ES" sz="2200" smtClean="0">
                <a:solidFill>
                  <a:srgbClr val="FF0000"/>
                </a:solidFill>
              </a:rPr>
              <a:t>En rojo escribimos  las variables que en principio dudábamos de</a:t>
            </a:r>
            <a:r>
              <a:rPr lang="es-ES" sz="2000" smtClean="0"/>
              <a:t>  </a:t>
            </a:r>
            <a:r>
              <a:rPr lang="es-ES" sz="2000" smtClean="0">
                <a:solidFill>
                  <a:srgbClr val="FF0000"/>
                </a:solidFill>
              </a:rPr>
              <a:t>que existiese suficiente representación para cada tipo de suceso.</a:t>
            </a:r>
            <a:r>
              <a:rPr lang="es-ES" sz="2000" smtClean="0"/>
              <a:t>                                 </a:t>
            </a:r>
            <a:endParaRPr lang="es-ES" sz="2200" smtClean="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Título"/>
          <p:cNvSpPr>
            <a:spLocks noGrp="1"/>
          </p:cNvSpPr>
          <p:nvPr>
            <p:ph type="title"/>
          </p:nvPr>
        </p:nvSpPr>
        <p:spPr>
          <a:xfrm>
            <a:off x="457200" y="704850"/>
            <a:ext cx="8229600" cy="1143000"/>
          </a:xfrm>
        </p:spPr>
        <p:txBody>
          <a:bodyPr/>
          <a:lstStyle/>
          <a:p>
            <a:r>
              <a:rPr lang="es-ES" smtClean="0"/>
              <a:t>Comparación de resultados</a:t>
            </a:r>
          </a:p>
        </p:txBody>
      </p:sp>
      <p:sp>
        <p:nvSpPr>
          <p:cNvPr id="32771" name="4 Marcador de texto"/>
          <p:cNvSpPr>
            <a:spLocks noGrp="1"/>
          </p:cNvSpPr>
          <p:nvPr>
            <p:ph type="body" idx="1"/>
          </p:nvPr>
        </p:nvSpPr>
        <p:spPr>
          <a:xfrm>
            <a:off x="457200" y="2055813"/>
            <a:ext cx="4040188" cy="658812"/>
          </a:xfrm>
        </p:spPr>
        <p:txBody>
          <a:bodyPr/>
          <a:lstStyle/>
          <a:p>
            <a:r>
              <a:rPr lang="es-ES" smtClean="0"/>
              <a:t>No eliminando las variables CA,R y DS</a:t>
            </a:r>
          </a:p>
        </p:txBody>
      </p:sp>
      <p:sp>
        <p:nvSpPr>
          <p:cNvPr id="32772" name="6 Marcador de texto"/>
          <p:cNvSpPr>
            <a:spLocks noGrp="1"/>
          </p:cNvSpPr>
          <p:nvPr>
            <p:ph type="body" sz="half" idx="3"/>
          </p:nvPr>
        </p:nvSpPr>
        <p:spPr>
          <a:xfrm>
            <a:off x="4645025" y="1987550"/>
            <a:ext cx="4041775" cy="655638"/>
          </a:xfrm>
        </p:spPr>
        <p:txBody>
          <a:bodyPr/>
          <a:lstStyle/>
          <a:p>
            <a:r>
              <a:rPr lang="es-ES" smtClean="0"/>
              <a:t>Eliminando las variables CA,R y DS</a:t>
            </a:r>
          </a:p>
        </p:txBody>
      </p:sp>
      <p:sp>
        <p:nvSpPr>
          <p:cNvPr id="32773" name="5 Marcador de contenido"/>
          <p:cNvSpPr>
            <a:spLocks noGrp="1"/>
          </p:cNvSpPr>
          <p:nvPr>
            <p:ph sz="quarter" idx="2"/>
          </p:nvPr>
        </p:nvSpPr>
        <p:spPr>
          <a:xfrm>
            <a:off x="457200" y="3014663"/>
            <a:ext cx="4040188" cy="1485900"/>
          </a:xfrm>
        </p:spPr>
        <p:txBody>
          <a:bodyPr/>
          <a:lstStyle/>
          <a:p>
            <a:r>
              <a:rPr lang="es-ES" smtClean="0"/>
              <a:t>Selección de atributos: </a:t>
            </a:r>
          </a:p>
          <a:p>
            <a:r>
              <a:rPr lang="es-ES" smtClean="0">
                <a:solidFill>
                  <a:srgbClr val="FF0000"/>
                </a:solidFill>
              </a:rPr>
              <a:t>15</a:t>
            </a:r>
            <a:r>
              <a:rPr lang="es-ES" smtClean="0"/>
              <a:t>,</a:t>
            </a:r>
            <a:r>
              <a:rPr lang="es-ES" smtClean="0">
                <a:solidFill>
                  <a:srgbClr val="FF0000"/>
                </a:solidFill>
              </a:rPr>
              <a:t>16</a:t>
            </a:r>
            <a:r>
              <a:rPr lang="es-ES" smtClean="0"/>
              <a:t>,10,12,11,2,9,13,5,3,14,4,</a:t>
            </a:r>
            <a:r>
              <a:rPr lang="es-ES" smtClean="0">
                <a:solidFill>
                  <a:srgbClr val="FF0000"/>
                </a:solidFill>
              </a:rPr>
              <a:t>19</a:t>
            </a:r>
            <a:r>
              <a:rPr lang="es-ES" smtClean="0"/>
              <a:t>,6,18,8,17,7,1 : 19</a:t>
            </a:r>
          </a:p>
          <a:p>
            <a:endParaRPr lang="es-ES" smtClean="0"/>
          </a:p>
        </p:txBody>
      </p:sp>
      <p:sp>
        <p:nvSpPr>
          <p:cNvPr id="32774" name="7 Marcador de contenido"/>
          <p:cNvSpPr>
            <a:spLocks noGrp="1"/>
          </p:cNvSpPr>
          <p:nvPr>
            <p:ph sz="quarter" idx="4"/>
          </p:nvPr>
        </p:nvSpPr>
        <p:spPr>
          <a:xfrm>
            <a:off x="4645025" y="3000375"/>
            <a:ext cx="4041775" cy="3844925"/>
          </a:xfrm>
        </p:spPr>
        <p:txBody>
          <a:bodyPr/>
          <a:lstStyle/>
          <a:p>
            <a:r>
              <a:rPr lang="es-ES" smtClean="0"/>
              <a:t>Selección de atributos:</a:t>
            </a:r>
          </a:p>
          <a:p>
            <a:r>
              <a:rPr lang="es-ES" smtClean="0">
                <a:solidFill>
                  <a:schemeClr val="accent1"/>
                </a:solidFill>
              </a:rPr>
              <a:t>12,10</a:t>
            </a:r>
            <a:r>
              <a:rPr lang="es-ES" smtClean="0"/>
              <a:t>,11,2,9,13,5,</a:t>
            </a:r>
            <a:r>
              <a:rPr lang="es-ES" smtClean="0">
                <a:solidFill>
                  <a:schemeClr val="accent1"/>
                </a:solidFill>
              </a:rPr>
              <a:t>14,3,4</a:t>
            </a:r>
            <a:r>
              <a:rPr lang="es-ES" smtClean="0"/>
              <a:t>,6,8,18,17,7,1 : 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457200" y="928688"/>
            <a:ext cx="8229600" cy="5395912"/>
          </a:xfrm>
        </p:spPr>
        <p:txBody>
          <a:bodyPr/>
          <a:lstStyle/>
          <a:p>
            <a:r>
              <a:rPr lang="es-ES" smtClean="0"/>
              <a:t>Tema IV: Comparación de algoritmos</a:t>
            </a:r>
          </a:p>
          <a:p>
            <a:pPr lvl="1"/>
            <a:r>
              <a:rPr lang="es-ES" smtClean="0"/>
              <a:t>Comparación de los resultados de los algoritmos del Tema I aplicados al problema I</a:t>
            </a:r>
          </a:p>
          <a:p>
            <a:pPr lvl="1"/>
            <a:endParaRPr lang="es-ES" smtClean="0"/>
          </a:p>
          <a:p>
            <a:pPr lvl="1"/>
            <a:r>
              <a:rPr lang="es-ES" smtClean="0"/>
              <a:t>Comparación de los resultados de los algoritmos del Tema I aplicados al problema II</a:t>
            </a:r>
          </a:p>
          <a:p>
            <a:pPr lvl="1"/>
            <a:endParaRPr lang="es-ES" smtClean="0"/>
          </a:p>
          <a:p>
            <a:pPr lvl="1"/>
            <a:r>
              <a:rPr lang="es-ES" smtClean="0"/>
              <a:t>Comparación de los resultados de los algotritmos del Tema II aplicados al problema I</a:t>
            </a:r>
          </a:p>
          <a:p>
            <a:pPr lvl="1"/>
            <a:endParaRPr lang="es-ES" smtClean="0"/>
          </a:p>
          <a:p>
            <a:pPr lvl="1"/>
            <a:r>
              <a:rPr lang="es-ES" smtClean="0"/>
              <a:t>Comparación de los resultados de los algoritmos del Tema I I aplicados al problema II</a:t>
            </a:r>
          </a:p>
          <a:p>
            <a:pPr lvl="1"/>
            <a:endParaRPr lang="es-ES" smtClean="0"/>
          </a:p>
          <a:p>
            <a:endParaRPr lang="es-E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457200" y="704850"/>
            <a:ext cx="8229600" cy="1143000"/>
          </a:xfrm>
        </p:spPr>
        <p:txBody>
          <a:bodyPr/>
          <a:lstStyle/>
          <a:p>
            <a:r>
              <a:rPr lang="es-ES" smtClean="0"/>
              <a:t>Comparación de resultados</a:t>
            </a:r>
          </a:p>
        </p:txBody>
      </p:sp>
      <p:sp>
        <p:nvSpPr>
          <p:cNvPr id="33795" name="2 Marcador de texto"/>
          <p:cNvSpPr>
            <a:spLocks noGrp="1"/>
          </p:cNvSpPr>
          <p:nvPr>
            <p:ph type="body" idx="1"/>
          </p:nvPr>
        </p:nvSpPr>
        <p:spPr>
          <a:xfrm>
            <a:off x="457200" y="1855788"/>
            <a:ext cx="4040188" cy="658812"/>
          </a:xfrm>
        </p:spPr>
        <p:txBody>
          <a:bodyPr/>
          <a:lstStyle/>
          <a:p>
            <a:r>
              <a:rPr lang="es-ES" smtClean="0"/>
              <a:t>Sin validación cruzada </a:t>
            </a:r>
          </a:p>
        </p:txBody>
      </p:sp>
      <p:sp>
        <p:nvSpPr>
          <p:cNvPr id="33796" name="3 Marcador de texto"/>
          <p:cNvSpPr>
            <a:spLocks noGrp="1"/>
          </p:cNvSpPr>
          <p:nvPr>
            <p:ph type="body" sz="half" idx="3"/>
          </p:nvPr>
        </p:nvSpPr>
        <p:spPr>
          <a:xfrm>
            <a:off x="4645025" y="1860550"/>
            <a:ext cx="4041775" cy="654050"/>
          </a:xfrm>
        </p:spPr>
        <p:txBody>
          <a:bodyPr/>
          <a:lstStyle/>
          <a:p>
            <a:r>
              <a:rPr lang="es-ES" smtClean="0"/>
              <a:t>Con validación cruzada</a:t>
            </a:r>
          </a:p>
        </p:txBody>
      </p:sp>
      <p:sp>
        <p:nvSpPr>
          <p:cNvPr id="33797" name="4 Marcador de contenido"/>
          <p:cNvSpPr>
            <a:spLocks noGrp="1"/>
          </p:cNvSpPr>
          <p:nvPr>
            <p:ph sz="quarter" idx="2"/>
          </p:nvPr>
        </p:nvSpPr>
        <p:spPr>
          <a:xfrm>
            <a:off x="457200" y="2514600"/>
            <a:ext cx="3686175" cy="1200150"/>
          </a:xfrm>
        </p:spPr>
        <p:txBody>
          <a:bodyPr/>
          <a:lstStyle/>
          <a:p>
            <a:r>
              <a:rPr lang="es-ES" sz="1400" smtClean="0">
                <a:latin typeface="Arial" charset="0"/>
                <a:cs typeface="Arial" charset="0"/>
              </a:rPr>
              <a:t>Selección de atributos: </a:t>
            </a:r>
          </a:p>
          <a:p>
            <a:r>
              <a:rPr lang="es-ES" sz="1400" smtClean="0">
                <a:latin typeface="Arial" charset="0"/>
                <a:cs typeface="Arial" charset="0"/>
              </a:rPr>
              <a:t>15,16,10,12,11,2,9,13,5,3,14,4</a:t>
            </a:r>
          </a:p>
          <a:p>
            <a:pPr>
              <a:buFont typeface="Wingdings 2" pitchFamily="18" charset="2"/>
              <a:buNone/>
            </a:pPr>
            <a:endParaRPr lang="es-ES" sz="1400" smtClean="0">
              <a:latin typeface="Arial" charset="0"/>
              <a:cs typeface="Arial" charset="0"/>
            </a:endParaRPr>
          </a:p>
          <a:p>
            <a:pPr>
              <a:buFont typeface="Wingdings 2" pitchFamily="18" charset="2"/>
              <a:buNone/>
            </a:pPr>
            <a:r>
              <a:rPr lang="es-ES" sz="1400" smtClean="0">
                <a:latin typeface="Arial" charset="0"/>
                <a:cs typeface="Arial" charset="0"/>
              </a:rPr>
              <a:t>19,6,18,8,17,7,1 </a:t>
            </a:r>
          </a:p>
          <a:p>
            <a:endParaRPr lang="es-ES" smtClean="0"/>
          </a:p>
        </p:txBody>
      </p:sp>
      <p:sp>
        <p:nvSpPr>
          <p:cNvPr id="33798" name="5 Marcador de contenido"/>
          <p:cNvSpPr>
            <a:spLocks noGrp="1"/>
          </p:cNvSpPr>
          <p:nvPr>
            <p:ph sz="quarter" idx="4"/>
          </p:nvPr>
        </p:nvSpPr>
        <p:spPr>
          <a:xfrm>
            <a:off x="4214813" y="2514600"/>
            <a:ext cx="4929187" cy="4343400"/>
          </a:xfrm>
        </p:spPr>
        <p:txBody>
          <a:bodyPr/>
          <a:lstStyle/>
          <a:p>
            <a:r>
              <a:rPr lang="es-ES" sz="1400" smtClean="0">
                <a:latin typeface="Arial" charset="0"/>
                <a:cs typeface="Arial" charset="0"/>
              </a:rPr>
              <a:t>Selección de atributos</a:t>
            </a:r>
            <a:r>
              <a:rPr lang="es-ES" smtClean="0"/>
              <a:t>:</a:t>
            </a:r>
          </a:p>
          <a:p>
            <a:pPr algn="just">
              <a:buFont typeface="Wingdings 2" pitchFamily="18" charset="2"/>
              <a:buNone/>
            </a:pPr>
            <a:r>
              <a:rPr lang="es-ES" sz="1000" smtClean="0">
                <a:latin typeface="Arial" charset="0"/>
                <a:cs typeface="Arial" charset="0"/>
              </a:rPr>
              <a:t>average merit                    average Rank               Atributos</a:t>
            </a:r>
          </a:p>
          <a:p>
            <a:pPr algn="just"/>
            <a:r>
              <a:rPr lang="es-ES" sz="1000" smtClean="0">
                <a:latin typeface="Arial" charset="0"/>
                <a:cs typeface="Arial" charset="0"/>
              </a:rPr>
              <a:t>87.097 +- 1.336          1   +- 0                                  15 CA</a:t>
            </a:r>
          </a:p>
          <a:p>
            <a:pPr algn="just"/>
            <a:r>
              <a:rPr lang="es-ES" sz="1000" smtClean="0">
                <a:latin typeface="Arial" charset="0"/>
                <a:cs typeface="Arial" charset="0"/>
              </a:rPr>
              <a:t>77.416 +- 1.48          2.1 +- 0.3                                 16 R</a:t>
            </a:r>
          </a:p>
          <a:p>
            <a:pPr algn="just"/>
            <a:r>
              <a:rPr lang="es-ES" sz="1000" smtClean="0">
                <a:latin typeface="Arial" charset="0"/>
                <a:cs typeface="Arial" charset="0"/>
              </a:rPr>
              <a:t>74.192 +- 0.917         4.2 +- 1.08                               12 F</a:t>
            </a:r>
          </a:p>
          <a:p>
            <a:pPr algn="just"/>
            <a:r>
              <a:rPr lang="es-ES" sz="1000" smtClean="0">
                <a:latin typeface="Arial" charset="0"/>
                <a:cs typeface="Arial" charset="0"/>
              </a:rPr>
              <a:t>73.117 +- 1.609         5.3 +- 2.05                               10 TO</a:t>
            </a:r>
          </a:p>
          <a:p>
            <a:pPr algn="just"/>
            <a:r>
              <a:rPr lang="es-ES" sz="1000" smtClean="0">
                <a:latin typeface="Arial" charset="0"/>
                <a:cs typeface="Arial" charset="0"/>
              </a:rPr>
              <a:t>72.737 +- 3.304         5.8 +- 3.52                               11 PT</a:t>
            </a:r>
          </a:p>
          <a:p>
            <a:pPr algn="just"/>
            <a:r>
              <a:rPr lang="es-ES" sz="1000" smtClean="0">
                <a:latin typeface="Arial" charset="0"/>
                <a:cs typeface="Arial" charset="0"/>
              </a:rPr>
              <a:t>70.964 +- 4.154        8.4 +- 3.8                                   5 HO</a:t>
            </a:r>
          </a:p>
          <a:p>
            <a:pPr algn="just"/>
            <a:r>
              <a:rPr lang="es-ES" sz="1000" smtClean="0">
                <a:latin typeface="Arial" charset="0"/>
                <a:cs typeface="Arial" charset="0"/>
              </a:rPr>
              <a:t>70.968 +- 0.692       8.9 +- 1.7                                   13 RP</a:t>
            </a:r>
          </a:p>
          <a:p>
            <a:pPr algn="just"/>
            <a:r>
              <a:rPr lang="es-ES" sz="1000" smtClean="0">
                <a:latin typeface="Arial" charset="0"/>
                <a:cs typeface="Arial" charset="0"/>
              </a:rPr>
              <a:t>70.071 +- 4.011          9.2 +- 4.62                              14 FP</a:t>
            </a:r>
          </a:p>
          <a:p>
            <a:pPr algn="just"/>
            <a:r>
              <a:rPr lang="es-ES" sz="1000" smtClean="0">
                <a:latin typeface="Arial" charset="0"/>
                <a:cs typeface="Arial" charset="0"/>
              </a:rPr>
              <a:t>69.89  +- 1.392         9.4 +- 2.76                                  9 TC</a:t>
            </a:r>
          </a:p>
          <a:p>
            <a:pPr algn="just"/>
            <a:r>
              <a:rPr lang="es-ES" sz="1000" smtClean="0">
                <a:latin typeface="Arial" charset="0"/>
                <a:cs typeface="Arial" charset="0"/>
              </a:rPr>
              <a:t>69.536 +- 2.228        10.3 +- 2.24                                  2 H</a:t>
            </a:r>
          </a:p>
          <a:p>
            <a:pPr algn="just"/>
            <a:r>
              <a:rPr lang="es-ES" sz="1000" smtClean="0">
                <a:latin typeface="Arial" charset="0"/>
                <a:cs typeface="Arial" charset="0"/>
              </a:rPr>
              <a:t>68.994 +- 1.999         11   +- 2.37                               19 DS</a:t>
            </a:r>
          </a:p>
          <a:p>
            <a:pPr algn="just"/>
            <a:r>
              <a:rPr lang="es-ES" sz="1000" smtClean="0">
                <a:latin typeface="Arial" charset="0"/>
                <a:cs typeface="Arial" charset="0"/>
              </a:rPr>
              <a:t>67.558 +- 4.52           11.5 +- 4.1                               17 ER</a:t>
            </a:r>
          </a:p>
          <a:p>
            <a:pPr algn="just"/>
            <a:r>
              <a:rPr lang="es-ES" sz="1000" smtClean="0">
                <a:latin typeface="Arial" charset="0"/>
                <a:cs typeface="Arial" charset="0"/>
              </a:rPr>
              <a:t>67.214 +- 3.001          12.2 +- 4.09                                3D</a:t>
            </a:r>
          </a:p>
          <a:p>
            <a:pPr algn="just"/>
            <a:r>
              <a:rPr lang="es-ES" sz="1000" smtClean="0">
                <a:latin typeface="Arial" charset="0"/>
                <a:cs typeface="Arial" charset="0"/>
              </a:rPr>
              <a:t>66.675 +- 2.687         13.2 +- 3.37                             18 CT</a:t>
            </a:r>
          </a:p>
          <a:p>
            <a:pPr algn="just"/>
            <a:r>
              <a:rPr lang="es-ES" sz="1000" smtClean="0">
                <a:latin typeface="Arial" charset="0"/>
                <a:cs typeface="Arial" charset="0"/>
              </a:rPr>
              <a:t>65.769 +- 3.751          14.1 +- 3.18                              6 Ed</a:t>
            </a:r>
          </a:p>
          <a:p>
            <a:pPr algn="just"/>
            <a:r>
              <a:rPr lang="es-ES" sz="1000" smtClean="0">
                <a:latin typeface="Arial" charset="0"/>
                <a:cs typeface="Arial" charset="0"/>
              </a:rPr>
              <a:t>65.945 +- 3.438         14.4 +- 2.8                                   8 An</a:t>
            </a:r>
          </a:p>
          <a:p>
            <a:pPr>
              <a:buFont typeface="Arial" charset="0"/>
              <a:buChar char="•"/>
            </a:pPr>
            <a:r>
              <a:rPr lang="es-ES" sz="1000" smtClean="0">
                <a:latin typeface="Arial" charset="0"/>
                <a:cs typeface="Arial" charset="0"/>
              </a:rPr>
              <a:t>64.153 +- 3.952          14.6 +- 3.88                                 7 Na</a:t>
            </a:r>
          </a:p>
          <a:p>
            <a:pPr>
              <a:buFont typeface="Arial" charset="0"/>
              <a:buChar char="•"/>
            </a:pPr>
            <a:r>
              <a:rPr lang="es-ES" sz="1000" smtClean="0">
                <a:latin typeface="Arial" charset="0"/>
                <a:cs typeface="Arial" charset="0"/>
              </a:rPr>
              <a:t>63.792 +- 3.705           15.4 +- 3.14                                  4 M</a:t>
            </a:r>
          </a:p>
          <a:p>
            <a:pPr>
              <a:buFont typeface="Arial" charset="0"/>
              <a:buChar char="•"/>
            </a:pPr>
            <a:r>
              <a:rPr lang="es-ES" sz="1000" smtClean="0">
                <a:latin typeface="Arial" charset="0"/>
                <a:cs typeface="Arial" charset="0"/>
              </a:rPr>
              <a:t>29.032 +- 0.692                19   +- 0                                   1 E</a:t>
            </a:r>
          </a:p>
          <a:p>
            <a:pPr algn="just"/>
            <a:endParaRPr lang="es-ES" sz="1000" smtClean="0">
              <a:latin typeface="Arial" charset="0"/>
              <a:cs typeface="Arial" charset="0"/>
            </a:endParaRPr>
          </a:p>
          <a:p>
            <a:pPr algn="just"/>
            <a:endParaRPr lang="es-ES" sz="1000" smtClean="0">
              <a:latin typeface="Arial" charset="0"/>
              <a:cs typeface="Arial" charset="0"/>
            </a:endParaRPr>
          </a:p>
        </p:txBody>
      </p:sp>
      <p:sp>
        <p:nvSpPr>
          <p:cNvPr id="8" name="7 Rectángulo"/>
          <p:cNvSpPr/>
          <p:nvPr/>
        </p:nvSpPr>
        <p:spPr>
          <a:xfrm>
            <a:off x="1357313" y="2714625"/>
            <a:ext cx="500062"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p:cNvSpPr/>
          <p:nvPr/>
        </p:nvSpPr>
        <p:spPr>
          <a:xfrm>
            <a:off x="7358063" y="3357563"/>
            <a:ext cx="571500" cy="4286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p:cNvSpPr/>
          <p:nvPr/>
        </p:nvSpPr>
        <p:spPr>
          <a:xfrm>
            <a:off x="2071688" y="2786063"/>
            <a:ext cx="1071562" cy="21431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Rectángulo"/>
          <p:cNvSpPr/>
          <p:nvPr/>
        </p:nvSpPr>
        <p:spPr>
          <a:xfrm>
            <a:off x="7429500" y="3929063"/>
            <a:ext cx="500063" cy="928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Flecha arriba"/>
          <p:cNvSpPr/>
          <p:nvPr/>
        </p:nvSpPr>
        <p:spPr>
          <a:xfrm>
            <a:off x="2571750" y="3143250"/>
            <a:ext cx="484188" cy="428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Flecha arriba"/>
          <p:cNvSpPr/>
          <p:nvPr/>
        </p:nvSpPr>
        <p:spPr>
          <a:xfrm>
            <a:off x="3000375" y="3143250"/>
            <a:ext cx="484188" cy="4286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Flecha izquierda"/>
          <p:cNvSpPr/>
          <p:nvPr/>
        </p:nvSpPr>
        <p:spPr>
          <a:xfrm>
            <a:off x="7929563" y="5214938"/>
            <a:ext cx="642937"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Flecha izquierda"/>
          <p:cNvSpPr/>
          <p:nvPr/>
        </p:nvSpPr>
        <p:spPr>
          <a:xfrm>
            <a:off x="8143875" y="6143625"/>
            <a:ext cx="642938"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Rectángulo redondeado"/>
          <p:cNvSpPr/>
          <p:nvPr/>
        </p:nvSpPr>
        <p:spPr>
          <a:xfrm>
            <a:off x="500063" y="3143250"/>
            <a:ext cx="1428750" cy="3571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 name="17 Rectángulo redondeado"/>
          <p:cNvSpPr/>
          <p:nvPr/>
        </p:nvSpPr>
        <p:spPr>
          <a:xfrm>
            <a:off x="7429500" y="4929188"/>
            <a:ext cx="571500" cy="1571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r>
              <a:rPr lang="es-ES" sz="4800" dirty="0" smtClean="0"/>
              <a:t>Problema 2:</a:t>
            </a:r>
            <a:r>
              <a:rPr lang="es-ES" dirty="0" smtClean="0"/>
              <a:t> </a:t>
            </a:r>
            <a:r>
              <a:rPr lang="es-ES" sz="4800" i="1" dirty="0" smtClean="0"/>
              <a:t>“</a:t>
            </a:r>
            <a:r>
              <a:rPr lang="es-ES" sz="4800" i="1" dirty="0" err="1" smtClean="0"/>
              <a:t>OneRAttributeEval</a:t>
            </a:r>
            <a:r>
              <a:rPr lang="es-ES" sz="4800" i="1" dirty="0" smtClean="0"/>
              <a:t>”</a:t>
            </a:r>
            <a:r>
              <a:rPr lang="es-ES" sz="4800" dirty="0" smtClean="0"/>
              <a:t/>
            </a:r>
            <a:br>
              <a:rPr lang="es-ES" sz="4800" dirty="0" smtClean="0"/>
            </a:br>
            <a:r>
              <a:rPr lang="es-ES" sz="2400" dirty="0" err="1" smtClean="0"/>
              <a:t>Credidit-scoring</a:t>
            </a:r>
            <a:r>
              <a:rPr lang="es-ES" sz="2400" dirty="0" smtClean="0"/>
              <a:t> </a:t>
            </a:r>
          </a:p>
        </p:txBody>
      </p:sp>
      <p:pic>
        <p:nvPicPr>
          <p:cNvPr id="34819" name="Picture 4"/>
          <p:cNvPicPr>
            <a:picLocks noChangeAspect="1" noChangeArrowheads="1"/>
          </p:cNvPicPr>
          <p:nvPr/>
        </p:nvPicPr>
        <p:blipFill>
          <a:blip r:embed="rId3" cstate="print"/>
          <a:srcRect/>
          <a:stretch>
            <a:fillRect/>
          </a:stretch>
        </p:blipFill>
        <p:spPr bwMode="auto">
          <a:xfrm>
            <a:off x="762000" y="1857375"/>
            <a:ext cx="76200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142860"/>
            <a:ext cx="8305800" cy="1143000"/>
          </a:xfrm>
        </p:spPr>
        <p:txBody>
          <a:bodyPr/>
          <a:lstStyle/>
          <a:p>
            <a:pPr>
              <a:defRPr/>
            </a:pPr>
            <a:r>
              <a:rPr lang="es-ES" sz="4000" dirty="0" smtClean="0"/>
              <a:t>SOLUCIÓN</a:t>
            </a:r>
            <a:endParaRPr lang="es-ES" sz="4000" dirty="0"/>
          </a:p>
        </p:txBody>
      </p:sp>
      <p:sp>
        <p:nvSpPr>
          <p:cNvPr id="3" name="2 Marcador de contenido"/>
          <p:cNvSpPr>
            <a:spLocks noGrp="1"/>
          </p:cNvSpPr>
          <p:nvPr>
            <p:ph idx="4294967295"/>
          </p:nvPr>
        </p:nvSpPr>
        <p:spPr>
          <a:xfrm>
            <a:off x="0" y="1390650"/>
            <a:ext cx="8229600" cy="5395913"/>
          </a:xfrm>
        </p:spPr>
        <p:txBody>
          <a:bodyPr/>
          <a:lstStyle/>
          <a:p>
            <a:pPr algn="just">
              <a:defRPr/>
            </a:pPr>
            <a:r>
              <a:rPr lang="es-ES" dirty="0" smtClean="0"/>
              <a:t>Los atributos quedan ordenados de la siguiente forma:</a:t>
            </a:r>
          </a:p>
          <a:p>
            <a:pPr lvl="1" algn="just">
              <a:defRPr/>
            </a:pPr>
            <a:r>
              <a:rPr lang="es-ES" dirty="0" smtClean="0"/>
              <a:t>3,2,9,11,10,6,8,7,18,17,20,19,12,13,16,14,15,4,1,5 </a:t>
            </a:r>
          </a:p>
          <a:p>
            <a:pPr algn="just">
              <a:defRPr/>
            </a:pPr>
            <a:r>
              <a:rPr lang="es-ES" dirty="0" smtClean="0"/>
              <a:t>Descripción de las variables</a:t>
            </a:r>
          </a:p>
          <a:p>
            <a:pPr marL="850900" lvl="1" indent="-457200" algn="just">
              <a:buFont typeface="+mj-lt"/>
              <a:buAutoNum type="arabicPeriod"/>
              <a:defRPr/>
            </a:pPr>
            <a:r>
              <a:rPr lang="es-ES" dirty="0" err="1" smtClean="0"/>
              <a:t>Laufkont</a:t>
            </a:r>
            <a:r>
              <a:rPr lang="es-ES" dirty="0" smtClean="0"/>
              <a:t>: balance de la cuenta corriente</a:t>
            </a:r>
          </a:p>
          <a:p>
            <a:pPr marL="850900" lvl="1" indent="-457200" algn="just">
              <a:buFont typeface="+mj-lt"/>
              <a:buAutoNum type="arabicPeriod"/>
              <a:defRPr/>
            </a:pPr>
            <a:r>
              <a:rPr lang="es-ES" dirty="0" err="1" smtClean="0"/>
              <a:t>Laufzeit</a:t>
            </a:r>
            <a:r>
              <a:rPr lang="es-ES" dirty="0" smtClean="0"/>
              <a:t>: duración en meses</a:t>
            </a:r>
          </a:p>
          <a:p>
            <a:pPr marL="850900" lvl="1" indent="-457200" algn="just">
              <a:buFont typeface="+mj-lt"/>
              <a:buAutoNum type="arabicPeriod"/>
              <a:defRPr/>
            </a:pPr>
            <a:r>
              <a:rPr lang="es-ES" dirty="0" smtClean="0"/>
              <a:t>moral : pagamiento de créditos previos</a:t>
            </a:r>
          </a:p>
          <a:p>
            <a:pPr marL="850900" lvl="1" indent="-457200" algn="just">
              <a:buFont typeface="+mj-lt"/>
              <a:buAutoNum type="arabicPeriod"/>
              <a:defRPr/>
            </a:pPr>
            <a:r>
              <a:rPr lang="es-ES" dirty="0" err="1" smtClean="0"/>
              <a:t>Verw</a:t>
            </a:r>
            <a:r>
              <a:rPr lang="es-ES" dirty="0" smtClean="0"/>
              <a:t>: propósito del crédito</a:t>
            </a:r>
          </a:p>
          <a:p>
            <a:pPr marL="850900" lvl="1" indent="-457200" algn="just">
              <a:buFont typeface="+mj-lt"/>
              <a:buAutoNum type="arabicPeriod"/>
              <a:defRPr/>
            </a:pPr>
            <a:r>
              <a:rPr lang="es-ES" dirty="0" err="1" smtClean="0"/>
              <a:t>hoehe</a:t>
            </a:r>
            <a:r>
              <a:rPr lang="es-ES" dirty="0" smtClean="0"/>
              <a:t>: cantidad de crédito e</a:t>
            </a:r>
            <a:r>
              <a:rPr lang="en-US" dirty="0" smtClean="0"/>
              <a:t>n "Deutsche Mark" (metric) </a:t>
            </a:r>
            <a:endParaRPr lang="es-ES" dirty="0" smtClean="0"/>
          </a:p>
          <a:p>
            <a:pPr marL="850900" lvl="1" indent="-457200" algn="just">
              <a:buFont typeface="+mj-lt"/>
              <a:buAutoNum type="arabicPeriod"/>
              <a:defRPr/>
            </a:pPr>
            <a:r>
              <a:rPr lang="es-ES" dirty="0" smtClean="0"/>
              <a:t> </a:t>
            </a:r>
            <a:r>
              <a:rPr lang="es-ES" dirty="0" err="1" smtClean="0"/>
              <a:t>sparkont</a:t>
            </a:r>
            <a:r>
              <a:rPr lang="es-ES" dirty="0" smtClean="0"/>
              <a:t>: valores de los ahorros</a:t>
            </a:r>
          </a:p>
          <a:p>
            <a:pPr>
              <a:defRPr/>
            </a:pPr>
            <a:endParaRPr lang="es-E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813"/>
            <a:ext cx="8229600" cy="5538787"/>
          </a:xfrm>
        </p:spPr>
        <p:txBody>
          <a:bodyPr/>
          <a:lstStyle/>
          <a:p>
            <a:pPr marL="342900" indent="-342900">
              <a:buFont typeface="Wingdings 2" pitchFamily="18" charset="2"/>
              <a:buNone/>
              <a:defRPr/>
            </a:pPr>
            <a:endParaRPr lang="es-ES" sz="1800" dirty="0" smtClean="0"/>
          </a:p>
          <a:p>
            <a:pPr marL="709613" lvl="1" indent="-342900" algn="just">
              <a:buFont typeface="+mj-lt"/>
              <a:buAutoNum type="arabicPeriod" startAt="7"/>
              <a:defRPr/>
            </a:pPr>
            <a:r>
              <a:rPr lang="es-ES" sz="1400" dirty="0" err="1" smtClean="0"/>
              <a:t>Beszeit</a:t>
            </a:r>
            <a:r>
              <a:rPr lang="es-ES" sz="1400" dirty="0" smtClean="0"/>
              <a:t>: Has estado empleado durante…. </a:t>
            </a:r>
          </a:p>
          <a:p>
            <a:pPr marL="709613" lvl="1" indent="-342900" algn="just">
              <a:buFont typeface="+mj-lt"/>
              <a:buAutoNum type="arabicPeriod" startAt="7"/>
              <a:defRPr/>
            </a:pPr>
            <a:r>
              <a:rPr lang="es-ES" sz="1600" dirty="0" err="1" smtClean="0"/>
              <a:t>rate</a:t>
            </a:r>
            <a:r>
              <a:rPr lang="es-ES" sz="1600" dirty="0" smtClean="0"/>
              <a:t>: plazo en % de ingresos seguros</a:t>
            </a:r>
          </a:p>
          <a:p>
            <a:pPr marL="709613" lvl="1" indent="-342900" algn="just">
              <a:buFont typeface="+mj-lt"/>
              <a:buAutoNum type="arabicPeriod" startAt="7"/>
              <a:defRPr/>
            </a:pPr>
            <a:r>
              <a:rPr lang="es-ES" sz="1600" dirty="0" smtClean="0"/>
              <a:t> </a:t>
            </a:r>
            <a:r>
              <a:rPr lang="es-ES" sz="1600" dirty="0" err="1" smtClean="0"/>
              <a:t>famges</a:t>
            </a:r>
            <a:r>
              <a:rPr lang="es-ES" sz="1600" dirty="0" smtClean="0"/>
              <a:t> :estado social/sexo</a:t>
            </a:r>
          </a:p>
          <a:p>
            <a:pPr marL="709613" lvl="1" indent="-342900" algn="just">
              <a:buFont typeface="+mj-lt"/>
              <a:buAutoNum type="arabicPeriod" startAt="7"/>
              <a:defRPr/>
            </a:pPr>
            <a:r>
              <a:rPr lang="es-ES" sz="1600" dirty="0" err="1" smtClean="0"/>
              <a:t>buerge</a:t>
            </a:r>
            <a:r>
              <a:rPr lang="es-ES" sz="1600" dirty="0" smtClean="0"/>
              <a:t> : nuevos deudores/fiadores</a:t>
            </a:r>
          </a:p>
          <a:p>
            <a:pPr marL="709613" lvl="1" indent="-342900" algn="just">
              <a:buFont typeface="+mj-lt"/>
              <a:buAutoNum type="arabicPeriod" startAt="7"/>
              <a:defRPr/>
            </a:pPr>
            <a:r>
              <a:rPr lang="es-ES" sz="1600" dirty="0" err="1" smtClean="0"/>
              <a:t>Wohnzeit</a:t>
            </a:r>
            <a:r>
              <a:rPr lang="es-ES" sz="1600" dirty="0" smtClean="0"/>
              <a:t>: viviendo en una casa familiar durante…</a:t>
            </a:r>
          </a:p>
          <a:p>
            <a:pPr marL="709613" lvl="1" indent="-342900" algn="just">
              <a:buFont typeface="+mj-lt"/>
              <a:buAutoNum type="arabicPeriod" startAt="7"/>
              <a:defRPr/>
            </a:pPr>
            <a:r>
              <a:rPr lang="es-ES" sz="1600" dirty="0" smtClean="0"/>
              <a:t> </a:t>
            </a:r>
            <a:r>
              <a:rPr lang="es-ES" sz="1600" dirty="0" err="1" smtClean="0"/>
              <a:t>verm:posesiones</a:t>
            </a:r>
            <a:endParaRPr lang="es-ES" sz="1600" dirty="0" smtClean="0"/>
          </a:p>
          <a:p>
            <a:pPr marL="709613" lvl="1" indent="-342900" algn="just">
              <a:buFont typeface="+mj-lt"/>
              <a:buAutoNum type="arabicPeriod" startAt="7"/>
              <a:defRPr/>
            </a:pPr>
            <a:r>
              <a:rPr lang="es-ES" sz="1600" dirty="0" smtClean="0"/>
              <a:t> alter : edad en años</a:t>
            </a:r>
          </a:p>
          <a:p>
            <a:pPr marL="709613" lvl="1" indent="-342900" algn="just">
              <a:buFont typeface="+mj-lt"/>
              <a:buAutoNum type="arabicPeriod" startAt="7"/>
              <a:defRPr/>
            </a:pPr>
            <a:r>
              <a:rPr lang="es-ES" sz="1600" dirty="0" err="1" smtClean="0"/>
              <a:t>weitkred</a:t>
            </a:r>
            <a:r>
              <a:rPr lang="es-ES" sz="1600" dirty="0" smtClean="0"/>
              <a:t> : nuevos créditos rápidos</a:t>
            </a:r>
          </a:p>
          <a:p>
            <a:pPr marL="709613" lvl="1" indent="-342900" algn="just">
              <a:buFont typeface="+mj-lt"/>
              <a:buAutoNum type="arabicPeriod" startAt="7"/>
              <a:defRPr/>
            </a:pPr>
            <a:r>
              <a:rPr lang="es-ES" sz="1600" dirty="0" err="1" smtClean="0"/>
              <a:t>Wohn</a:t>
            </a:r>
            <a:r>
              <a:rPr lang="es-ES" sz="1600" dirty="0" smtClean="0"/>
              <a:t>: tipo de apartamento</a:t>
            </a:r>
          </a:p>
          <a:p>
            <a:pPr marL="709613" lvl="1" indent="-342900" algn="just">
              <a:buFont typeface="+mj-lt"/>
              <a:buAutoNum type="arabicPeriod" startAt="7"/>
              <a:defRPr/>
            </a:pPr>
            <a:r>
              <a:rPr lang="es-ES" sz="1600" dirty="0" smtClean="0"/>
              <a:t> </a:t>
            </a:r>
            <a:r>
              <a:rPr lang="es-ES" sz="1600" dirty="0" err="1" smtClean="0"/>
              <a:t>bishkred</a:t>
            </a:r>
            <a:r>
              <a:rPr lang="es-ES" sz="1600" dirty="0" smtClean="0"/>
              <a:t>: número de </a:t>
            </a:r>
            <a:r>
              <a:rPr lang="es-ES" sz="1600" dirty="0" err="1" smtClean="0"/>
              <a:t>creditos</a:t>
            </a:r>
            <a:r>
              <a:rPr lang="es-ES" sz="1600" dirty="0" smtClean="0"/>
              <a:t> previos pedidos a este banco(incluidos  los créditos rápidos)</a:t>
            </a:r>
          </a:p>
          <a:p>
            <a:pPr marL="709613" lvl="1" indent="-342900" algn="just">
              <a:buFont typeface="+mj-lt"/>
              <a:buAutoNum type="arabicPeriod" startAt="7"/>
              <a:defRPr/>
            </a:pPr>
            <a:r>
              <a:rPr lang="es-ES" sz="1600" dirty="0" err="1" smtClean="0"/>
              <a:t>beruf</a:t>
            </a:r>
            <a:r>
              <a:rPr lang="es-ES" sz="1600" dirty="0" smtClean="0"/>
              <a:t> : ocupación</a:t>
            </a:r>
          </a:p>
          <a:p>
            <a:pPr marL="709613" lvl="1" indent="-342900" algn="just">
              <a:buFont typeface="+mj-lt"/>
              <a:buAutoNum type="arabicPeriod" startAt="7"/>
              <a:defRPr/>
            </a:pPr>
            <a:r>
              <a:rPr lang="es-ES" sz="1600" dirty="0" err="1" smtClean="0"/>
              <a:t>pers</a:t>
            </a:r>
            <a:r>
              <a:rPr lang="es-ES" sz="1600" dirty="0" smtClean="0"/>
              <a:t> : número de personas que mantienes</a:t>
            </a:r>
          </a:p>
          <a:p>
            <a:pPr marL="709613" lvl="1" indent="-342900" algn="just">
              <a:buFont typeface="+mj-lt"/>
              <a:buAutoNum type="arabicPeriod" startAt="7"/>
              <a:defRPr/>
            </a:pPr>
            <a:r>
              <a:rPr lang="es-ES" sz="1600" dirty="0" err="1" smtClean="0"/>
              <a:t>telef</a:t>
            </a:r>
            <a:r>
              <a:rPr lang="es-ES" sz="1600" dirty="0" smtClean="0"/>
              <a:t> : ¿tienes teléfono?</a:t>
            </a:r>
          </a:p>
          <a:p>
            <a:pPr marL="709613" lvl="1" indent="-342900" algn="just">
              <a:buFont typeface="+mj-lt"/>
              <a:buAutoNum type="arabicPeriod" startAt="7"/>
              <a:defRPr/>
            </a:pPr>
            <a:r>
              <a:rPr lang="es-ES" sz="1600" dirty="0" err="1" smtClean="0"/>
              <a:t>Gastarb</a:t>
            </a:r>
            <a:r>
              <a:rPr lang="es-ES" sz="1600" dirty="0" smtClean="0"/>
              <a:t>:¿trabajador extranjero?</a:t>
            </a:r>
          </a:p>
          <a:p>
            <a:pPr marL="709613" lvl="1" indent="-342900" algn="just">
              <a:buFont typeface="+mj-lt"/>
              <a:buAutoNum type="arabicPeriod" startAt="7"/>
              <a:defRPr/>
            </a:pPr>
            <a:r>
              <a:rPr lang="es-ES" sz="1600" dirty="0" err="1" smtClean="0"/>
              <a:t>kredit</a:t>
            </a:r>
            <a:r>
              <a:rPr lang="es-ES" sz="1600" dirty="0" smtClean="0"/>
              <a:t> : buen crédito o no </a:t>
            </a:r>
          </a:p>
          <a:p>
            <a:pPr marL="709613" lvl="1" indent="-342900" algn="just">
              <a:buFont typeface="+mj-lt"/>
              <a:buAutoNum type="arabicPeriod" startAt="7"/>
              <a:defRPr/>
            </a:pPr>
            <a:endParaRPr lang="es-ES" sz="1600" dirty="0" smtClean="0"/>
          </a:p>
          <a:p>
            <a:pPr algn="just">
              <a:defRPr/>
            </a:pPr>
            <a:endParaRPr lang="es-E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Título"/>
          <p:cNvSpPr>
            <a:spLocks noGrp="1"/>
          </p:cNvSpPr>
          <p:nvPr>
            <p:ph type="title"/>
          </p:nvPr>
        </p:nvSpPr>
        <p:spPr>
          <a:xfrm>
            <a:off x="457200" y="704850"/>
            <a:ext cx="8229600" cy="1143000"/>
          </a:xfrm>
        </p:spPr>
        <p:txBody>
          <a:bodyPr/>
          <a:lstStyle/>
          <a:p>
            <a:r>
              <a:rPr lang="es-ES" smtClean="0"/>
              <a:t>Comparación de resultados</a:t>
            </a:r>
          </a:p>
        </p:txBody>
      </p:sp>
      <p:sp>
        <p:nvSpPr>
          <p:cNvPr id="37891" name="6 Marcador de texto"/>
          <p:cNvSpPr>
            <a:spLocks noGrp="1"/>
          </p:cNvSpPr>
          <p:nvPr>
            <p:ph type="body" idx="1"/>
          </p:nvPr>
        </p:nvSpPr>
        <p:spPr>
          <a:xfrm>
            <a:off x="457200" y="1855788"/>
            <a:ext cx="4040188" cy="658812"/>
          </a:xfrm>
        </p:spPr>
        <p:txBody>
          <a:bodyPr/>
          <a:lstStyle/>
          <a:p>
            <a:r>
              <a:rPr lang="es-ES" smtClean="0"/>
              <a:t>Sin validación cruzada</a:t>
            </a:r>
          </a:p>
        </p:txBody>
      </p:sp>
      <p:sp>
        <p:nvSpPr>
          <p:cNvPr id="37892" name="8 Marcador de texto"/>
          <p:cNvSpPr>
            <a:spLocks noGrp="1"/>
          </p:cNvSpPr>
          <p:nvPr>
            <p:ph type="body" sz="half" idx="3"/>
          </p:nvPr>
        </p:nvSpPr>
        <p:spPr>
          <a:xfrm>
            <a:off x="4645025" y="1860550"/>
            <a:ext cx="4041775" cy="654050"/>
          </a:xfrm>
        </p:spPr>
        <p:txBody>
          <a:bodyPr/>
          <a:lstStyle/>
          <a:p>
            <a:r>
              <a:rPr lang="es-ES" smtClean="0"/>
              <a:t>Con validación cruzada</a:t>
            </a:r>
          </a:p>
        </p:txBody>
      </p:sp>
      <p:sp>
        <p:nvSpPr>
          <p:cNvPr id="37893" name="7 Marcador de contenido"/>
          <p:cNvSpPr>
            <a:spLocks noGrp="1"/>
          </p:cNvSpPr>
          <p:nvPr>
            <p:ph sz="quarter" idx="2"/>
          </p:nvPr>
        </p:nvSpPr>
        <p:spPr>
          <a:xfrm>
            <a:off x="457200" y="2514600"/>
            <a:ext cx="4040188" cy="3846513"/>
          </a:xfrm>
        </p:spPr>
        <p:txBody>
          <a:bodyPr/>
          <a:lstStyle/>
          <a:p>
            <a:r>
              <a:rPr lang="es-ES" smtClean="0"/>
              <a:t>Selección de variables:</a:t>
            </a:r>
          </a:p>
          <a:p>
            <a:r>
              <a:rPr lang="es-ES" sz="1400" smtClean="0">
                <a:latin typeface="Arial" charset="0"/>
                <a:cs typeface="Arial" charset="0"/>
              </a:rPr>
              <a:t>3,2,9,11,10,6,8,7,18,17,20,19,12,13,16,14,15,4,1,5 : 20</a:t>
            </a:r>
          </a:p>
        </p:txBody>
      </p:sp>
      <p:sp>
        <p:nvSpPr>
          <p:cNvPr id="37894" name="9 Marcador de contenido"/>
          <p:cNvSpPr>
            <a:spLocks noGrp="1"/>
          </p:cNvSpPr>
          <p:nvPr>
            <p:ph sz="quarter" idx="4"/>
          </p:nvPr>
        </p:nvSpPr>
        <p:spPr>
          <a:xfrm>
            <a:off x="4645025" y="2514600"/>
            <a:ext cx="4041775" cy="4343400"/>
          </a:xfrm>
        </p:spPr>
        <p:txBody>
          <a:bodyPr/>
          <a:lstStyle/>
          <a:p>
            <a:r>
              <a:rPr lang="es-ES" smtClean="0"/>
              <a:t>Selección de variables:</a:t>
            </a:r>
          </a:p>
          <a:p>
            <a:r>
              <a:rPr lang="es-ES" sz="1000" smtClean="0">
                <a:latin typeface="Arial" charset="0"/>
                <a:cs typeface="Arial" charset="0"/>
              </a:rPr>
              <a:t>average merit      average rank     attribute</a:t>
            </a:r>
          </a:p>
          <a:p>
            <a:r>
              <a:rPr lang="es-ES" sz="1000" smtClean="0">
                <a:latin typeface="Arial" charset="0"/>
                <a:cs typeface="Arial" charset="0"/>
              </a:rPr>
              <a:t>71.633 +- 0.258      1   +- 0             3 moral</a:t>
            </a:r>
          </a:p>
          <a:p>
            <a:r>
              <a:rPr lang="es-ES" sz="1000" smtClean="0">
                <a:latin typeface="Arial" charset="0"/>
                <a:cs typeface="Arial" charset="0"/>
              </a:rPr>
              <a:t>70     +- 0          4.1 +- 0.3             11 wohnzeit</a:t>
            </a:r>
          </a:p>
          <a:p>
            <a:r>
              <a:rPr lang="es-ES" sz="1000" smtClean="0">
                <a:latin typeface="Arial" charset="0"/>
                <a:cs typeface="Arial" charset="0"/>
              </a:rPr>
              <a:t>70.511 +- 0.495      4.3 +- 5.02       2 laufzeit</a:t>
            </a:r>
          </a:p>
          <a:p>
            <a:r>
              <a:rPr lang="es-ES" sz="1000" smtClean="0">
                <a:latin typeface="Arial" charset="0"/>
                <a:cs typeface="Arial" charset="0"/>
              </a:rPr>
              <a:t>69.911 +- 0.267      5.6 +- 4.54       9 famges</a:t>
            </a:r>
          </a:p>
          <a:p>
            <a:r>
              <a:rPr lang="es-ES" sz="1000" smtClean="0">
                <a:latin typeface="Arial" charset="0"/>
                <a:cs typeface="Arial" charset="0"/>
              </a:rPr>
              <a:t>70     +- 0          5.9 +- 0.3               6 sparkont</a:t>
            </a:r>
          </a:p>
          <a:p>
            <a:r>
              <a:rPr lang="es-ES" sz="1000" smtClean="0">
                <a:latin typeface="Arial" charset="0"/>
                <a:cs typeface="Arial" charset="0"/>
              </a:rPr>
              <a:t>70     +- 0          7.1 +- 1.45             7 beszeit</a:t>
            </a:r>
          </a:p>
          <a:p>
            <a:r>
              <a:rPr lang="es-ES" sz="1000" smtClean="0">
                <a:latin typeface="Arial" charset="0"/>
                <a:cs typeface="Arial" charset="0"/>
              </a:rPr>
              <a:t>70     +- 0          7.3 +- 0.64              8 rate</a:t>
            </a:r>
          </a:p>
          <a:p>
            <a:r>
              <a:rPr lang="es-ES" sz="1000" smtClean="0">
                <a:latin typeface="Arial" charset="0"/>
                <a:cs typeface="Arial" charset="0"/>
              </a:rPr>
              <a:t>70     +- 0          8.6 +- 5.41              12 verm</a:t>
            </a:r>
          </a:p>
          <a:p>
            <a:r>
              <a:rPr lang="es-ES" sz="1000" smtClean="0">
                <a:latin typeface="Arial" charset="0"/>
                <a:cs typeface="Arial" charset="0"/>
              </a:rPr>
              <a:t>70     +- 0          9.3 +- 0.64               18 pers</a:t>
            </a:r>
          </a:p>
          <a:p>
            <a:r>
              <a:rPr lang="es-ES" sz="1000" smtClean="0">
                <a:latin typeface="Arial" charset="0"/>
                <a:cs typeface="Arial" charset="0"/>
              </a:rPr>
              <a:t>69.811 +- 0.233      9.5 +- 6.64        10 buerge</a:t>
            </a:r>
          </a:p>
          <a:p>
            <a:r>
              <a:rPr lang="es-ES" sz="1000" smtClean="0">
                <a:latin typeface="Arial" charset="0"/>
                <a:cs typeface="Arial" charset="0"/>
              </a:rPr>
              <a:t>70     +- 0          9.9 +- 0.7                  17 beruf</a:t>
            </a:r>
          </a:p>
          <a:p>
            <a:r>
              <a:rPr lang="es-ES" sz="1000" smtClean="0">
                <a:latin typeface="Arial" charset="0"/>
                <a:cs typeface="Arial" charset="0"/>
              </a:rPr>
              <a:t>70     +- 0         11.3 +- 0.64                20 gastarb</a:t>
            </a:r>
          </a:p>
          <a:p>
            <a:r>
              <a:rPr lang="es-ES" sz="1000" smtClean="0">
                <a:latin typeface="Arial" charset="0"/>
                <a:cs typeface="Arial" charset="0"/>
              </a:rPr>
              <a:t>70     +- 0         11.9 +- 0.7                19 telef</a:t>
            </a:r>
          </a:p>
          <a:p>
            <a:r>
              <a:rPr lang="es-ES" sz="1000" smtClean="0">
                <a:latin typeface="Arial" charset="0"/>
                <a:cs typeface="Arial" charset="0"/>
              </a:rPr>
              <a:t>70     +- 0         13.2 +- 0.75               14 weitkred</a:t>
            </a:r>
          </a:p>
          <a:p>
            <a:r>
              <a:rPr lang="es-ES" sz="1000" smtClean="0">
                <a:latin typeface="Arial" charset="0"/>
                <a:cs typeface="Arial" charset="0"/>
              </a:rPr>
              <a:t>70     +- 0         15   +- 0.89                15 wohn</a:t>
            </a:r>
          </a:p>
          <a:p>
            <a:r>
              <a:rPr lang="es-ES" sz="1000" smtClean="0">
                <a:latin typeface="Arial" charset="0"/>
                <a:cs typeface="Arial" charset="0"/>
              </a:rPr>
              <a:t>69.122 +- 0.658     15.7 +- 5.08         1 laufkont</a:t>
            </a:r>
          </a:p>
          <a:p>
            <a:r>
              <a:rPr lang="es-ES" sz="1000" smtClean="0">
                <a:latin typeface="Arial" charset="0"/>
                <a:cs typeface="Arial" charset="0"/>
              </a:rPr>
              <a:t>69.778 +- 0.131     16.1 +- 0.83       16 bishkred</a:t>
            </a:r>
          </a:p>
          <a:p>
            <a:r>
              <a:rPr lang="es-ES" sz="1000" smtClean="0">
                <a:latin typeface="Arial" charset="0"/>
                <a:cs typeface="Arial" charset="0"/>
              </a:rPr>
              <a:t>69.511 +- 0.291     16.9 +- 1.64        13 alter</a:t>
            </a:r>
          </a:p>
          <a:p>
            <a:r>
              <a:rPr lang="es-ES" sz="1000" smtClean="0">
                <a:latin typeface="Arial" charset="0"/>
                <a:cs typeface="Arial" charset="0"/>
              </a:rPr>
              <a:t>69.256 +- 0.636     17.3 +- 1.35          4 verw</a:t>
            </a:r>
          </a:p>
          <a:p>
            <a:r>
              <a:rPr lang="es-ES" sz="1000" smtClean="0">
                <a:latin typeface="Arial" charset="0"/>
                <a:cs typeface="Arial" charset="0"/>
              </a:rPr>
              <a:t>66.122 +- 0.817     20   +- 0                 5 hoehe</a:t>
            </a:r>
          </a:p>
          <a:p>
            <a:endParaRPr lang="es-ES" sz="800" smtClean="0">
              <a:latin typeface="Arial" charset="0"/>
              <a:cs typeface="Arial" charset="0"/>
            </a:endParaRPr>
          </a:p>
          <a:p>
            <a:endParaRPr lang="es-ES" sz="800" smtClean="0">
              <a:latin typeface="Arial" charset="0"/>
              <a:cs typeface="Arial" charset="0"/>
            </a:endParaRPr>
          </a:p>
        </p:txBody>
      </p:sp>
      <p:sp>
        <p:nvSpPr>
          <p:cNvPr id="10" name="9 Rectángulo redondeado"/>
          <p:cNvSpPr/>
          <p:nvPr/>
        </p:nvSpPr>
        <p:spPr>
          <a:xfrm>
            <a:off x="714375" y="2857500"/>
            <a:ext cx="1500188" cy="285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Rectángulo redondeado"/>
          <p:cNvSpPr/>
          <p:nvPr/>
        </p:nvSpPr>
        <p:spPr>
          <a:xfrm>
            <a:off x="6786563" y="3071813"/>
            <a:ext cx="857250" cy="12858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Flecha arriba"/>
          <p:cNvSpPr/>
          <p:nvPr/>
        </p:nvSpPr>
        <p:spPr>
          <a:xfrm>
            <a:off x="1428750" y="3143250"/>
            <a:ext cx="484188"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Flecha izquierda"/>
          <p:cNvSpPr/>
          <p:nvPr/>
        </p:nvSpPr>
        <p:spPr>
          <a:xfrm>
            <a:off x="7715250" y="45720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Rectángulo redondeado"/>
          <p:cNvSpPr/>
          <p:nvPr/>
        </p:nvSpPr>
        <p:spPr>
          <a:xfrm>
            <a:off x="2214563" y="2857500"/>
            <a:ext cx="1214437" cy="3571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Rectángulo redondeado"/>
          <p:cNvSpPr/>
          <p:nvPr/>
        </p:nvSpPr>
        <p:spPr>
          <a:xfrm>
            <a:off x="6929438" y="4286250"/>
            <a:ext cx="928687" cy="1071563"/>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357188" y="285750"/>
            <a:ext cx="8229600" cy="1143000"/>
          </a:xfrm>
        </p:spPr>
        <p:txBody>
          <a:bodyPr/>
          <a:lstStyle/>
          <a:p>
            <a:r>
              <a:rPr lang="es-ES" smtClean="0"/>
              <a:t>RelievefF Atribute Eval</a:t>
            </a:r>
          </a:p>
        </p:txBody>
      </p:sp>
      <p:sp>
        <p:nvSpPr>
          <p:cNvPr id="38915" name="2 Marcador de contenido"/>
          <p:cNvSpPr>
            <a:spLocks noGrp="1"/>
          </p:cNvSpPr>
          <p:nvPr>
            <p:ph idx="1"/>
          </p:nvPr>
        </p:nvSpPr>
        <p:spPr>
          <a:xfrm>
            <a:off x="457200" y="1428750"/>
            <a:ext cx="8229600" cy="4895850"/>
          </a:xfrm>
        </p:spPr>
        <p:txBody>
          <a:bodyPr/>
          <a:lstStyle/>
          <a:p>
            <a:pPr algn="just"/>
            <a:r>
              <a:rPr lang="es-ES" sz="1600" smtClean="0"/>
              <a:t>Evalúa el valor de un atributo por muestreo repetidamente  y considerando el valor de la atributo de la muestra de entrenamiento más cercana de la misma y clase diferente. Puede funcionar en ambas clases de datos discreta y continua.</a:t>
            </a:r>
          </a:p>
          <a:p>
            <a:pPr algn="just"/>
            <a:r>
              <a:rPr lang="en-US" sz="1600" smtClean="0"/>
              <a:t>RELIEF:describe un algoritmo estadístico de selección de características que usa muestras de entrenamiento para  asignar peso relevante a cada característica.</a:t>
            </a:r>
          </a:p>
          <a:p>
            <a:pPr algn="just">
              <a:buFont typeface="Wingdings 2" pitchFamily="18" charset="2"/>
              <a:buNone/>
            </a:pPr>
            <a:endParaRPr lang="en-US" sz="1600" smtClean="0"/>
          </a:p>
          <a:p>
            <a:pPr algn="just"/>
            <a:r>
              <a:rPr lang="en-US" sz="1600" smtClean="0"/>
              <a:t>OPCIONES:</a:t>
            </a:r>
          </a:p>
          <a:p>
            <a:pPr lvl="1" algn="just"/>
            <a:r>
              <a:rPr lang="en-US" sz="1600" b="1" smtClean="0"/>
              <a:t>numNeighbours</a:t>
            </a:r>
            <a:r>
              <a:rPr lang="en-US" sz="1600" smtClean="0"/>
              <a:t> – Número de vecinos más cercanos para los atributos estimados.</a:t>
            </a:r>
          </a:p>
          <a:p>
            <a:pPr lvl="1" algn="just"/>
            <a:r>
              <a:rPr lang="en-US" sz="1600" b="1" smtClean="0"/>
              <a:t>sampleSize </a:t>
            </a:r>
            <a:r>
              <a:rPr lang="en-US" sz="1600" smtClean="0"/>
              <a:t>– Número de casos de muestra. Por defecto(-1) indica que todos los casos serán utilizados para la estimación de los atributos.</a:t>
            </a:r>
          </a:p>
          <a:p>
            <a:pPr lvl="1" algn="just"/>
            <a:r>
              <a:rPr lang="en-US" sz="1600" b="1" smtClean="0"/>
              <a:t>seed –</a:t>
            </a:r>
            <a:r>
              <a:rPr lang="en-US" sz="1600" smtClean="0"/>
              <a:t>Semillas aleatorias para el muestreo de casos.</a:t>
            </a:r>
          </a:p>
          <a:p>
            <a:pPr lvl="1" algn="just"/>
            <a:r>
              <a:rPr lang="en-US" sz="1600" b="1" smtClean="0"/>
              <a:t>sigma</a:t>
            </a:r>
            <a:r>
              <a:rPr lang="en-US" sz="1600" smtClean="0"/>
              <a:t> –Conjunto de influencia de vecinos más cercanos. </a:t>
            </a:r>
            <a:r>
              <a:rPr lang="es-ES" sz="1600" smtClean="0"/>
              <a:t>Utiliza una función exponencial para controlar la rapidez de disminución del peso de los casos más distantes. Uso junto con  weightByDistance. Valores aconsejados= 1/5 a 1/10 el númeso de vecinos más cercanos</a:t>
            </a:r>
            <a:endParaRPr lang="en-US" sz="1600" smtClean="0"/>
          </a:p>
          <a:p>
            <a:pPr lvl="1" algn="just"/>
            <a:r>
              <a:rPr lang="en-US" sz="1600" b="1" smtClean="0"/>
              <a:t>weightByDistance</a:t>
            </a:r>
            <a:r>
              <a:rPr lang="en-US" sz="1600" smtClean="0"/>
              <a:t> –proporciona el peso para los vecinos más cercanos</a:t>
            </a:r>
            <a:endParaRPr lang="es-ES" sz="16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357188" y="714375"/>
            <a:ext cx="8229600" cy="633413"/>
          </a:xfrm>
        </p:spPr>
        <p:txBody>
          <a:bodyPr/>
          <a:lstStyle/>
          <a:p>
            <a:r>
              <a:rPr lang="es-ES" sz="4000" smtClean="0"/>
              <a:t>Algoritmo Relief</a:t>
            </a:r>
          </a:p>
        </p:txBody>
      </p:sp>
      <p:sp>
        <p:nvSpPr>
          <p:cNvPr id="39939" name="2 Marcador de contenido"/>
          <p:cNvSpPr>
            <a:spLocks noGrp="1"/>
          </p:cNvSpPr>
          <p:nvPr>
            <p:ph idx="1"/>
          </p:nvPr>
        </p:nvSpPr>
        <p:spPr>
          <a:xfrm>
            <a:off x="457200" y="1357313"/>
            <a:ext cx="8229600" cy="5357812"/>
          </a:xfrm>
        </p:spPr>
        <p:txBody>
          <a:bodyPr/>
          <a:lstStyle/>
          <a:p>
            <a:pPr algn="just"/>
            <a:r>
              <a:rPr lang="es-ES" sz="2000" smtClean="0"/>
              <a:t>S denota una colección de datos de entrenamiento de tamaño m.</a:t>
            </a:r>
          </a:p>
          <a:p>
            <a:pPr algn="just"/>
            <a:r>
              <a:rPr lang="es-ES" sz="2000" smtClean="0"/>
              <a:t>F es una colección de variables predictoras dada {f</a:t>
            </a:r>
            <a:r>
              <a:rPr lang="es-ES" sz="2000" baseline="-25000" smtClean="0"/>
              <a:t>1</a:t>
            </a:r>
            <a:r>
              <a:rPr lang="es-ES" sz="2000" smtClean="0"/>
              <a:t> ,f</a:t>
            </a:r>
            <a:r>
              <a:rPr lang="es-ES" sz="2000" baseline="-25000" smtClean="0"/>
              <a:t>2</a:t>
            </a:r>
            <a:r>
              <a:rPr lang="es-ES" sz="2000" smtClean="0"/>
              <a:t> ,…,f</a:t>
            </a:r>
            <a:r>
              <a:rPr lang="es-ES" sz="2000" baseline="-25000" smtClean="0"/>
              <a:t>p</a:t>
            </a:r>
            <a:r>
              <a:rPr lang="es-ES" sz="2000" smtClean="0"/>
              <a:t>}.</a:t>
            </a:r>
          </a:p>
          <a:p>
            <a:pPr algn="just"/>
            <a:r>
              <a:rPr lang="es-ES" sz="2000" smtClean="0"/>
              <a:t>X  es denotado por un vector p-dimensional (x</a:t>
            </a:r>
            <a:r>
              <a:rPr lang="es-ES" sz="2000" baseline="-25000" smtClean="0"/>
              <a:t>1</a:t>
            </a:r>
            <a:r>
              <a:rPr lang="es-ES" sz="2000" smtClean="0"/>
              <a:t>,x</a:t>
            </a:r>
            <a:r>
              <a:rPr lang="es-ES" sz="2000" baseline="-25000" smtClean="0"/>
              <a:t>2</a:t>
            </a:r>
            <a:r>
              <a:rPr lang="es-ES" sz="2000" smtClean="0"/>
              <a:t>,…,x</a:t>
            </a:r>
            <a:r>
              <a:rPr lang="es-ES" sz="2000" baseline="-25000" smtClean="0"/>
              <a:t>p</a:t>
            </a:r>
            <a:r>
              <a:rPr lang="es-ES" sz="2000" smtClean="0"/>
              <a:t>)</a:t>
            </a:r>
          </a:p>
          <a:p>
            <a:pPr algn="just">
              <a:buFont typeface="Wingdings 2" pitchFamily="18" charset="2"/>
              <a:buNone/>
            </a:pPr>
            <a:r>
              <a:rPr lang="es-ES" sz="2000" smtClean="0"/>
              <a:t>Donde x</a:t>
            </a:r>
            <a:r>
              <a:rPr lang="es-ES" sz="2000" baseline="-25000" smtClean="0"/>
              <a:t>j</a:t>
            </a:r>
            <a:r>
              <a:rPr lang="es-ES" sz="2000" smtClean="0"/>
              <a:t> denota el valor de la variable predictora f</a:t>
            </a:r>
            <a:r>
              <a:rPr lang="es-ES" sz="2000" baseline="-25000" smtClean="0"/>
              <a:t>j</a:t>
            </a:r>
            <a:r>
              <a:rPr lang="es-ES" sz="2000" smtClean="0"/>
              <a:t> de X.</a:t>
            </a:r>
          </a:p>
          <a:p>
            <a:pPr algn="just"/>
            <a:r>
              <a:rPr lang="el-GR" sz="2000" smtClean="0"/>
              <a:t>ζ</a:t>
            </a:r>
            <a:r>
              <a:rPr lang="es-ES" sz="2000" smtClean="0"/>
              <a:t> codifica un umbral de relevancia (0≤t≤1). </a:t>
            </a:r>
          </a:p>
          <a:p>
            <a:pPr algn="just"/>
            <a:endParaRPr lang="es-ES" sz="2000" smtClean="0"/>
          </a:p>
          <a:p>
            <a:r>
              <a:rPr lang="es-ES" sz="2000" smtClean="0"/>
              <a:t>Cuando x</a:t>
            </a:r>
            <a:r>
              <a:rPr lang="es-ES" sz="2000" baseline="-25000" smtClean="0"/>
              <a:t>k</a:t>
            </a:r>
            <a:r>
              <a:rPr lang="es-ES" sz="2000" smtClean="0"/>
              <a:t> e y</a:t>
            </a:r>
            <a:r>
              <a:rPr lang="es-ES" sz="2000" baseline="-25000" smtClean="0"/>
              <a:t>k </a:t>
            </a:r>
            <a:r>
              <a:rPr lang="es-ES" sz="2000" smtClean="0"/>
              <a:t> son nominales:</a:t>
            </a:r>
          </a:p>
          <a:p>
            <a:pPr lvl="4">
              <a:buFont typeface="Wingdings 2" pitchFamily="18" charset="2"/>
              <a:buNone/>
            </a:pPr>
            <a:r>
              <a:rPr lang="es-ES" smtClean="0"/>
              <a:t>                  0  si x</a:t>
            </a:r>
            <a:r>
              <a:rPr lang="es-ES" baseline="-25000" smtClean="0"/>
              <a:t>k</a:t>
            </a:r>
            <a:r>
              <a:rPr lang="es-ES" smtClean="0"/>
              <a:t> e y</a:t>
            </a:r>
            <a:r>
              <a:rPr lang="es-ES" baseline="-25000" smtClean="0"/>
              <a:t>k </a:t>
            </a:r>
            <a:r>
              <a:rPr lang="es-ES" smtClean="0"/>
              <a:t> son la misma </a:t>
            </a:r>
          </a:p>
          <a:p>
            <a:pPr lvl="1"/>
            <a:r>
              <a:rPr lang="es-ES" sz="2000" smtClean="0"/>
              <a:t>diff(x</a:t>
            </a:r>
            <a:r>
              <a:rPr lang="es-ES" sz="2000" baseline="-25000" smtClean="0"/>
              <a:t>k</a:t>
            </a:r>
            <a:r>
              <a:rPr lang="es-ES" sz="2000" smtClean="0"/>
              <a:t> ,y</a:t>
            </a:r>
            <a:r>
              <a:rPr lang="es-ES" sz="2000" baseline="-25000" smtClean="0"/>
              <a:t>k </a:t>
            </a:r>
            <a:r>
              <a:rPr lang="es-ES" sz="2000" smtClean="0"/>
              <a:t>)={  1  si x</a:t>
            </a:r>
            <a:r>
              <a:rPr lang="es-ES" sz="2000" baseline="-25000" smtClean="0"/>
              <a:t>k</a:t>
            </a:r>
            <a:r>
              <a:rPr lang="es-ES" sz="2000" smtClean="0"/>
              <a:t> e y</a:t>
            </a:r>
            <a:r>
              <a:rPr lang="es-ES" sz="2000" baseline="-25000" smtClean="0"/>
              <a:t>k </a:t>
            </a:r>
            <a:r>
              <a:rPr lang="es-ES" sz="2000" smtClean="0"/>
              <a:t> son diferentes</a:t>
            </a:r>
          </a:p>
          <a:p>
            <a:pPr lvl="1"/>
            <a:endParaRPr lang="es-ES" sz="2000" smtClean="0"/>
          </a:p>
          <a:p>
            <a:r>
              <a:rPr lang="es-ES" sz="2000" smtClean="0"/>
              <a:t>Cuando x</a:t>
            </a:r>
            <a:r>
              <a:rPr lang="es-ES" sz="2000" baseline="-25000" smtClean="0"/>
              <a:t>k</a:t>
            </a:r>
            <a:r>
              <a:rPr lang="es-ES" sz="2000" smtClean="0"/>
              <a:t> e y</a:t>
            </a:r>
            <a:r>
              <a:rPr lang="es-ES" sz="2000" baseline="-25000" smtClean="0"/>
              <a:t>k </a:t>
            </a:r>
            <a:r>
              <a:rPr lang="es-ES" sz="2000" smtClean="0"/>
              <a:t> son numéricas:                  </a:t>
            </a:r>
          </a:p>
          <a:p>
            <a:pPr lvl="1"/>
            <a:r>
              <a:rPr lang="es-ES" sz="2000" smtClean="0"/>
              <a:t>diff(x</a:t>
            </a:r>
            <a:r>
              <a:rPr lang="es-ES" sz="2000" baseline="-25000" smtClean="0"/>
              <a:t>k</a:t>
            </a:r>
            <a:r>
              <a:rPr lang="es-ES" sz="2000" smtClean="0"/>
              <a:t> ,y</a:t>
            </a:r>
            <a:r>
              <a:rPr lang="es-ES" sz="2000" baseline="-25000" smtClean="0"/>
              <a:t>k </a:t>
            </a:r>
            <a:r>
              <a:rPr lang="es-ES" sz="2000" smtClean="0"/>
              <a:t>)=(x</a:t>
            </a:r>
            <a:r>
              <a:rPr lang="es-ES" sz="2000" baseline="-25000" smtClean="0"/>
              <a:t>k</a:t>
            </a:r>
            <a:r>
              <a:rPr lang="es-ES" sz="2000" smtClean="0"/>
              <a:t> -y</a:t>
            </a:r>
            <a:r>
              <a:rPr lang="es-ES" sz="2000" baseline="-25000" smtClean="0"/>
              <a:t>k </a:t>
            </a:r>
            <a:r>
              <a:rPr lang="es-ES" sz="2000" smtClean="0"/>
              <a:t> )/nu</a:t>
            </a:r>
            <a:r>
              <a:rPr lang="es-ES" sz="2000" baseline="-25000" smtClean="0"/>
              <a:t>k</a:t>
            </a:r>
            <a:r>
              <a:rPr lang="es-ES" sz="2000" smtClean="0"/>
              <a:t> dónde nu</a:t>
            </a:r>
            <a:r>
              <a:rPr lang="es-ES" sz="2000" baseline="-25000" smtClean="0"/>
              <a:t>k </a:t>
            </a:r>
            <a:r>
              <a:rPr lang="es-ES" sz="2000" smtClean="0"/>
              <a:t> es una normalización unidad para normalizar los valores de diff en el intervalo [0,1]</a:t>
            </a:r>
          </a:p>
          <a:p>
            <a:pPr algn="just"/>
            <a:endParaRPr lang="es-ES" sz="20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Marcador de contenido"/>
          <p:cNvSpPr>
            <a:spLocks noGrp="1"/>
          </p:cNvSpPr>
          <p:nvPr>
            <p:ph idx="1"/>
          </p:nvPr>
        </p:nvSpPr>
        <p:spPr>
          <a:xfrm>
            <a:off x="285750" y="714375"/>
            <a:ext cx="8229600" cy="5610225"/>
          </a:xfrm>
        </p:spPr>
        <p:txBody>
          <a:bodyPr/>
          <a:lstStyle/>
          <a:p>
            <a:pPr lvl="1">
              <a:buFont typeface="Wingdings 2" pitchFamily="18" charset="2"/>
              <a:buNone/>
            </a:pPr>
            <a:endParaRPr lang="es-ES" sz="2000" smtClean="0"/>
          </a:p>
          <a:p>
            <a:pPr algn="just"/>
            <a:r>
              <a:rPr lang="es-ES" sz="2400" smtClean="0"/>
              <a:t>Relief escoge una muestra compuesta por m tripletes de un dato  X, sus datos Near-hit y Near-miss dato.</a:t>
            </a:r>
          </a:p>
          <a:p>
            <a:pPr lvl="1" algn="just"/>
            <a:r>
              <a:rPr lang="es-ES" sz="2000" smtClean="0"/>
              <a:t>Near-hit: Si pertenece a los vecinos cercanos de X y tiene la misma categoría que X.</a:t>
            </a:r>
          </a:p>
          <a:p>
            <a:pPr lvl="1" algn="just"/>
            <a:r>
              <a:rPr lang="es-ES" sz="2000" smtClean="0"/>
              <a:t>Near-miss: Si pertenece a los vecinos cercanos de X pero no tiene la misma categoría que X.</a:t>
            </a:r>
          </a:p>
          <a:p>
            <a:pPr lvl="1" algn="just"/>
            <a:endParaRPr lang="es-ES" sz="2000" smtClean="0"/>
          </a:p>
          <a:p>
            <a:pPr algn="just"/>
            <a:r>
              <a:rPr lang="es-ES" sz="2000" smtClean="0"/>
              <a:t>Relief llama a una rutina para actualizar el peso del vector de las variables predictoras, W, para todos los tripletes y determinar el promedio del peso de la relevancia del vector de variables predictoras.</a:t>
            </a:r>
          </a:p>
          <a:p>
            <a:pPr algn="just"/>
            <a:endParaRPr lang="es-ES" sz="2000" smtClean="0"/>
          </a:p>
          <a:p>
            <a:pPr algn="just"/>
            <a:r>
              <a:rPr lang="es-ES" sz="2000" smtClean="0"/>
              <a:t>Relief selecciona las variables en las que el peso medio de relevancia  (‘nivel de relevancia’) está por encima del umbral </a:t>
            </a:r>
            <a:r>
              <a:rPr lang="el-GR" sz="2000" smtClean="0"/>
              <a:t>ζ</a:t>
            </a:r>
            <a:endParaRPr lang="es-ES" sz="2200" smtClean="0"/>
          </a:p>
          <a:p>
            <a:pPr algn="just"/>
            <a:endParaRPr lang="es-ES" sz="22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500063" y="571500"/>
            <a:ext cx="8229600" cy="438150"/>
          </a:xfrm>
        </p:spPr>
        <p:txBody>
          <a:bodyPr/>
          <a:lstStyle/>
          <a:p>
            <a:r>
              <a:rPr lang="es-ES" sz="2000" smtClean="0"/>
              <a:t>Pseudocódigo del algoritmo</a:t>
            </a:r>
          </a:p>
        </p:txBody>
      </p:sp>
      <p:sp>
        <p:nvSpPr>
          <p:cNvPr id="41987" name="2 Marcador de contenido"/>
          <p:cNvSpPr>
            <a:spLocks noGrp="1"/>
          </p:cNvSpPr>
          <p:nvPr>
            <p:ph idx="1"/>
          </p:nvPr>
        </p:nvSpPr>
        <p:spPr>
          <a:xfrm>
            <a:off x="214313" y="1071563"/>
            <a:ext cx="8472487" cy="5786437"/>
          </a:xfrm>
        </p:spPr>
        <p:txBody>
          <a:bodyPr/>
          <a:lstStyle/>
          <a:p>
            <a:pPr algn="just">
              <a:buFont typeface="Wingdings 2" pitchFamily="18" charset="2"/>
              <a:buNone/>
            </a:pPr>
            <a:r>
              <a:rPr lang="es-ES" sz="1600" smtClean="0"/>
              <a:t>Relief( S, m,</a:t>
            </a:r>
            <a:r>
              <a:rPr lang="el-GR" sz="1600" smtClean="0"/>
              <a:t>ζ</a:t>
            </a:r>
            <a:r>
              <a:rPr lang="es-ES" sz="1600" smtClean="0"/>
              <a:t>)</a:t>
            </a:r>
          </a:p>
          <a:p>
            <a:pPr algn="just">
              <a:buFont typeface="Wingdings 2" pitchFamily="18" charset="2"/>
              <a:buNone/>
            </a:pPr>
            <a:r>
              <a:rPr lang="es-ES" sz="1600" smtClean="0"/>
              <a:t>    	Separamos S en dos S</a:t>
            </a:r>
            <a:r>
              <a:rPr lang="es-ES" sz="1600" baseline="30000" smtClean="0"/>
              <a:t>+</a:t>
            </a:r>
            <a:r>
              <a:rPr lang="es-ES" sz="1600" smtClean="0"/>
              <a:t>={datos positivos} y S</a:t>
            </a:r>
            <a:r>
              <a:rPr lang="es-ES" sz="1600" baseline="30000" smtClean="0"/>
              <a:t>-</a:t>
            </a:r>
            <a:r>
              <a:rPr lang="es-ES" sz="1600" smtClean="0"/>
              <a:t>={datos negativos}</a:t>
            </a:r>
          </a:p>
          <a:p>
            <a:pPr algn="just">
              <a:buFont typeface="Wingdings 2" pitchFamily="18" charset="2"/>
              <a:buNone/>
            </a:pPr>
            <a:r>
              <a:rPr lang="es-ES" sz="1600" smtClean="0"/>
              <a:t>	W=(0,0,…..,0)</a:t>
            </a:r>
          </a:p>
          <a:p>
            <a:pPr algn="just">
              <a:buFont typeface="Wingdings 2" pitchFamily="18" charset="2"/>
              <a:buNone/>
            </a:pPr>
            <a:r>
              <a:rPr lang="es-ES" sz="1600" smtClean="0"/>
              <a:t>	Desde i =1 a m</a:t>
            </a:r>
          </a:p>
          <a:p>
            <a:pPr algn="just">
              <a:buFont typeface="Wingdings 2" pitchFamily="18" charset="2"/>
              <a:buNone/>
            </a:pPr>
            <a:r>
              <a:rPr lang="es-ES" sz="1600" smtClean="0"/>
              <a:t>		Se escoge aleatoriamente X</a:t>
            </a:r>
            <a:r>
              <a:rPr lang="az-Cyrl-AZ" sz="1600" smtClean="0"/>
              <a:t>є</a:t>
            </a:r>
            <a:r>
              <a:rPr lang="es-ES" sz="1600" smtClean="0"/>
              <a:t>S</a:t>
            </a:r>
          </a:p>
          <a:p>
            <a:pPr algn="just">
              <a:buFont typeface="Wingdings 2" pitchFamily="18" charset="2"/>
              <a:buNone/>
            </a:pPr>
            <a:r>
              <a:rPr lang="es-ES" sz="1600" smtClean="0"/>
              <a:t>		Se escoge aleatoriamente un dato positivo próximo a X, Z</a:t>
            </a:r>
            <a:r>
              <a:rPr lang="es-ES" sz="1600" baseline="30000" smtClean="0"/>
              <a:t>+</a:t>
            </a:r>
            <a:r>
              <a:rPr lang="az-Cyrl-AZ" sz="1600" smtClean="0"/>
              <a:t>є</a:t>
            </a:r>
            <a:r>
              <a:rPr lang="es-ES" sz="1600" smtClean="0"/>
              <a:t>S</a:t>
            </a:r>
            <a:r>
              <a:rPr lang="es-ES" sz="1600" baseline="30000" smtClean="0"/>
              <a:t>+</a:t>
            </a:r>
            <a:endParaRPr lang="es-ES" sz="1600" smtClean="0"/>
          </a:p>
          <a:p>
            <a:pPr algn="just">
              <a:buFont typeface="Wingdings 2" pitchFamily="18" charset="2"/>
              <a:buNone/>
            </a:pPr>
            <a:r>
              <a:rPr lang="es-ES" sz="1600" smtClean="0"/>
              <a:t>		Se escoge aleatoriamente un dato negativo próximo a X, Z</a:t>
            </a:r>
            <a:r>
              <a:rPr lang="es-ES" sz="1600" baseline="30000" smtClean="0"/>
              <a:t>-</a:t>
            </a:r>
            <a:r>
              <a:rPr lang="az-Cyrl-AZ" sz="1600" smtClean="0"/>
              <a:t>є</a:t>
            </a:r>
            <a:r>
              <a:rPr lang="es-ES" sz="1600" smtClean="0"/>
              <a:t>S</a:t>
            </a:r>
            <a:r>
              <a:rPr lang="es-ES" sz="1600" baseline="30000" smtClean="0"/>
              <a:t>-</a:t>
            </a:r>
          </a:p>
          <a:p>
            <a:pPr algn="just">
              <a:buFont typeface="Wingdings 2" pitchFamily="18" charset="2"/>
              <a:buNone/>
            </a:pPr>
            <a:r>
              <a:rPr lang="es-ES" sz="1600" baseline="30000" smtClean="0"/>
              <a:t>		</a:t>
            </a:r>
            <a:r>
              <a:rPr lang="es-ES" sz="1600" smtClean="0"/>
              <a:t>Si (X es positivo)</a:t>
            </a:r>
          </a:p>
          <a:p>
            <a:pPr algn="just">
              <a:buFont typeface="Wingdings 2" pitchFamily="18" charset="2"/>
              <a:buNone/>
            </a:pPr>
            <a:r>
              <a:rPr lang="es-ES" sz="1600" smtClean="0"/>
              <a:t>			luego Near-hit= Z</a:t>
            </a:r>
            <a:r>
              <a:rPr lang="es-ES" sz="1600" baseline="30000" smtClean="0"/>
              <a:t>+</a:t>
            </a:r>
            <a:r>
              <a:rPr lang="es-ES" sz="1600" smtClean="0"/>
              <a:t>; Near-miss= Z</a:t>
            </a:r>
            <a:r>
              <a:rPr lang="es-ES" sz="1600" baseline="30000" smtClean="0"/>
              <a:t>-</a:t>
            </a:r>
          </a:p>
          <a:p>
            <a:pPr algn="just">
              <a:buFont typeface="Wingdings 2" pitchFamily="18" charset="2"/>
              <a:buNone/>
            </a:pPr>
            <a:r>
              <a:rPr lang="es-ES" sz="1600" baseline="30000" smtClean="0"/>
              <a:t>			</a:t>
            </a:r>
            <a:r>
              <a:rPr lang="es-ES" sz="1600" smtClean="0"/>
              <a:t>sino Near-hit= Z</a:t>
            </a:r>
            <a:r>
              <a:rPr lang="es-ES" sz="1600" baseline="30000" smtClean="0"/>
              <a:t>-</a:t>
            </a:r>
            <a:r>
              <a:rPr lang="es-ES" sz="1600" smtClean="0"/>
              <a:t>; Near-miss= Z</a:t>
            </a:r>
            <a:r>
              <a:rPr lang="es-ES" sz="1600" baseline="30000" smtClean="0"/>
              <a:t>+</a:t>
            </a:r>
          </a:p>
          <a:p>
            <a:pPr algn="just">
              <a:buFont typeface="Wingdings 2" pitchFamily="18" charset="2"/>
              <a:buNone/>
            </a:pPr>
            <a:r>
              <a:rPr lang="es-ES" sz="1600" baseline="30000" smtClean="0"/>
              <a:t>		</a:t>
            </a:r>
            <a:r>
              <a:rPr lang="es-ES" sz="1600" smtClean="0"/>
              <a:t>update-weight( W, X, Near-hit, Near-miss)</a:t>
            </a:r>
          </a:p>
          <a:p>
            <a:pPr algn="just">
              <a:buFont typeface="Wingdings 2" pitchFamily="18" charset="2"/>
              <a:buNone/>
            </a:pPr>
            <a:r>
              <a:rPr lang="es-ES" sz="1600" smtClean="0"/>
              <a:t>	Relevancia=(1/m)W</a:t>
            </a:r>
          </a:p>
          <a:p>
            <a:pPr algn="just">
              <a:buFont typeface="Wingdings 2" pitchFamily="18" charset="2"/>
              <a:buNone/>
            </a:pPr>
            <a:r>
              <a:rPr lang="es-ES" sz="1600" smtClean="0"/>
              <a:t>	Desde i=1 a p</a:t>
            </a:r>
          </a:p>
          <a:p>
            <a:pPr algn="just">
              <a:buFont typeface="Wingdings 2" pitchFamily="18" charset="2"/>
              <a:buNone/>
            </a:pPr>
            <a:r>
              <a:rPr lang="es-ES" sz="1600" smtClean="0"/>
              <a:t>		si(relevancia</a:t>
            </a:r>
            <a:r>
              <a:rPr lang="es-ES" sz="1600" baseline="-25000" smtClean="0"/>
              <a:t>i</a:t>
            </a:r>
            <a:r>
              <a:rPr lang="es-ES" sz="1600" smtClean="0"/>
              <a:t>≥</a:t>
            </a:r>
            <a:r>
              <a:rPr lang="el-GR" sz="1600" smtClean="0"/>
              <a:t>ζ</a:t>
            </a:r>
            <a:r>
              <a:rPr lang="es-ES" sz="1600" smtClean="0"/>
              <a:t>)</a:t>
            </a:r>
          </a:p>
          <a:p>
            <a:pPr algn="just">
              <a:buFont typeface="Wingdings 2" pitchFamily="18" charset="2"/>
              <a:buNone/>
            </a:pPr>
            <a:r>
              <a:rPr lang="es-ES" sz="1600" smtClean="0"/>
              <a:t>			luego f </a:t>
            </a:r>
            <a:r>
              <a:rPr lang="es-ES" sz="1600" baseline="-25000" smtClean="0"/>
              <a:t>i </a:t>
            </a:r>
            <a:r>
              <a:rPr lang="es-ES" sz="1600" smtClean="0"/>
              <a:t>es una variable relevante</a:t>
            </a:r>
          </a:p>
          <a:p>
            <a:pPr algn="just">
              <a:buFont typeface="Wingdings 2" pitchFamily="18" charset="2"/>
              <a:buNone/>
            </a:pPr>
            <a:r>
              <a:rPr lang="es-ES" sz="1600" smtClean="0"/>
              <a:t>			sino  f</a:t>
            </a:r>
            <a:r>
              <a:rPr lang="es-ES" sz="1600" baseline="-25000" smtClean="0"/>
              <a:t>i </a:t>
            </a:r>
            <a:r>
              <a:rPr lang="es-ES" sz="1600" smtClean="0"/>
              <a:t> no es una variable relevante</a:t>
            </a:r>
          </a:p>
          <a:p>
            <a:pPr algn="just">
              <a:buFont typeface="Wingdings 2" pitchFamily="18" charset="2"/>
              <a:buNone/>
            </a:pPr>
            <a:r>
              <a:rPr lang="es-ES" sz="1600" smtClean="0"/>
              <a:t>update-weigth(W, X, Near-hit, Near-miss)</a:t>
            </a:r>
          </a:p>
          <a:p>
            <a:pPr algn="just">
              <a:buFont typeface="Wingdings 2" pitchFamily="18" charset="2"/>
              <a:buNone/>
            </a:pPr>
            <a:r>
              <a:rPr lang="es-ES" sz="1600" smtClean="0"/>
              <a:t>	For i=1 a p</a:t>
            </a:r>
          </a:p>
          <a:p>
            <a:pPr algn="just">
              <a:buFont typeface="Wingdings 2" pitchFamily="18" charset="2"/>
              <a:buNone/>
            </a:pPr>
            <a:r>
              <a:rPr lang="es-ES" sz="1600" smtClean="0"/>
              <a:t>		W</a:t>
            </a:r>
            <a:r>
              <a:rPr lang="es-ES" sz="1600" baseline="-25000" smtClean="0"/>
              <a:t>i</a:t>
            </a:r>
            <a:r>
              <a:rPr lang="es-ES" sz="1600" smtClean="0"/>
              <a:t>=W</a:t>
            </a:r>
            <a:r>
              <a:rPr lang="es-ES" sz="1600" baseline="-25000" smtClean="0"/>
              <a:t>i</a:t>
            </a:r>
            <a:r>
              <a:rPr lang="es-ES" sz="1600" smtClean="0"/>
              <a:t> – diff(x</a:t>
            </a:r>
            <a:r>
              <a:rPr lang="es-ES" sz="1600" baseline="-25000" smtClean="0"/>
              <a:t>i</a:t>
            </a:r>
            <a:r>
              <a:rPr lang="es-ES" sz="1600" smtClean="0"/>
              <a:t>, near-hit</a:t>
            </a:r>
            <a:r>
              <a:rPr lang="es-ES" sz="1600" baseline="-25000" smtClean="0"/>
              <a:t>i</a:t>
            </a:r>
            <a:r>
              <a:rPr lang="es-ES" sz="1600" smtClean="0"/>
              <a:t>)</a:t>
            </a:r>
            <a:r>
              <a:rPr lang="es-ES" sz="1600" baseline="30000" smtClean="0"/>
              <a:t>2</a:t>
            </a:r>
            <a:r>
              <a:rPr lang="es-ES" sz="1600" smtClean="0"/>
              <a:t>+ diff(x</a:t>
            </a:r>
            <a:r>
              <a:rPr lang="es-ES" sz="1600" baseline="-25000" smtClean="0"/>
              <a:t>i</a:t>
            </a:r>
            <a:r>
              <a:rPr lang="es-ES" sz="1600" smtClean="0"/>
              <a:t>,near-miss</a:t>
            </a:r>
            <a:r>
              <a:rPr lang="es-ES" sz="1600" baseline="-25000" smtClean="0"/>
              <a:t>i</a:t>
            </a:r>
            <a:r>
              <a:rPr lang="es-ES" sz="1600" smtClean="0"/>
              <a:t>)</a:t>
            </a:r>
            <a:r>
              <a:rPr lang="es-ES" sz="1600" baseline="30000" smtClean="0"/>
              <a:t>2</a:t>
            </a:r>
          </a:p>
          <a:p>
            <a:pPr algn="just">
              <a:buFont typeface="Wingdings 2" pitchFamily="18" charset="2"/>
              <a:buNone/>
            </a:pPr>
            <a:r>
              <a:rPr lang="es-ES" sz="1800" smtClean="0"/>
              <a:t>		</a:t>
            </a:r>
          </a:p>
          <a:p>
            <a:pPr algn="just">
              <a:buFont typeface="Wingdings 2" pitchFamily="18" charset="2"/>
              <a:buNone/>
            </a:pPr>
            <a:r>
              <a:rPr lang="es-ES" sz="1800" smtClean="0"/>
              <a:t>			</a:t>
            </a:r>
          </a:p>
          <a:p>
            <a:pPr algn="just">
              <a:buFont typeface="Wingdings 2" pitchFamily="18" charset="2"/>
              <a:buNone/>
            </a:pPr>
            <a:endParaRPr lang="es-ES" sz="18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Título"/>
          <p:cNvSpPr>
            <a:spLocks noGrp="1"/>
          </p:cNvSpPr>
          <p:nvPr>
            <p:ph type="title"/>
          </p:nvPr>
        </p:nvSpPr>
        <p:spPr/>
        <p:txBody>
          <a:bodyPr/>
          <a:lstStyle/>
          <a:p>
            <a:pPr defTabSz="358775"/>
            <a:r>
              <a:rPr lang="es-ES" smtClean="0"/>
              <a:t>Problema 1:</a:t>
            </a:r>
            <a:br>
              <a:rPr lang="es-ES" smtClean="0"/>
            </a:br>
            <a:r>
              <a:rPr lang="es-ES" sz="2800" smtClean="0"/>
              <a:t>Encuesta sobre Accidentes en Empresas Mineras</a:t>
            </a:r>
            <a:r>
              <a:rPr lang="es-ES" sz="2000" smtClean="0"/>
              <a:t> </a:t>
            </a:r>
          </a:p>
        </p:txBody>
      </p:sp>
      <p:pic>
        <p:nvPicPr>
          <p:cNvPr id="43011" name="Picture 4"/>
          <p:cNvPicPr>
            <a:picLocks noChangeAspect="1" noChangeArrowheads="1"/>
          </p:cNvPicPr>
          <p:nvPr/>
        </p:nvPicPr>
        <p:blipFill>
          <a:blip r:embed="rId3" cstate="print"/>
          <a:srcRect/>
          <a:stretch>
            <a:fillRect/>
          </a:stretch>
        </p:blipFill>
        <p:spPr bwMode="auto">
          <a:xfrm>
            <a:off x="762000" y="2000250"/>
            <a:ext cx="7620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 smtClean="0"/>
              <a:t>Paquetes de R</a:t>
            </a:r>
          </a:p>
        </p:txBody>
      </p:sp>
      <p:sp>
        <p:nvSpPr>
          <p:cNvPr id="12291" name="2 Marcador de contenido"/>
          <p:cNvSpPr>
            <a:spLocks noGrp="1"/>
          </p:cNvSpPr>
          <p:nvPr>
            <p:ph idx="1"/>
          </p:nvPr>
        </p:nvSpPr>
        <p:spPr/>
        <p:txBody>
          <a:bodyPr/>
          <a:lstStyle/>
          <a:p>
            <a:r>
              <a:rPr lang="es-ES" smtClean="0"/>
              <a:t>WilcoxCV</a:t>
            </a:r>
          </a:p>
          <a:p>
            <a:r>
              <a:rPr lang="es-ES" smtClean="0"/>
              <a:t>Galgo</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r>
              <a:rPr lang="es-ES" smtClean="0"/>
              <a:t>Solución</a:t>
            </a:r>
          </a:p>
        </p:txBody>
      </p:sp>
      <p:sp>
        <p:nvSpPr>
          <p:cNvPr id="44035" name="5 Marcador de contenido"/>
          <p:cNvSpPr>
            <a:spLocks noGrp="1"/>
          </p:cNvSpPr>
          <p:nvPr>
            <p:ph idx="1"/>
          </p:nvPr>
        </p:nvSpPr>
        <p:spPr/>
        <p:txBody>
          <a:bodyPr/>
          <a:lstStyle/>
          <a:p>
            <a:pPr algn="just"/>
            <a:r>
              <a:rPr lang="es-ES" smtClean="0"/>
              <a:t>Los atributos quedan ordenados de la siguiente forma:</a:t>
            </a:r>
          </a:p>
          <a:p>
            <a:pPr algn="just">
              <a:buFont typeface="Wingdings 2" pitchFamily="18" charset="2"/>
              <a:buNone/>
            </a:pPr>
            <a:r>
              <a:rPr lang="es-ES" sz="2400" smtClean="0"/>
              <a:t>CA,H,ER,R,HO,TC,PT,Ed,TO,RP,D,FP,M,An,F,DS,E,Na,CT</a:t>
            </a:r>
          </a:p>
          <a:p>
            <a:pPr algn="just"/>
            <a:r>
              <a:rPr lang="es-ES" sz="2000" smtClean="0"/>
              <a:t>Comunidad autónoma es el atributo más influyente</a:t>
            </a:r>
          </a:p>
          <a:p>
            <a:pPr algn="just"/>
            <a:r>
              <a:rPr lang="es-ES" sz="2000" b="1" smtClean="0"/>
              <a:t>SIGNIFICADO DE LAS ETIQUETAS:</a:t>
            </a:r>
            <a:r>
              <a:rPr lang="es-ES" sz="2000" smtClean="0"/>
              <a:t> </a:t>
            </a:r>
          </a:p>
          <a:p>
            <a:pPr lvl="1" algn="just"/>
            <a:r>
              <a:rPr lang="es-ES" sz="2000" b="1" smtClean="0"/>
              <a:t>SUCESO  (S), </a:t>
            </a:r>
            <a:r>
              <a:rPr lang="es-ES" sz="2000" smtClean="0"/>
              <a:t> </a:t>
            </a:r>
            <a:r>
              <a:rPr lang="es-ES" sz="2000" b="1" smtClean="0"/>
              <a:t>HORA (H), </a:t>
            </a:r>
            <a:r>
              <a:rPr lang="es-ES" sz="2000" smtClean="0"/>
              <a:t> </a:t>
            </a:r>
            <a:r>
              <a:rPr lang="es-ES" sz="2000" b="1" smtClean="0"/>
              <a:t>DÍA (D), </a:t>
            </a:r>
            <a:r>
              <a:rPr lang="es-ES" sz="2000" smtClean="0"/>
              <a:t> </a:t>
            </a:r>
            <a:r>
              <a:rPr lang="es-ES" sz="2000" b="1" smtClean="0"/>
              <a:t>MES (M),</a:t>
            </a:r>
            <a:r>
              <a:rPr lang="es-ES" sz="2000" smtClean="0"/>
              <a:t> </a:t>
            </a:r>
            <a:r>
              <a:rPr lang="es-ES" sz="2000" b="1" smtClean="0"/>
              <a:t>NACIONALIDAD (Na),</a:t>
            </a:r>
            <a:r>
              <a:rPr lang="es-ES" sz="2000" smtClean="0"/>
              <a:t> </a:t>
            </a:r>
            <a:r>
              <a:rPr lang="es-ES" sz="2000" b="1" smtClean="0"/>
              <a:t>TIPO DE CONTRATO (TC),</a:t>
            </a:r>
            <a:r>
              <a:rPr lang="es-ES" sz="2000" smtClean="0"/>
              <a:t> </a:t>
            </a:r>
            <a:r>
              <a:rPr lang="es-ES" sz="2000" b="1" smtClean="0"/>
              <a:t>TIEMPO EN OBRA (TO),</a:t>
            </a:r>
            <a:r>
              <a:rPr lang="es-ES" sz="2000" smtClean="0"/>
              <a:t> </a:t>
            </a:r>
            <a:r>
              <a:rPr lang="es-ES" sz="2000" b="1" smtClean="0"/>
              <a:t>PUESTO DE TRABAJO (PT)</a:t>
            </a:r>
            <a:r>
              <a:rPr lang="es-ES" sz="2000" smtClean="0"/>
              <a:t> </a:t>
            </a:r>
            <a:r>
              <a:rPr lang="es-ES" sz="2000" b="1" smtClean="0"/>
              <a:t>FORMACIÓN (F),</a:t>
            </a:r>
            <a:r>
              <a:rPr lang="es-ES" sz="2000" smtClean="0"/>
              <a:t> </a:t>
            </a:r>
            <a:r>
              <a:rPr lang="es-ES" sz="2000" b="1" smtClean="0">
                <a:solidFill>
                  <a:srgbClr val="FF0000"/>
                </a:solidFill>
              </a:rPr>
              <a:t>COMUNIDAD AUTÓNOMA (CA)</a:t>
            </a:r>
            <a:r>
              <a:rPr lang="es-ES" sz="2000" smtClean="0">
                <a:solidFill>
                  <a:srgbClr val="FF0000"/>
                </a:solidFill>
              </a:rPr>
              <a:t> </a:t>
            </a:r>
            <a:r>
              <a:rPr lang="es-ES" sz="2000" b="1" smtClean="0">
                <a:solidFill>
                  <a:srgbClr val="FF0000"/>
                </a:solidFill>
              </a:rPr>
              <a:t>RÉGIMEN (R )</a:t>
            </a:r>
            <a:r>
              <a:rPr lang="es-ES" sz="2000" b="1" smtClean="0"/>
              <a:t>,</a:t>
            </a:r>
            <a:r>
              <a:rPr lang="es-ES" sz="2000" smtClean="0"/>
              <a:t> </a:t>
            </a:r>
            <a:r>
              <a:rPr lang="es-ES" sz="2000" b="1" smtClean="0"/>
              <a:t> </a:t>
            </a:r>
            <a:r>
              <a:rPr lang="es-ES" sz="2000" smtClean="0"/>
              <a:t> </a:t>
            </a:r>
            <a:r>
              <a:rPr lang="es-ES" sz="2000" b="1" smtClean="0"/>
              <a:t>PLAZO DE EJECUCIÓN (PE),</a:t>
            </a:r>
            <a:r>
              <a:rPr lang="es-ES" sz="2000" smtClean="0"/>
              <a:t> </a:t>
            </a:r>
            <a:r>
              <a:rPr lang="es-ES" sz="2000" b="1" smtClean="0">
                <a:solidFill>
                  <a:srgbClr val="FF0000"/>
                </a:solidFill>
              </a:rPr>
              <a:t>DIRECCIÓN Y SUPERVISIÓN (DS)</a:t>
            </a:r>
            <a:r>
              <a:rPr lang="es-ES" sz="2000" smtClean="0">
                <a:solidFill>
                  <a:srgbClr val="FF0000"/>
                </a:solidFill>
              </a:rPr>
              <a:t> </a:t>
            </a:r>
          </a:p>
          <a:p>
            <a:pPr lvl="1" algn="just">
              <a:buFont typeface="Wingdings 2" pitchFamily="18" charset="2"/>
              <a:buNone/>
            </a:pPr>
            <a:r>
              <a:rPr lang="es-ES" sz="2200" smtClean="0">
                <a:solidFill>
                  <a:srgbClr val="FF0000"/>
                </a:solidFill>
              </a:rPr>
              <a:t>En rojo escribimos  las variables que en principio dudábamos de</a:t>
            </a:r>
            <a:r>
              <a:rPr lang="es-ES" sz="2000" smtClean="0"/>
              <a:t>  </a:t>
            </a:r>
            <a:r>
              <a:rPr lang="es-ES" sz="2000" smtClean="0">
                <a:solidFill>
                  <a:srgbClr val="FF0000"/>
                </a:solidFill>
              </a:rPr>
              <a:t>que existiese suficiente representación para cada tipo de suceso.</a:t>
            </a:r>
            <a:r>
              <a:rPr lang="es-ES" sz="2000" smtClean="0"/>
              <a:t>                                 </a:t>
            </a:r>
            <a:endParaRPr lang="es-ES" sz="2200" smtClean="0">
              <a:solidFill>
                <a:srgbClr val="FF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457200" y="704850"/>
            <a:ext cx="8229600" cy="1143000"/>
          </a:xfrm>
        </p:spPr>
        <p:txBody>
          <a:bodyPr/>
          <a:lstStyle/>
          <a:p>
            <a:r>
              <a:rPr lang="es-ES" smtClean="0"/>
              <a:t>Comparación de resultados</a:t>
            </a:r>
          </a:p>
        </p:txBody>
      </p:sp>
      <p:sp>
        <p:nvSpPr>
          <p:cNvPr id="45059" name="2 Marcador de texto"/>
          <p:cNvSpPr>
            <a:spLocks noGrp="1"/>
          </p:cNvSpPr>
          <p:nvPr>
            <p:ph type="body" idx="1"/>
          </p:nvPr>
        </p:nvSpPr>
        <p:spPr>
          <a:xfrm>
            <a:off x="457200" y="1855788"/>
            <a:ext cx="4040188" cy="658812"/>
          </a:xfrm>
        </p:spPr>
        <p:txBody>
          <a:bodyPr/>
          <a:lstStyle/>
          <a:p>
            <a:r>
              <a:rPr lang="es-ES" smtClean="0"/>
              <a:t>No eliminando las variables CA,R,DS</a:t>
            </a:r>
          </a:p>
        </p:txBody>
      </p:sp>
      <p:sp>
        <p:nvSpPr>
          <p:cNvPr id="45060" name="3 Marcador de texto"/>
          <p:cNvSpPr>
            <a:spLocks noGrp="1"/>
          </p:cNvSpPr>
          <p:nvPr>
            <p:ph type="body" sz="half" idx="3"/>
          </p:nvPr>
        </p:nvSpPr>
        <p:spPr>
          <a:xfrm>
            <a:off x="4645025" y="1714500"/>
            <a:ext cx="4041775" cy="800100"/>
          </a:xfrm>
        </p:spPr>
        <p:txBody>
          <a:bodyPr/>
          <a:lstStyle/>
          <a:p>
            <a:r>
              <a:rPr lang="es-ES" sz="2000" smtClean="0"/>
              <a:t> </a:t>
            </a:r>
          </a:p>
          <a:p>
            <a:r>
              <a:rPr lang="es-ES" smtClean="0"/>
              <a:t>Eliminando las variables, CA, R, DS</a:t>
            </a:r>
          </a:p>
          <a:p>
            <a:endParaRPr lang="es-ES" smtClean="0"/>
          </a:p>
        </p:txBody>
      </p:sp>
      <p:sp>
        <p:nvSpPr>
          <p:cNvPr id="45061" name="4 Marcador de contenido"/>
          <p:cNvSpPr>
            <a:spLocks noGrp="1"/>
          </p:cNvSpPr>
          <p:nvPr>
            <p:ph sz="quarter" idx="2"/>
          </p:nvPr>
        </p:nvSpPr>
        <p:spPr>
          <a:xfrm>
            <a:off x="457200" y="2514600"/>
            <a:ext cx="4040188" cy="3846513"/>
          </a:xfrm>
        </p:spPr>
        <p:txBody>
          <a:bodyPr/>
          <a:lstStyle/>
          <a:p>
            <a:r>
              <a:rPr lang="es-ES" sz="2000" smtClean="0">
                <a:cs typeface="Arial" charset="0"/>
              </a:rPr>
              <a:t>Selección de variables</a:t>
            </a:r>
          </a:p>
          <a:p>
            <a:r>
              <a:rPr lang="es-ES" sz="1400" smtClean="0">
                <a:solidFill>
                  <a:srgbClr val="C00000"/>
                </a:solidFill>
                <a:latin typeface="Arial" charset="0"/>
                <a:cs typeface="Arial" charset="0"/>
              </a:rPr>
              <a:t>15</a:t>
            </a:r>
            <a:r>
              <a:rPr lang="es-ES" sz="1400" smtClean="0">
                <a:latin typeface="Arial" charset="0"/>
                <a:cs typeface="Arial" charset="0"/>
              </a:rPr>
              <a:t>,2,17,</a:t>
            </a:r>
            <a:r>
              <a:rPr lang="es-ES" sz="1400" smtClean="0">
                <a:solidFill>
                  <a:srgbClr val="C00000"/>
                </a:solidFill>
                <a:latin typeface="Arial" charset="0"/>
                <a:cs typeface="Arial" charset="0"/>
              </a:rPr>
              <a:t>16</a:t>
            </a:r>
            <a:r>
              <a:rPr lang="es-ES" sz="1400" smtClean="0">
                <a:latin typeface="Arial" charset="0"/>
                <a:cs typeface="Arial" charset="0"/>
              </a:rPr>
              <a:t>,5,9,11,6,10,13,3,14,4,8,12,</a:t>
            </a:r>
            <a:r>
              <a:rPr lang="es-ES" sz="1400" smtClean="0">
                <a:solidFill>
                  <a:srgbClr val="C00000"/>
                </a:solidFill>
                <a:latin typeface="Arial" charset="0"/>
                <a:cs typeface="Arial" charset="0"/>
              </a:rPr>
              <a:t>19</a:t>
            </a:r>
            <a:r>
              <a:rPr lang="es-ES" sz="1400" smtClean="0">
                <a:latin typeface="Arial" charset="0"/>
                <a:cs typeface="Arial" charset="0"/>
              </a:rPr>
              <a:t>,1,7,18 : 19</a:t>
            </a:r>
          </a:p>
          <a:p>
            <a:endParaRPr lang="es-ES" smtClean="0"/>
          </a:p>
        </p:txBody>
      </p:sp>
      <p:sp>
        <p:nvSpPr>
          <p:cNvPr id="45062" name="5 Marcador de contenido"/>
          <p:cNvSpPr>
            <a:spLocks noGrp="1"/>
          </p:cNvSpPr>
          <p:nvPr>
            <p:ph sz="quarter" idx="4"/>
          </p:nvPr>
        </p:nvSpPr>
        <p:spPr>
          <a:xfrm>
            <a:off x="4645025" y="2514600"/>
            <a:ext cx="4041775" cy="3846513"/>
          </a:xfrm>
        </p:spPr>
        <p:txBody>
          <a:bodyPr/>
          <a:lstStyle/>
          <a:p>
            <a:r>
              <a:rPr lang="es-ES" sz="2000" smtClean="0"/>
              <a:t>Selección de variables:</a:t>
            </a:r>
          </a:p>
          <a:p>
            <a:r>
              <a:rPr lang="es-ES" sz="1600" smtClean="0">
                <a:latin typeface="Arial" charset="0"/>
                <a:cs typeface="Arial" charset="0"/>
              </a:rPr>
              <a:t>2,17,5,9,11,6,10,13,3,14,4,8,12,1,7,18 : 16</a:t>
            </a:r>
          </a:p>
          <a:p>
            <a:endParaRPr lang="es-ES" sz="1000" smtClean="0">
              <a:latin typeface="Arial" charset="0"/>
              <a:cs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457200" y="704850"/>
            <a:ext cx="8229600" cy="1143000"/>
          </a:xfrm>
        </p:spPr>
        <p:txBody>
          <a:bodyPr/>
          <a:lstStyle/>
          <a:p>
            <a:r>
              <a:rPr lang="es-ES" smtClean="0"/>
              <a:t>Comparación de resultados</a:t>
            </a:r>
          </a:p>
        </p:txBody>
      </p:sp>
      <p:sp>
        <p:nvSpPr>
          <p:cNvPr id="46083" name="2 Marcador de texto"/>
          <p:cNvSpPr>
            <a:spLocks noGrp="1"/>
          </p:cNvSpPr>
          <p:nvPr>
            <p:ph type="body" idx="1"/>
          </p:nvPr>
        </p:nvSpPr>
        <p:spPr>
          <a:xfrm>
            <a:off x="457200" y="1855788"/>
            <a:ext cx="4040188" cy="658812"/>
          </a:xfrm>
        </p:spPr>
        <p:txBody>
          <a:bodyPr/>
          <a:lstStyle/>
          <a:p>
            <a:r>
              <a:rPr lang="es-ES" smtClean="0"/>
              <a:t>Sin validación cruzada</a:t>
            </a:r>
          </a:p>
        </p:txBody>
      </p:sp>
      <p:sp>
        <p:nvSpPr>
          <p:cNvPr id="46084" name="3 Marcador de texto"/>
          <p:cNvSpPr>
            <a:spLocks noGrp="1"/>
          </p:cNvSpPr>
          <p:nvPr>
            <p:ph type="body" sz="half" idx="3"/>
          </p:nvPr>
        </p:nvSpPr>
        <p:spPr>
          <a:xfrm>
            <a:off x="4645025" y="1860550"/>
            <a:ext cx="4041775" cy="654050"/>
          </a:xfrm>
        </p:spPr>
        <p:txBody>
          <a:bodyPr/>
          <a:lstStyle/>
          <a:p>
            <a:r>
              <a:rPr lang="es-ES" smtClean="0"/>
              <a:t>Con validación cruzada</a:t>
            </a:r>
          </a:p>
        </p:txBody>
      </p:sp>
      <p:sp>
        <p:nvSpPr>
          <p:cNvPr id="46085" name="4 Marcador de contenido"/>
          <p:cNvSpPr>
            <a:spLocks noGrp="1"/>
          </p:cNvSpPr>
          <p:nvPr>
            <p:ph sz="quarter" idx="2"/>
          </p:nvPr>
        </p:nvSpPr>
        <p:spPr>
          <a:xfrm>
            <a:off x="457200" y="2514600"/>
            <a:ext cx="4040188" cy="3846513"/>
          </a:xfrm>
        </p:spPr>
        <p:txBody>
          <a:bodyPr/>
          <a:lstStyle/>
          <a:p>
            <a:r>
              <a:rPr lang="es-ES" sz="2000" smtClean="0">
                <a:cs typeface="Arial" charset="0"/>
              </a:rPr>
              <a:t>Selección de variables</a:t>
            </a:r>
          </a:p>
          <a:p>
            <a:r>
              <a:rPr lang="es-ES" sz="1600" smtClean="0">
                <a:latin typeface="Arial" charset="0"/>
                <a:cs typeface="Arial" charset="0"/>
              </a:rPr>
              <a:t>15,2,17,16,5,9,11,6,10,13,3,14,4,8,12,</a:t>
            </a:r>
          </a:p>
          <a:p>
            <a:pPr>
              <a:buFont typeface="Wingdings 2" pitchFamily="18" charset="2"/>
              <a:buNone/>
            </a:pPr>
            <a:r>
              <a:rPr lang="es-ES" sz="1600" smtClean="0">
                <a:latin typeface="Arial" charset="0"/>
                <a:cs typeface="Arial" charset="0"/>
              </a:rPr>
              <a:t>19,1,7,18 : 19</a:t>
            </a:r>
          </a:p>
          <a:p>
            <a:endParaRPr lang="es-ES" smtClean="0"/>
          </a:p>
        </p:txBody>
      </p:sp>
      <p:sp>
        <p:nvSpPr>
          <p:cNvPr id="46086" name="5 Marcador de contenido"/>
          <p:cNvSpPr>
            <a:spLocks noGrp="1"/>
          </p:cNvSpPr>
          <p:nvPr>
            <p:ph sz="quarter" idx="4"/>
          </p:nvPr>
        </p:nvSpPr>
        <p:spPr>
          <a:xfrm>
            <a:off x="4645025" y="2514600"/>
            <a:ext cx="4041775" cy="4343400"/>
          </a:xfrm>
        </p:spPr>
        <p:txBody>
          <a:bodyPr/>
          <a:lstStyle/>
          <a:p>
            <a:r>
              <a:rPr lang="es-ES" sz="2000" smtClean="0"/>
              <a:t>Selección de variables</a:t>
            </a:r>
          </a:p>
          <a:p>
            <a:r>
              <a:rPr lang="es-ES" sz="1000" smtClean="0">
                <a:latin typeface="Arial" charset="0"/>
                <a:cs typeface="Arial" charset="0"/>
              </a:rPr>
              <a:t>average merit      average rank     attribute</a:t>
            </a:r>
          </a:p>
          <a:p>
            <a:r>
              <a:rPr lang="es-ES" sz="1000" smtClean="0">
                <a:latin typeface="Arial" charset="0"/>
                <a:cs typeface="Arial" charset="0"/>
              </a:rPr>
              <a:t> 0.316 +- 0.039     1   +- 0                15 CA</a:t>
            </a:r>
          </a:p>
          <a:p>
            <a:r>
              <a:rPr lang="es-ES" sz="1000" smtClean="0">
                <a:latin typeface="Arial" charset="0"/>
                <a:cs typeface="Arial" charset="0"/>
              </a:rPr>
              <a:t> 0.135 +- 0.025     3.3 +- 0.9                2 H</a:t>
            </a:r>
          </a:p>
          <a:p>
            <a:r>
              <a:rPr lang="es-ES" sz="1000" smtClean="0">
                <a:latin typeface="Arial" charset="0"/>
                <a:cs typeface="Arial" charset="0"/>
              </a:rPr>
              <a:t> 0.129 +- 0.021     3.5 +- 1.2           17 ER</a:t>
            </a:r>
          </a:p>
          <a:p>
            <a:r>
              <a:rPr lang="es-ES" sz="1000" smtClean="0">
                <a:latin typeface="Arial" charset="0"/>
                <a:cs typeface="Arial" charset="0"/>
              </a:rPr>
              <a:t> 0.121 +- 0.024     4.1 +- 1.87           5 HO</a:t>
            </a:r>
          </a:p>
          <a:p>
            <a:r>
              <a:rPr lang="es-ES" sz="1000" smtClean="0">
                <a:latin typeface="Arial" charset="0"/>
                <a:cs typeface="Arial" charset="0"/>
              </a:rPr>
              <a:t> 0.124 +- 0.026     4.1 +- 1.81           16 R</a:t>
            </a:r>
          </a:p>
          <a:p>
            <a:r>
              <a:rPr lang="es-ES" sz="1000" smtClean="0">
                <a:latin typeface="Arial" charset="0"/>
                <a:cs typeface="Arial" charset="0"/>
              </a:rPr>
              <a:t> 0.104 +- 0.013     5.9 +- 1.04         11 PT</a:t>
            </a:r>
          </a:p>
          <a:p>
            <a:r>
              <a:rPr lang="es-ES" sz="1000" smtClean="0">
                <a:latin typeface="Arial" charset="0"/>
                <a:cs typeface="Arial" charset="0"/>
              </a:rPr>
              <a:t> 0.09  +- 0.014     7   +- 1.1               9 TC</a:t>
            </a:r>
          </a:p>
          <a:p>
            <a:r>
              <a:rPr lang="es-ES" sz="1000" smtClean="0">
                <a:latin typeface="Arial" charset="0"/>
                <a:cs typeface="Arial" charset="0"/>
              </a:rPr>
              <a:t> 0.077 +- 0.01      7.9 +- 1.14            6 Ed</a:t>
            </a:r>
          </a:p>
          <a:p>
            <a:r>
              <a:rPr lang="es-ES" sz="1000" smtClean="0">
                <a:latin typeface="Arial" charset="0"/>
                <a:cs typeface="Arial" charset="0"/>
              </a:rPr>
              <a:t> 0.062 +- 0.017     9.5 +- 1.8          10 TO</a:t>
            </a:r>
          </a:p>
          <a:p>
            <a:r>
              <a:rPr lang="es-ES" sz="1000" smtClean="0">
                <a:latin typeface="Arial" charset="0"/>
                <a:cs typeface="Arial" charset="0"/>
              </a:rPr>
              <a:t> 0.057 +- 0.018    10.5 +- 2.38      13 RP</a:t>
            </a:r>
          </a:p>
          <a:p>
            <a:r>
              <a:rPr lang="es-ES" sz="1000" smtClean="0">
                <a:latin typeface="Arial" charset="0"/>
                <a:cs typeface="Arial" charset="0"/>
              </a:rPr>
              <a:t> 0.048 +- 0.025    11.2 +- 2.89      14 FP</a:t>
            </a:r>
          </a:p>
          <a:p>
            <a:r>
              <a:rPr lang="es-ES" sz="1000" smtClean="0">
                <a:latin typeface="Arial" charset="0"/>
                <a:cs typeface="Arial" charset="0"/>
              </a:rPr>
              <a:t> 0.037 +- 0.012    12.6 +- 1.62        12 F</a:t>
            </a:r>
          </a:p>
          <a:p>
            <a:r>
              <a:rPr lang="es-ES" sz="1000" smtClean="0">
                <a:latin typeface="Arial" charset="0"/>
                <a:cs typeface="Arial" charset="0"/>
              </a:rPr>
              <a:t> 0.034 +- 0.009    13.1 +- 1.14          3 D</a:t>
            </a:r>
          </a:p>
          <a:p>
            <a:r>
              <a:rPr lang="es-ES" sz="1000" smtClean="0">
                <a:latin typeface="Arial" charset="0"/>
                <a:cs typeface="Arial" charset="0"/>
              </a:rPr>
              <a:t> 0.035 +- 0.013    13.1 +- 1.58         4 M</a:t>
            </a:r>
          </a:p>
          <a:p>
            <a:r>
              <a:rPr lang="es-ES" sz="1000" smtClean="0">
                <a:latin typeface="Arial" charset="0"/>
                <a:cs typeface="Arial" charset="0"/>
              </a:rPr>
              <a:t> 0.028 +- 0.004    14   +- 0.77         8 An</a:t>
            </a:r>
          </a:p>
          <a:p>
            <a:r>
              <a:rPr lang="es-ES" sz="1000" smtClean="0">
                <a:latin typeface="Arial" charset="0"/>
                <a:cs typeface="Arial" charset="0"/>
              </a:rPr>
              <a:t> 0.005 +- 0.009    16.5 +- 0.92      19 DS</a:t>
            </a:r>
          </a:p>
          <a:p>
            <a:r>
              <a:rPr lang="es-ES" sz="1000" smtClean="0">
                <a:latin typeface="Arial" charset="0"/>
                <a:cs typeface="Arial" charset="0"/>
              </a:rPr>
              <a:t> 0     +- 0        17.2 +- 0.6                  1 E</a:t>
            </a:r>
          </a:p>
          <a:p>
            <a:r>
              <a:rPr lang="es-ES" sz="1000" smtClean="0">
                <a:latin typeface="Arial" charset="0"/>
                <a:cs typeface="Arial" charset="0"/>
              </a:rPr>
              <a:t> 0.005 +- 0.017    17.5 +- 1.2           7 Na</a:t>
            </a:r>
          </a:p>
          <a:p>
            <a:r>
              <a:rPr lang="es-ES" sz="1000" smtClean="0">
                <a:latin typeface="Arial" charset="0"/>
                <a:cs typeface="Arial" charset="0"/>
              </a:rPr>
              <a:t> 0.011 +- 0.018    18   +- 2.05        18 CT</a:t>
            </a:r>
          </a:p>
          <a:p>
            <a:endParaRPr lang="es-ES" sz="1000" smtClean="0">
              <a:latin typeface="Arial" charset="0"/>
              <a:cs typeface="Arial" charset="0"/>
            </a:endParaRPr>
          </a:p>
          <a:p>
            <a:endParaRPr lang="es-ES" sz="1000" smtClean="0">
              <a:latin typeface="Arial" charset="0"/>
              <a:cs typeface="Arial" charset="0"/>
            </a:endParaRPr>
          </a:p>
        </p:txBody>
      </p:sp>
      <p:sp>
        <p:nvSpPr>
          <p:cNvPr id="7" name="6 Rectángulo redondeado"/>
          <p:cNvSpPr/>
          <p:nvPr/>
        </p:nvSpPr>
        <p:spPr>
          <a:xfrm>
            <a:off x="1571625" y="2786063"/>
            <a:ext cx="1071563"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Rectángulo redondeado"/>
          <p:cNvSpPr/>
          <p:nvPr/>
        </p:nvSpPr>
        <p:spPr>
          <a:xfrm>
            <a:off x="7000875" y="3571875"/>
            <a:ext cx="357188" cy="9286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redondeado"/>
          <p:cNvSpPr/>
          <p:nvPr/>
        </p:nvSpPr>
        <p:spPr>
          <a:xfrm>
            <a:off x="2714625" y="2786063"/>
            <a:ext cx="1643063" cy="500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redondeado"/>
          <p:cNvSpPr/>
          <p:nvPr/>
        </p:nvSpPr>
        <p:spPr>
          <a:xfrm>
            <a:off x="6929438" y="4500563"/>
            <a:ext cx="357187" cy="12858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Título"/>
          <p:cNvSpPr>
            <a:spLocks noGrp="1"/>
          </p:cNvSpPr>
          <p:nvPr>
            <p:ph type="title"/>
          </p:nvPr>
        </p:nvSpPr>
        <p:spPr/>
        <p:txBody>
          <a:bodyPr/>
          <a:lstStyle/>
          <a:p>
            <a:pPr defTabSz="358775"/>
            <a:r>
              <a:rPr lang="es-ES" smtClean="0"/>
              <a:t>Problema 2:</a:t>
            </a:r>
            <a:br>
              <a:rPr lang="es-ES" smtClean="0"/>
            </a:br>
            <a:r>
              <a:rPr lang="es-ES" sz="2800" smtClean="0"/>
              <a:t>Credidit-scoring</a:t>
            </a:r>
            <a:r>
              <a:rPr lang="es-ES" sz="2000" smtClean="0"/>
              <a:t> </a:t>
            </a:r>
          </a:p>
        </p:txBody>
      </p:sp>
      <p:pic>
        <p:nvPicPr>
          <p:cNvPr id="47107" name="Picture 2"/>
          <p:cNvPicPr>
            <a:picLocks noChangeAspect="1" noChangeArrowheads="1"/>
          </p:cNvPicPr>
          <p:nvPr/>
        </p:nvPicPr>
        <p:blipFill>
          <a:blip r:embed="rId3" cstate="print"/>
          <a:srcRect/>
          <a:stretch>
            <a:fillRect/>
          </a:stretch>
        </p:blipFill>
        <p:spPr bwMode="auto">
          <a:xfrm>
            <a:off x="762000" y="1928813"/>
            <a:ext cx="7620000"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857250"/>
            <a:ext cx="8229600" cy="5395913"/>
          </a:xfrm>
        </p:spPr>
        <p:txBody>
          <a:bodyPr/>
          <a:lstStyle/>
          <a:p>
            <a:pPr algn="just">
              <a:defRPr/>
            </a:pPr>
            <a:r>
              <a:rPr lang="es-ES" dirty="0" smtClean="0"/>
              <a:t>Los atributos quedan ordenados de la siguiente forma:</a:t>
            </a:r>
          </a:p>
          <a:p>
            <a:pPr lvl="1" algn="just">
              <a:defRPr/>
            </a:pPr>
            <a:r>
              <a:rPr lang="es-ES" dirty="0" smtClean="0"/>
              <a:t>1,3,4,9,7,6,12,11,19,8,17,2,16,10,18,5,13,14,15,20 </a:t>
            </a:r>
          </a:p>
          <a:p>
            <a:pPr algn="just">
              <a:defRPr/>
            </a:pPr>
            <a:endParaRPr lang="es-ES" dirty="0" smtClean="0"/>
          </a:p>
          <a:p>
            <a:pPr algn="just">
              <a:defRPr/>
            </a:pPr>
            <a:r>
              <a:rPr lang="es-ES" dirty="0" smtClean="0"/>
              <a:t>Descripción de las variables</a:t>
            </a:r>
          </a:p>
          <a:p>
            <a:pPr marL="850900" lvl="1" indent="-457200" algn="just">
              <a:buFont typeface="+mj-lt"/>
              <a:buAutoNum type="arabicPeriod"/>
              <a:defRPr/>
            </a:pPr>
            <a:r>
              <a:rPr lang="es-ES" dirty="0" err="1" smtClean="0"/>
              <a:t>Laufkont</a:t>
            </a:r>
            <a:r>
              <a:rPr lang="es-ES" dirty="0" smtClean="0"/>
              <a:t>: balance de la cuenta corriente</a:t>
            </a:r>
          </a:p>
          <a:p>
            <a:pPr marL="850900" lvl="1" indent="-457200" algn="just">
              <a:buFont typeface="+mj-lt"/>
              <a:buAutoNum type="arabicPeriod"/>
              <a:defRPr/>
            </a:pPr>
            <a:r>
              <a:rPr lang="es-ES" dirty="0" err="1" smtClean="0"/>
              <a:t>Laufzeit</a:t>
            </a:r>
            <a:r>
              <a:rPr lang="es-ES" dirty="0" smtClean="0"/>
              <a:t>: duración en meses</a:t>
            </a:r>
          </a:p>
          <a:p>
            <a:pPr marL="850900" lvl="1" indent="-457200" algn="just">
              <a:buFont typeface="+mj-lt"/>
              <a:buAutoNum type="arabicPeriod"/>
              <a:defRPr/>
            </a:pPr>
            <a:r>
              <a:rPr lang="es-ES" dirty="0" smtClean="0"/>
              <a:t>moral : pagamiento de </a:t>
            </a:r>
            <a:r>
              <a:rPr lang="es-ES" dirty="0" err="1" smtClean="0"/>
              <a:t>creditos</a:t>
            </a:r>
            <a:r>
              <a:rPr lang="es-ES" dirty="0" smtClean="0"/>
              <a:t> previos</a:t>
            </a:r>
          </a:p>
          <a:p>
            <a:pPr marL="850900" lvl="1" indent="-457200" algn="just">
              <a:buFont typeface="+mj-lt"/>
              <a:buAutoNum type="arabicPeriod"/>
              <a:defRPr/>
            </a:pPr>
            <a:r>
              <a:rPr lang="es-ES" dirty="0" err="1" smtClean="0"/>
              <a:t>Verw</a:t>
            </a:r>
            <a:r>
              <a:rPr lang="es-ES" dirty="0" smtClean="0"/>
              <a:t>: propósito del crédito</a:t>
            </a:r>
          </a:p>
          <a:p>
            <a:pPr marL="850900" lvl="1" indent="-457200" algn="just">
              <a:buFont typeface="+mj-lt"/>
              <a:buAutoNum type="arabicPeriod"/>
              <a:defRPr/>
            </a:pPr>
            <a:r>
              <a:rPr lang="es-ES" dirty="0" err="1" smtClean="0"/>
              <a:t>hoehe</a:t>
            </a:r>
            <a:r>
              <a:rPr lang="es-ES" dirty="0" smtClean="0"/>
              <a:t>: Cantidad de crédito e</a:t>
            </a:r>
            <a:r>
              <a:rPr lang="en-US" dirty="0" smtClean="0"/>
              <a:t>n "Deutsche Mark" (metric) </a:t>
            </a:r>
            <a:endParaRPr lang="es-ES" dirty="0" smtClean="0"/>
          </a:p>
          <a:p>
            <a:pPr marL="850900" lvl="1" indent="-457200" algn="just">
              <a:buFont typeface="+mj-lt"/>
              <a:buAutoNum type="arabicPeriod"/>
              <a:defRPr/>
            </a:pPr>
            <a:r>
              <a:rPr lang="es-ES" dirty="0" smtClean="0"/>
              <a:t> </a:t>
            </a:r>
            <a:r>
              <a:rPr lang="es-ES" dirty="0" err="1" smtClean="0"/>
              <a:t>sparkont</a:t>
            </a:r>
            <a:r>
              <a:rPr lang="es-ES" dirty="0" smtClean="0"/>
              <a:t>: valores de los ahorros</a:t>
            </a:r>
          </a:p>
          <a:p>
            <a:pPr algn="just">
              <a:defRPr/>
            </a:pPr>
            <a:endParaRPr lang="es-E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813"/>
            <a:ext cx="8229600" cy="5538787"/>
          </a:xfrm>
        </p:spPr>
        <p:txBody>
          <a:bodyPr/>
          <a:lstStyle/>
          <a:p>
            <a:pPr marL="342900" indent="-342900">
              <a:buFont typeface="Wingdings 2" pitchFamily="18" charset="2"/>
              <a:buNone/>
              <a:defRPr/>
            </a:pPr>
            <a:endParaRPr lang="es-ES" sz="1800" dirty="0" smtClean="0"/>
          </a:p>
          <a:p>
            <a:pPr marL="709613" lvl="1" indent="-342900" algn="just">
              <a:buFont typeface="+mj-lt"/>
              <a:buAutoNum type="arabicPeriod" startAt="7"/>
              <a:defRPr/>
            </a:pPr>
            <a:r>
              <a:rPr lang="es-ES" sz="1400" dirty="0" err="1" smtClean="0"/>
              <a:t>Beszeit</a:t>
            </a:r>
            <a:r>
              <a:rPr lang="es-ES" sz="1400" dirty="0" smtClean="0"/>
              <a:t>: Has estado empleado durante…. </a:t>
            </a:r>
          </a:p>
          <a:p>
            <a:pPr marL="709613" lvl="1" indent="-342900" algn="just">
              <a:buFont typeface="+mj-lt"/>
              <a:buAutoNum type="arabicPeriod" startAt="7"/>
              <a:defRPr/>
            </a:pPr>
            <a:r>
              <a:rPr lang="es-ES" sz="1600" dirty="0" err="1" smtClean="0"/>
              <a:t>rate</a:t>
            </a:r>
            <a:r>
              <a:rPr lang="es-ES" sz="1600" dirty="0" smtClean="0"/>
              <a:t>: plazo en % de ingresos seguros</a:t>
            </a:r>
          </a:p>
          <a:p>
            <a:pPr marL="709613" lvl="1" indent="-342900" algn="just">
              <a:buFont typeface="+mj-lt"/>
              <a:buAutoNum type="arabicPeriod" startAt="7"/>
              <a:defRPr/>
            </a:pPr>
            <a:r>
              <a:rPr lang="es-ES" sz="1600" dirty="0" smtClean="0"/>
              <a:t> </a:t>
            </a:r>
            <a:r>
              <a:rPr lang="es-ES" sz="1600" dirty="0" err="1" smtClean="0"/>
              <a:t>famges</a:t>
            </a:r>
            <a:r>
              <a:rPr lang="es-ES" sz="1600" dirty="0" smtClean="0"/>
              <a:t> :estado social/sexo</a:t>
            </a:r>
          </a:p>
          <a:p>
            <a:pPr marL="709613" lvl="1" indent="-342900" algn="just">
              <a:buFont typeface="+mj-lt"/>
              <a:buAutoNum type="arabicPeriod" startAt="7"/>
              <a:defRPr/>
            </a:pPr>
            <a:r>
              <a:rPr lang="es-ES" sz="1600" dirty="0" err="1" smtClean="0"/>
              <a:t>buerge</a:t>
            </a:r>
            <a:r>
              <a:rPr lang="es-ES" sz="1600" dirty="0" smtClean="0"/>
              <a:t> : nuevos deudores/fiadores</a:t>
            </a:r>
          </a:p>
          <a:p>
            <a:pPr marL="709613" lvl="1" indent="-342900" algn="just">
              <a:buFont typeface="+mj-lt"/>
              <a:buAutoNum type="arabicPeriod" startAt="7"/>
              <a:defRPr/>
            </a:pPr>
            <a:r>
              <a:rPr lang="es-ES" sz="1600" dirty="0" err="1" smtClean="0"/>
              <a:t>Wohnzeit</a:t>
            </a:r>
            <a:r>
              <a:rPr lang="es-ES" sz="1600" dirty="0" smtClean="0"/>
              <a:t>: viviendo en una casa familiar durante…</a:t>
            </a:r>
          </a:p>
          <a:p>
            <a:pPr marL="709613" lvl="1" indent="-342900" algn="just">
              <a:buFont typeface="+mj-lt"/>
              <a:buAutoNum type="arabicPeriod" startAt="7"/>
              <a:defRPr/>
            </a:pPr>
            <a:r>
              <a:rPr lang="es-ES" sz="1600" dirty="0" smtClean="0"/>
              <a:t> </a:t>
            </a:r>
            <a:r>
              <a:rPr lang="es-ES" sz="1600" dirty="0" err="1" smtClean="0"/>
              <a:t>verm:posesiones</a:t>
            </a:r>
            <a:endParaRPr lang="es-ES" sz="1600" dirty="0" smtClean="0"/>
          </a:p>
          <a:p>
            <a:pPr marL="709613" lvl="1" indent="-342900" algn="just">
              <a:buFont typeface="+mj-lt"/>
              <a:buAutoNum type="arabicPeriod" startAt="7"/>
              <a:defRPr/>
            </a:pPr>
            <a:r>
              <a:rPr lang="es-ES" sz="1600" dirty="0" smtClean="0"/>
              <a:t> alter : edad en años</a:t>
            </a:r>
          </a:p>
          <a:p>
            <a:pPr marL="709613" lvl="1" indent="-342900" algn="just">
              <a:buFont typeface="+mj-lt"/>
              <a:buAutoNum type="arabicPeriod" startAt="7"/>
              <a:defRPr/>
            </a:pPr>
            <a:r>
              <a:rPr lang="es-ES" sz="1600" dirty="0" err="1" smtClean="0"/>
              <a:t>weitkred</a:t>
            </a:r>
            <a:r>
              <a:rPr lang="es-ES" sz="1600" dirty="0" smtClean="0"/>
              <a:t> : nuevos créditos rápidos</a:t>
            </a:r>
          </a:p>
          <a:p>
            <a:pPr marL="709613" lvl="1" indent="-342900" algn="just">
              <a:buFont typeface="+mj-lt"/>
              <a:buAutoNum type="arabicPeriod" startAt="7"/>
              <a:defRPr/>
            </a:pPr>
            <a:r>
              <a:rPr lang="es-ES" sz="1600" dirty="0" err="1" smtClean="0"/>
              <a:t>Wohn</a:t>
            </a:r>
            <a:r>
              <a:rPr lang="es-ES" sz="1600" dirty="0" smtClean="0"/>
              <a:t>: tipo de apartamento</a:t>
            </a:r>
          </a:p>
          <a:p>
            <a:pPr marL="709613" lvl="1" indent="-342900" algn="just">
              <a:buFont typeface="+mj-lt"/>
              <a:buAutoNum type="arabicPeriod" startAt="7"/>
              <a:defRPr/>
            </a:pPr>
            <a:r>
              <a:rPr lang="es-ES" sz="1600" dirty="0" smtClean="0"/>
              <a:t> </a:t>
            </a:r>
            <a:r>
              <a:rPr lang="es-ES" sz="1600" dirty="0" err="1" smtClean="0"/>
              <a:t>bishkred</a:t>
            </a:r>
            <a:r>
              <a:rPr lang="es-ES" sz="1600" dirty="0" smtClean="0"/>
              <a:t>: número de </a:t>
            </a:r>
            <a:r>
              <a:rPr lang="es-ES" sz="1600" dirty="0" err="1" smtClean="0"/>
              <a:t>creditos</a:t>
            </a:r>
            <a:r>
              <a:rPr lang="es-ES" sz="1600" dirty="0" smtClean="0"/>
              <a:t> previos pedidos a este banco(incluidos  los créditos rápidos)</a:t>
            </a:r>
          </a:p>
          <a:p>
            <a:pPr marL="709613" lvl="1" indent="-342900" algn="just">
              <a:buFont typeface="+mj-lt"/>
              <a:buAutoNum type="arabicPeriod" startAt="7"/>
              <a:defRPr/>
            </a:pPr>
            <a:r>
              <a:rPr lang="es-ES" sz="1600" dirty="0" err="1" smtClean="0"/>
              <a:t>beruf</a:t>
            </a:r>
            <a:r>
              <a:rPr lang="es-ES" sz="1600" dirty="0" smtClean="0"/>
              <a:t> : ocupación</a:t>
            </a:r>
          </a:p>
          <a:p>
            <a:pPr marL="709613" lvl="1" indent="-342900" algn="just">
              <a:buFont typeface="+mj-lt"/>
              <a:buAutoNum type="arabicPeriod" startAt="7"/>
              <a:defRPr/>
            </a:pPr>
            <a:r>
              <a:rPr lang="es-ES" sz="1600" dirty="0" err="1" smtClean="0"/>
              <a:t>pers</a:t>
            </a:r>
            <a:r>
              <a:rPr lang="es-ES" sz="1600" dirty="0" smtClean="0"/>
              <a:t> : número de personas que mantienes</a:t>
            </a:r>
          </a:p>
          <a:p>
            <a:pPr marL="709613" lvl="1" indent="-342900" algn="just">
              <a:buFont typeface="+mj-lt"/>
              <a:buAutoNum type="arabicPeriod" startAt="7"/>
              <a:defRPr/>
            </a:pPr>
            <a:r>
              <a:rPr lang="es-ES" sz="1600" dirty="0" err="1" smtClean="0"/>
              <a:t>telef</a:t>
            </a:r>
            <a:r>
              <a:rPr lang="es-ES" sz="1600" dirty="0" smtClean="0"/>
              <a:t> : ¿tienes teléfono?</a:t>
            </a:r>
          </a:p>
          <a:p>
            <a:pPr marL="709613" lvl="1" indent="-342900" algn="just">
              <a:buFont typeface="+mj-lt"/>
              <a:buAutoNum type="arabicPeriod" startAt="7"/>
              <a:defRPr/>
            </a:pPr>
            <a:r>
              <a:rPr lang="es-ES" sz="1600" dirty="0" err="1" smtClean="0"/>
              <a:t>Gastarb</a:t>
            </a:r>
            <a:r>
              <a:rPr lang="es-ES" sz="1600" dirty="0" smtClean="0"/>
              <a:t>:¿trabajador extranjero?</a:t>
            </a:r>
          </a:p>
          <a:p>
            <a:pPr marL="709613" lvl="1" indent="-342900" algn="just">
              <a:buFont typeface="+mj-lt"/>
              <a:buAutoNum type="arabicPeriod" startAt="7"/>
              <a:defRPr/>
            </a:pPr>
            <a:r>
              <a:rPr lang="es-ES" sz="1600" dirty="0" err="1" smtClean="0"/>
              <a:t>kredit</a:t>
            </a:r>
            <a:r>
              <a:rPr lang="es-ES" sz="1600" dirty="0" smtClean="0"/>
              <a:t> : buen crédito o no </a:t>
            </a:r>
          </a:p>
          <a:p>
            <a:pPr marL="709613" lvl="1" indent="-342900" algn="just">
              <a:buFont typeface="+mj-lt"/>
              <a:buAutoNum type="arabicPeriod" startAt="7"/>
              <a:defRPr/>
            </a:pPr>
            <a:endParaRPr lang="es-ES" sz="1600" dirty="0" smtClean="0"/>
          </a:p>
          <a:p>
            <a:pPr>
              <a:defRPr/>
            </a:pPr>
            <a:endParaRPr lang="es-E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3 Título"/>
          <p:cNvSpPr>
            <a:spLocks noGrp="1"/>
          </p:cNvSpPr>
          <p:nvPr>
            <p:ph type="title"/>
          </p:nvPr>
        </p:nvSpPr>
        <p:spPr>
          <a:xfrm>
            <a:off x="285750" y="704850"/>
            <a:ext cx="8229600" cy="1143000"/>
          </a:xfrm>
        </p:spPr>
        <p:txBody>
          <a:bodyPr/>
          <a:lstStyle/>
          <a:p>
            <a:r>
              <a:rPr lang="es-ES" smtClean="0"/>
              <a:t>Comparación de los resultados</a:t>
            </a:r>
          </a:p>
        </p:txBody>
      </p:sp>
      <p:sp>
        <p:nvSpPr>
          <p:cNvPr id="50179" name="4 Marcador de texto"/>
          <p:cNvSpPr>
            <a:spLocks noGrp="1"/>
          </p:cNvSpPr>
          <p:nvPr>
            <p:ph type="body" idx="1"/>
          </p:nvPr>
        </p:nvSpPr>
        <p:spPr>
          <a:xfrm>
            <a:off x="457200" y="1855788"/>
            <a:ext cx="4040188" cy="658812"/>
          </a:xfrm>
        </p:spPr>
        <p:txBody>
          <a:bodyPr/>
          <a:lstStyle/>
          <a:p>
            <a:r>
              <a:rPr lang="es-ES" smtClean="0"/>
              <a:t>Sin validación cruzada</a:t>
            </a:r>
          </a:p>
        </p:txBody>
      </p:sp>
      <p:sp>
        <p:nvSpPr>
          <p:cNvPr id="50180" name="6 Marcador de texto"/>
          <p:cNvSpPr>
            <a:spLocks noGrp="1"/>
          </p:cNvSpPr>
          <p:nvPr>
            <p:ph type="body" sz="half" idx="3"/>
          </p:nvPr>
        </p:nvSpPr>
        <p:spPr>
          <a:xfrm>
            <a:off x="4645025" y="1860550"/>
            <a:ext cx="4041775" cy="654050"/>
          </a:xfrm>
        </p:spPr>
        <p:txBody>
          <a:bodyPr/>
          <a:lstStyle/>
          <a:p>
            <a:r>
              <a:rPr lang="es-ES" smtClean="0"/>
              <a:t>Con validación cruzada</a:t>
            </a:r>
          </a:p>
        </p:txBody>
      </p:sp>
      <p:sp>
        <p:nvSpPr>
          <p:cNvPr id="50181" name="5 Marcador de contenido"/>
          <p:cNvSpPr>
            <a:spLocks noGrp="1"/>
          </p:cNvSpPr>
          <p:nvPr>
            <p:ph sz="quarter" idx="2"/>
          </p:nvPr>
        </p:nvSpPr>
        <p:spPr>
          <a:xfrm>
            <a:off x="457200" y="2514600"/>
            <a:ext cx="4040188" cy="3846513"/>
          </a:xfrm>
        </p:spPr>
        <p:txBody>
          <a:bodyPr/>
          <a:lstStyle/>
          <a:p>
            <a:r>
              <a:rPr lang="es-ES" sz="2000" smtClean="0"/>
              <a:t>Selección de atributos:</a:t>
            </a:r>
          </a:p>
          <a:p>
            <a:r>
              <a:rPr lang="es-ES" sz="1400" smtClean="0">
                <a:latin typeface="Arial" charset="0"/>
                <a:cs typeface="Arial" charset="0"/>
              </a:rPr>
              <a:t>1,3,4,9,7,6,12,11,19,8,17,2,16,10,18,5,13,</a:t>
            </a:r>
          </a:p>
          <a:p>
            <a:pPr>
              <a:buFont typeface="Wingdings 2" pitchFamily="18" charset="2"/>
              <a:buNone/>
            </a:pPr>
            <a:r>
              <a:rPr lang="es-ES" sz="1400" smtClean="0">
                <a:latin typeface="Arial" charset="0"/>
                <a:cs typeface="Arial" charset="0"/>
              </a:rPr>
              <a:t>14,15,20 : 20</a:t>
            </a:r>
          </a:p>
        </p:txBody>
      </p:sp>
      <p:sp>
        <p:nvSpPr>
          <p:cNvPr id="50182" name="7 Marcador de contenido"/>
          <p:cNvSpPr>
            <a:spLocks noGrp="1"/>
          </p:cNvSpPr>
          <p:nvPr>
            <p:ph sz="quarter" idx="4"/>
          </p:nvPr>
        </p:nvSpPr>
        <p:spPr>
          <a:xfrm>
            <a:off x="4572000" y="2514600"/>
            <a:ext cx="4041775" cy="4343400"/>
          </a:xfrm>
        </p:spPr>
        <p:txBody>
          <a:bodyPr/>
          <a:lstStyle/>
          <a:p>
            <a:r>
              <a:rPr lang="es-ES" sz="2000" smtClean="0"/>
              <a:t>Selección de variables</a:t>
            </a:r>
          </a:p>
          <a:p>
            <a:r>
              <a:rPr lang="es-ES" sz="1000" smtClean="0">
                <a:latin typeface="Arial" charset="0"/>
                <a:cs typeface="Arial" charset="0"/>
              </a:rPr>
              <a:t>average merit      average rank  attribute</a:t>
            </a:r>
          </a:p>
          <a:p>
            <a:r>
              <a:rPr lang="es-ES" sz="1000" smtClean="0">
                <a:latin typeface="Arial" charset="0"/>
                <a:cs typeface="Arial" charset="0"/>
              </a:rPr>
              <a:t> 0.153 +- 0.011      1   +- 0        1 laufkont</a:t>
            </a:r>
          </a:p>
          <a:p>
            <a:r>
              <a:rPr lang="es-ES" sz="1000" smtClean="0">
                <a:latin typeface="Arial" charset="0"/>
                <a:cs typeface="Arial" charset="0"/>
              </a:rPr>
              <a:t> 0.066 +- 0.005      2   +- 0        3 moral</a:t>
            </a:r>
          </a:p>
          <a:p>
            <a:r>
              <a:rPr lang="es-ES" sz="1000" smtClean="0">
                <a:latin typeface="Arial" charset="0"/>
                <a:cs typeface="Arial" charset="0"/>
              </a:rPr>
              <a:t> 0.048 +- 0.004      3.1 +- 0.3      4 verw</a:t>
            </a:r>
          </a:p>
          <a:p>
            <a:r>
              <a:rPr lang="es-ES" sz="1000" smtClean="0">
                <a:latin typeface="Arial" charset="0"/>
                <a:cs typeface="Arial" charset="0"/>
              </a:rPr>
              <a:t> 0.039 +- 0.005      4.4 +- 0.8      9 famges</a:t>
            </a:r>
          </a:p>
          <a:p>
            <a:r>
              <a:rPr lang="es-ES" sz="1000" smtClean="0">
                <a:latin typeface="Arial" charset="0"/>
                <a:cs typeface="Arial" charset="0"/>
              </a:rPr>
              <a:t> 0.036 +- 0.004      5.4 +- 0.92     7 beszeit</a:t>
            </a:r>
          </a:p>
          <a:p>
            <a:r>
              <a:rPr lang="es-ES" sz="1000" smtClean="0">
                <a:latin typeface="Arial" charset="0"/>
                <a:cs typeface="Arial" charset="0"/>
              </a:rPr>
              <a:t> 0.032 +- 0.004      6   +- 1.18     6 sparkont</a:t>
            </a:r>
          </a:p>
          <a:p>
            <a:r>
              <a:rPr lang="es-ES" sz="1000" smtClean="0">
                <a:latin typeface="Arial" charset="0"/>
                <a:cs typeface="Arial" charset="0"/>
              </a:rPr>
              <a:t> 0.029 +- 0.005      6.7 +- 1.42    12 verm</a:t>
            </a:r>
          </a:p>
          <a:p>
            <a:r>
              <a:rPr lang="es-ES" sz="1000" smtClean="0">
                <a:latin typeface="Arial" charset="0"/>
                <a:cs typeface="Arial" charset="0"/>
              </a:rPr>
              <a:t> 0.024 +- 0.004      8.8 +- 2.09    11 wohnzeit</a:t>
            </a:r>
          </a:p>
          <a:p>
            <a:r>
              <a:rPr lang="es-ES" sz="1000" smtClean="0">
                <a:latin typeface="Arial" charset="0"/>
                <a:cs typeface="Arial" charset="0"/>
              </a:rPr>
              <a:t> 0.022 +- 0.005      9.4 +- 1.74     8 rate</a:t>
            </a:r>
          </a:p>
          <a:p>
            <a:r>
              <a:rPr lang="es-ES" sz="1000" smtClean="0">
                <a:latin typeface="Arial" charset="0"/>
                <a:cs typeface="Arial" charset="0"/>
              </a:rPr>
              <a:t> 0.019 +- 0.003     10.8 +- 1.66    19 telef</a:t>
            </a:r>
          </a:p>
          <a:p>
            <a:r>
              <a:rPr lang="es-ES" sz="1000" smtClean="0">
                <a:latin typeface="Arial" charset="0"/>
                <a:cs typeface="Arial" charset="0"/>
              </a:rPr>
              <a:t> 0.018 +- 0.004     11.4 +- 2.33    17 beruf</a:t>
            </a:r>
          </a:p>
          <a:p>
            <a:r>
              <a:rPr lang="es-ES" sz="1000" smtClean="0">
                <a:latin typeface="Arial" charset="0"/>
                <a:cs typeface="Arial" charset="0"/>
              </a:rPr>
              <a:t> 0.018 +- 0.002     11.5 +- 1.75     2 laufzeit</a:t>
            </a:r>
          </a:p>
          <a:p>
            <a:r>
              <a:rPr lang="es-ES" sz="1000" smtClean="0">
                <a:latin typeface="Arial" charset="0"/>
                <a:cs typeface="Arial" charset="0"/>
              </a:rPr>
              <a:t> 0.016 +- 0.002     12.5 +- 1.57    16 bishkred</a:t>
            </a:r>
          </a:p>
          <a:p>
            <a:r>
              <a:rPr lang="es-ES" sz="1000" smtClean="0">
                <a:latin typeface="Arial" charset="0"/>
                <a:cs typeface="Arial" charset="0"/>
              </a:rPr>
              <a:t> 0.016 +- 0.003     12.7 +- 2       10 buerge</a:t>
            </a:r>
          </a:p>
          <a:p>
            <a:r>
              <a:rPr lang="es-ES" sz="1000" smtClean="0">
                <a:latin typeface="Arial" charset="0"/>
                <a:cs typeface="Arial" charset="0"/>
              </a:rPr>
              <a:t> 0.012 +- 0.003     15.6 +- 1.85    18 pers</a:t>
            </a:r>
          </a:p>
          <a:p>
            <a:r>
              <a:rPr lang="es-ES" sz="1000" smtClean="0">
                <a:latin typeface="Arial" charset="0"/>
                <a:cs typeface="Arial" charset="0"/>
              </a:rPr>
              <a:t> 0.011 +- 0.001     16.2 +- 0.6      5 hoehe</a:t>
            </a:r>
          </a:p>
          <a:p>
            <a:r>
              <a:rPr lang="es-ES" sz="1000" smtClean="0">
                <a:latin typeface="Arial" charset="0"/>
                <a:cs typeface="Arial" charset="0"/>
              </a:rPr>
              <a:t> 0.01  +- 0.001     17   +- 0.89    13 alter</a:t>
            </a:r>
          </a:p>
          <a:p>
            <a:r>
              <a:rPr lang="es-ES" sz="1000" smtClean="0">
                <a:latin typeface="Arial" charset="0"/>
                <a:cs typeface="Arial" charset="0"/>
              </a:rPr>
              <a:t> 0.009 +- 0.003     17.5 +- 1.57    15 wohn</a:t>
            </a:r>
          </a:p>
          <a:p>
            <a:r>
              <a:rPr lang="es-ES" sz="1000" smtClean="0">
                <a:latin typeface="Arial" charset="0"/>
                <a:cs typeface="Arial" charset="0"/>
              </a:rPr>
              <a:t> 0.008 +- 0.003     18.2 +- 1.47    14 weitkred</a:t>
            </a:r>
          </a:p>
          <a:p>
            <a:r>
              <a:rPr lang="es-ES" sz="1000" smtClean="0">
                <a:latin typeface="Arial" charset="0"/>
                <a:cs typeface="Arial" charset="0"/>
              </a:rPr>
              <a:t> 0.003 +- 0.001     19.8 +- 0.4     20 gastarb</a:t>
            </a:r>
          </a:p>
          <a:p>
            <a:endParaRPr lang="es-ES" sz="1000" smtClean="0">
              <a:latin typeface="Arial" charset="0"/>
              <a:cs typeface="Arial" charset="0"/>
            </a:endParaRPr>
          </a:p>
          <a:p>
            <a:endParaRPr lang="es-ES" sz="1000" smtClean="0">
              <a:latin typeface="Arial" charset="0"/>
              <a:cs typeface="Arial" charset="0"/>
            </a:endParaRPr>
          </a:p>
        </p:txBody>
      </p:sp>
      <p:sp>
        <p:nvSpPr>
          <p:cNvPr id="7" name="6 Rectángulo redondeado"/>
          <p:cNvSpPr/>
          <p:nvPr/>
        </p:nvSpPr>
        <p:spPr>
          <a:xfrm>
            <a:off x="2214563" y="2786063"/>
            <a:ext cx="428625"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Rectángulo redondeado"/>
          <p:cNvSpPr/>
          <p:nvPr/>
        </p:nvSpPr>
        <p:spPr>
          <a:xfrm>
            <a:off x="571500" y="3071813"/>
            <a:ext cx="428625" cy="3571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redondeado"/>
          <p:cNvSpPr/>
          <p:nvPr/>
        </p:nvSpPr>
        <p:spPr>
          <a:xfrm>
            <a:off x="6715125" y="4500563"/>
            <a:ext cx="500063" cy="3571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redondeado"/>
          <p:cNvSpPr/>
          <p:nvPr/>
        </p:nvSpPr>
        <p:spPr>
          <a:xfrm>
            <a:off x="6786563" y="6143625"/>
            <a:ext cx="571500" cy="3571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S" smtClean="0"/>
              <a:t>Tema IV</a:t>
            </a:r>
            <a:endParaRPr lang="es-ES"/>
          </a:p>
        </p:txBody>
      </p:sp>
      <p:sp>
        <p:nvSpPr>
          <p:cNvPr id="51203" name="2 Marcador de texto"/>
          <p:cNvSpPr>
            <a:spLocks noGrp="1"/>
          </p:cNvSpPr>
          <p:nvPr>
            <p:ph type="body" idx="1"/>
          </p:nvPr>
        </p:nvSpPr>
        <p:spPr>
          <a:xfrm>
            <a:off x="530225" y="2705100"/>
            <a:ext cx="7772400" cy="1509713"/>
          </a:xfrm>
        </p:spPr>
        <p:txBody>
          <a:bodyPr/>
          <a:lstStyle/>
          <a:p>
            <a:r>
              <a:rPr lang="es-ES" smtClean="0"/>
              <a:t>ALGORITMOS ESPECIALES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500063" y="428625"/>
            <a:ext cx="8229600" cy="1143000"/>
          </a:xfrm>
        </p:spPr>
        <p:txBody>
          <a:bodyPr/>
          <a:lstStyle/>
          <a:p>
            <a:r>
              <a:rPr lang="es-ES" smtClean="0"/>
              <a:t>Latent Semantic Analysis</a:t>
            </a:r>
          </a:p>
        </p:txBody>
      </p:sp>
      <p:sp>
        <p:nvSpPr>
          <p:cNvPr id="52227" name="2 Marcador de contenido"/>
          <p:cNvSpPr>
            <a:spLocks noGrp="1"/>
          </p:cNvSpPr>
          <p:nvPr>
            <p:ph idx="1"/>
          </p:nvPr>
        </p:nvSpPr>
        <p:spPr>
          <a:xfrm>
            <a:off x="428625" y="1714500"/>
            <a:ext cx="8229600" cy="4610100"/>
          </a:xfrm>
        </p:spPr>
        <p:txBody>
          <a:bodyPr/>
          <a:lstStyle/>
          <a:p>
            <a:pPr algn="just"/>
            <a:r>
              <a:rPr lang="es-ES" sz="2000" smtClean="0"/>
              <a:t>Latent Semantic Analysis (LSA) es una técnica natural del procesamiento del lenguaje, en particular en vectores semánticos, que </a:t>
            </a:r>
            <a:r>
              <a:rPr lang="es-ES" sz="2000" b="1" smtClean="0">
                <a:solidFill>
                  <a:schemeClr val="accent1"/>
                </a:solidFill>
              </a:rPr>
              <a:t>analiza las relaciones entre una colección de documentos y las palabras que ellos contienen por producir una colección de conceptos relacionados a los documentos y palabras.</a:t>
            </a:r>
          </a:p>
          <a:p>
            <a:pPr algn="just"/>
            <a:r>
              <a:rPr lang="es-ES" sz="2000" smtClean="0"/>
              <a:t>LSA puede  usar una </a:t>
            </a:r>
            <a:r>
              <a:rPr lang="es-ES" sz="2000" smtClean="0">
                <a:solidFill>
                  <a:schemeClr val="accent1"/>
                </a:solidFill>
              </a:rPr>
              <a:t>matriz palabra-documento </a:t>
            </a:r>
            <a:r>
              <a:rPr lang="es-ES" sz="2000" smtClean="0"/>
              <a:t>la cual describe cuantas veces aparecen las palabras en los documentos.</a:t>
            </a:r>
          </a:p>
          <a:p>
            <a:pPr lvl="1" algn="just"/>
            <a:r>
              <a:rPr lang="es-ES" sz="1800" smtClean="0"/>
              <a:t>filas corresponden a las palabras </a:t>
            </a:r>
          </a:p>
          <a:p>
            <a:pPr lvl="1" algn="just"/>
            <a:r>
              <a:rPr lang="es-ES" sz="1800" smtClean="0"/>
              <a:t> columnas a los documentos.</a:t>
            </a:r>
          </a:p>
          <a:p>
            <a:pPr algn="just"/>
            <a:r>
              <a:rPr lang="es-ES" sz="2000" smtClean="0"/>
              <a:t>LSA transforma la matriz de sucesos en una relación:</a:t>
            </a:r>
          </a:p>
          <a:p>
            <a:pPr lvl="1" algn="just"/>
            <a:r>
              <a:rPr lang="es-ES" sz="1800" smtClean="0"/>
              <a:t> entre palabras y algunos conceptos</a:t>
            </a:r>
          </a:p>
          <a:p>
            <a:pPr lvl="1" algn="just"/>
            <a:r>
              <a:rPr lang="es-ES" sz="1800" smtClean="0"/>
              <a:t>una relación entre esos conceptos y los documentos.</a:t>
            </a:r>
          </a:p>
          <a:p>
            <a:pPr algn="just"/>
            <a:r>
              <a:rPr lang="es-ES" sz="2000" smtClean="0"/>
              <a:t>Las palabras y los documentos están directamente relacionados a través delos conceptos.</a:t>
            </a:r>
          </a:p>
          <a:p>
            <a:pPr algn="just"/>
            <a:endParaRPr lang="es-ES" sz="20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Marcador de contenido"/>
          <p:cNvSpPr>
            <a:spLocks noGrp="1"/>
          </p:cNvSpPr>
          <p:nvPr>
            <p:ph idx="1"/>
          </p:nvPr>
        </p:nvSpPr>
        <p:spPr>
          <a:xfrm>
            <a:off x="428625" y="928688"/>
            <a:ext cx="8229600" cy="5395912"/>
          </a:xfrm>
        </p:spPr>
        <p:txBody>
          <a:bodyPr/>
          <a:lstStyle/>
          <a:p>
            <a:pPr algn="just">
              <a:buFont typeface="Wingdings 2" pitchFamily="18" charset="2"/>
              <a:buNone/>
            </a:pPr>
            <a:endParaRPr lang="es-ES" sz="2400" smtClean="0"/>
          </a:p>
          <a:p>
            <a:pPr algn="just"/>
            <a:r>
              <a:rPr lang="es-ES" smtClean="0"/>
              <a:t>El nuevo espacio de conceptos puede ser  usado para</a:t>
            </a:r>
            <a:r>
              <a:rPr lang="es-ES" sz="2200" smtClean="0"/>
              <a:t>:</a:t>
            </a:r>
          </a:p>
          <a:p>
            <a:pPr lvl="1" algn="just"/>
            <a:r>
              <a:rPr lang="es-ES" sz="2300" smtClean="0"/>
              <a:t>Comparar los documentos en el espacio conceptual</a:t>
            </a:r>
          </a:p>
          <a:p>
            <a:pPr lvl="1" algn="just"/>
            <a:r>
              <a:rPr lang="es-ES" sz="2300" smtClean="0"/>
              <a:t>Encontrar  similares documentos a través del lenguaje, después de analizar un conjunto base de documentos traducidos</a:t>
            </a:r>
          </a:p>
          <a:p>
            <a:pPr lvl="1" algn="just"/>
            <a:r>
              <a:rPr lang="es-ES" sz="2300" smtClean="0"/>
              <a:t>Encontrar relaciones entre palabras ( sinonimia y polisemia)</a:t>
            </a:r>
          </a:p>
          <a:p>
            <a:pPr lvl="1" algn="just"/>
            <a:r>
              <a:rPr lang="es-ES" sz="2300" smtClean="0"/>
              <a:t>Proporciona una búsqueda de los términos, los traduce en el espacio conceptual, y encuentra  documentos parecido.</a:t>
            </a:r>
          </a:p>
          <a:p>
            <a:pPr lvl="2">
              <a:buFont typeface="Wingdings 2" pitchFamily="18" charset="2"/>
              <a:buNone/>
            </a:pPr>
            <a:endParaRPr lang="es-ES" sz="2000" smtClean="0"/>
          </a:p>
          <a:p>
            <a:pPr lvl="2">
              <a:buFont typeface="Wingdings 2" pitchFamily="18" charset="2"/>
              <a:buNone/>
            </a:pPr>
            <a:endParaRPr lang="es-ES"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defRPr/>
            </a:pPr>
            <a:r>
              <a:rPr lang="es-ES" smtClean="0"/>
              <a:t>Introducción</a:t>
            </a:r>
            <a:endParaRPr lang="es-ES"/>
          </a:p>
        </p:txBody>
      </p:sp>
      <p:sp>
        <p:nvSpPr>
          <p:cNvPr id="13315" name="4 Marcador de texto"/>
          <p:cNvSpPr>
            <a:spLocks noGrp="1"/>
          </p:cNvSpPr>
          <p:nvPr>
            <p:ph type="body" idx="1"/>
          </p:nvPr>
        </p:nvSpPr>
        <p:spPr>
          <a:xfrm>
            <a:off x="530225" y="2705100"/>
            <a:ext cx="7772400" cy="1509713"/>
          </a:xfrm>
        </p:spPr>
        <p:txBody>
          <a:bodyPr/>
          <a:lstStyle/>
          <a:p>
            <a:r>
              <a:rPr lang="es-ES" smtClean="0"/>
              <a:t>SELECCIÓN DE VARIABLES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Marcador de contenido"/>
          <p:cNvSpPr>
            <a:spLocks noGrp="1"/>
          </p:cNvSpPr>
          <p:nvPr>
            <p:ph idx="1"/>
          </p:nvPr>
        </p:nvSpPr>
        <p:spPr>
          <a:xfrm>
            <a:off x="457200" y="714375"/>
            <a:ext cx="8229600" cy="6143625"/>
          </a:xfrm>
        </p:spPr>
        <p:txBody>
          <a:bodyPr/>
          <a:lstStyle/>
          <a:p>
            <a:pPr algn="just"/>
            <a:r>
              <a:rPr lang="es-ES" smtClean="0"/>
              <a:t>Disminución del rango</a:t>
            </a:r>
          </a:p>
          <a:p>
            <a:pPr lvl="1" algn="just"/>
            <a:r>
              <a:rPr lang="es-ES" sz="2000" smtClean="0"/>
              <a:t>La matriz LSA es de menor rango que la original.</a:t>
            </a:r>
          </a:p>
          <a:p>
            <a:pPr lvl="1" algn="just"/>
            <a:endParaRPr lang="es-ES" sz="2000" smtClean="0"/>
          </a:p>
          <a:p>
            <a:pPr lvl="2" algn="just"/>
            <a:r>
              <a:rPr lang="es-ES" sz="2000" smtClean="0"/>
              <a:t>La original matriz palabra-documento es presuntamente grande para el cálculo.</a:t>
            </a:r>
          </a:p>
          <a:p>
            <a:pPr lvl="2" algn="just"/>
            <a:endParaRPr lang="es-ES" sz="2000" smtClean="0"/>
          </a:p>
          <a:p>
            <a:pPr lvl="2" algn="just"/>
            <a:r>
              <a:rPr lang="es-ES" sz="2000" smtClean="0"/>
              <a:t>La original matriz palabra-documento tiene demasiado ruido(anécdotas, ejemplos…). </a:t>
            </a:r>
          </a:p>
          <a:p>
            <a:pPr lvl="2" algn="just"/>
            <a:endParaRPr lang="es-ES" sz="2000" smtClean="0"/>
          </a:p>
          <a:p>
            <a:pPr lvl="2" algn="just"/>
            <a:r>
              <a:rPr lang="es-ES" sz="2000" smtClean="0"/>
              <a:t>La matriz palabra-documento original es supuesta demasiado escasa en relación con la matriz de documento término "verdadera". (sinonimia,  polisemia)</a:t>
            </a:r>
          </a:p>
          <a:p>
            <a:pPr lvl="2" algn="just"/>
            <a:endParaRPr lang="es-ES" smtClean="0"/>
          </a:p>
          <a:p>
            <a:pPr lvl="1"/>
            <a:endParaRPr lang="es-E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428625"/>
            <a:ext cx="8229600" cy="1143000"/>
          </a:xfrm>
        </p:spPr>
        <p:txBody>
          <a:bodyPr>
            <a:normAutofit fontScale="90000"/>
          </a:bodyPr>
          <a:lstStyle/>
          <a:p>
            <a:pPr eaLnBrk="1" fontAlgn="auto" hangingPunct="1">
              <a:spcAft>
                <a:spcPts val="0"/>
              </a:spcAft>
              <a:defRPr/>
            </a:pP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3100" dirty="0" err="1" smtClean="0"/>
              <a:t>Latent</a:t>
            </a:r>
            <a:r>
              <a:rPr lang="es-ES" sz="3100" dirty="0" smtClean="0"/>
              <a:t> </a:t>
            </a:r>
            <a:r>
              <a:rPr lang="es-ES" sz="3100" dirty="0" err="1" smtClean="0"/>
              <a:t>Semantic</a:t>
            </a:r>
            <a:r>
              <a:rPr lang="es-ES" sz="3100" dirty="0" smtClean="0"/>
              <a:t> </a:t>
            </a:r>
            <a:r>
              <a:rPr lang="es-ES" sz="3100" dirty="0" err="1" smtClean="0"/>
              <a:t>Analysis</a:t>
            </a:r>
            <a:r>
              <a:rPr lang="es-ES" sz="3100" dirty="0" smtClean="0"/>
              <a:t/>
            </a:r>
            <a:br>
              <a:rPr lang="es-ES" sz="3100" dirty="0" smtClean="0"/>
            </a:br>
            <a:r>
              <a:rPr lang="es-ES" sz="3100" dirty="0" smtClean="0"/>
              <a:t>(</a:t>
            </a:r>
            <a:r>
              <a:rPr lang="es-ES" sz="3100" dirty="0" err="1" smtClean="0"/>
              <a:t>weka.attributeselection</a:t>
            </a:r>
            <a:r>
              <a:rPr lang="es-ES" sz="3100" dirty="0" smtClean="0"/>
              <a:t>)</a:t>
            </a:r>
            <a:endParaRPr lang="es-ES" sz="3100" dirty="0"/>
          </a:p>
        </p:txBody>
      </p:sp>
      <p:sp>
        <p:nvSpPr>
          <p:cNvPr id="55299" name="6 Marcador de contenido"/>
          <p:cNvSpPr>
            <a:spLocks noGrp="1"/>
          </p:cNvSpPr>
          <p:nvPr>
            <p:ph idx="1"/>
          </p:nvPr>
        </p:nvSpPr>
        <p:spPr>
          <a:xfrm>
            <a:off x="457200" y="1643063"/>
            <a:ext cx="8229600" cy="4681537"/>
          </a:xfrm>
        </p:spPr>
        <p:txBody>
          <a:bodyPr/>
          <a:lstStyle/>
          <a:p>
            <a:pPr algn="just"/>
            <a:r>
              <a:rPr lang="es-ES" sz="2000" smtClean="0"/>
              <a:t>Se realiza el “latent semantic analysis” y la transformación de los datos.</a:t>
            </a:r>
          </a:p>
          <a:p>
            <a:pPr algn="just"/>
            <a:r>
              <a:rPr lang="en-US" sz="2000" smtClean="0"/>
              <a:t>Se usa junto  una búsqueda Ranker. Un bajo rango a</a:t>
            </a:r>
            <a:r>
              <a:rPr lang="es-ES" sz="2000" smtClean="0"/>
              <a:t>proximado  de todo el conjunto de datos es encontrado por la dspecificación de valores singulares</a:t>
            </a:r>
            <a:endParaRPr lang="en-US" sz="2000" smtClean="0"/>
          </a:p>
          <a:p>
            <a:pPr algn="just"/>
            <a:endParaRPr lang="en-US" sz="2000" smtClean="0"/>
          </a:p>
          <a:p>
            <a:pPr algn="just"/>
            <a:r>
              <a:rPr lang="es-ES" sz="2000" smtClean="0"/>
              <a:t>OPCIONES:</a:t>
            </a:r>
          </a:p>
          <a:p>
            <a:pPr lvl="1" algn="just"/>
            <a:r>
              <a:rPr lang="en-US" sz="1800" b="1" smtClean="0"/>
              <a:t>maximumAttributeNames </a:t>
            </a:r>
            <a:r>
              <a:rPr lang="en-US" sz="1800" smtClean="0"/>
              <a:t>–El máximo número de atributos a incluir en la transformación de los nombres de atributos .</a:t>
            </a:r>
          </a:p>
          <a:p>
            <a:pPr lvl="1" algn="just"/>
            <a:endParaRPr lang="en-US" sz="1800" smtClean="0"/>
          </a:p>
          <a:p>
            <a:pPr lvl="1" algn="just"/>
            <a:r>
              <a:rPr lang="en-US" sz="1800" b="1" smtClean="0"/>
              <a:t>normalize</a:t>
            </a:r>
            <a:r>
              <a:rPr lang="en-US" sz="1800" smtClean="0"/>
              <a:t> –Normaliza los datos.</a:t>
            </a:r>
          </a:p>
          <a:p>
            <a:pPr lvl="1" algn="just"/>
            <a:endParaRPr lang="en-US" sz="1800" smtClean="0"/>
          </a:p>
          <a:p>
            <a:pPr lvl="1" algn="just"/>
            <a:r>
              <a:rPr lang="en-US" sz="1800" b="1" smtClean="0"/>
              <a:t>rank </a:t>
            </a:r>
            <a:r>
              <a:rPr lang="en-US" sz="1800" smtClean="0"/>
              <a:t>– Rango de la matriz que se usa para la reducción de los datos. Puede ser una proporción indicada para la cobertura deseada.</a:t>
            </a:r>
          </a:p>
          <a:p>
            <a:pPr>
              <a:buFont typeface="Wingdings 2" pitchFamily="18" charset="2"/>
              <a:buNone/>
            </a:pPr>
            <a:endParaRPr lang="es-ES" sz="20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Título"/>
          <p:cNvSpPr>
            <a:spLocks noGrp="1"/>
          </p:cNvSpPr>
          <p:nvPr>
            <p:ph type="title"/>
          </p:nvPr>
        </p:nvSpPr>
        <p:spPr/>
        <p:txBody>
          <a:bodyPr/>
          <a:lstStyle/>
          <a:p>
            <a:pPr defTabSz="358775"/>
            <a:r>
              <a:rPr lang="es-ES" smtClean="0"/>
              <a:t>Problema 1:</a:t>
            </a:r>
            <a:br>
              <a:rPr lang="es-ES" smtClean="0"/>
            </a:br>
            <a:r>
              <a:rPr lang="es-ES" sz="2800" smtClean="0"/>
              <a:t>Encuesta sobre Accidentes en Empresas Mineras</a:t>
            </a:r>
            <a:r>
              <a:rPr lang="es-ES" sz="2000" smtClean="0"/>
              <a:t> </a:t>
            </a:r>
          </a:p>
        </p:txBody>
      </p:sp>
      <p:pic>
        <p:nvPicPr>
          <p:cNvPr id="56323" name="Picture 3"/>
          <p:cNvPicPr>
            <a:picLocks noChangeAspect="1" noChangeArrowheads="1"/>
          </p:cNvPicPr>
          <p:nvPr/>
        </p:nvPicPr>
        <p:blipFill>
          <a:blip r:embed="rId3" cstate="print"/>
          <a:srcRect/>
          <a:stretch>
            <a:fillRect/>
          </a:stretch>
        </p:blipFill>
        <p:spPr bwMode="auto">
          <a:xfrm>
            <a:off x="762000" y="1928813"/>
            <a:ext cx="7620000"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p:txBody>
          <a:bodyPr/>
          <a:lstStyle/>
          <a:p>
            <a:r>
              <a:rPr lang="es-ES" smtClean="0"/>
              <a:t>Solución</a:t>
            </a:r>
          </a:p>
        </p:txBody>
      </p:sp>
      <p:sp>
        <p:nvSpPr>
          <p:cNvPr id="57347" name="2 Marcador de contenido"/>
          <p:cNvSpPr>
            <a:spLocks noGrp="1"/>
          </p:cNvSpPr>
          <p:nvPr>
            <p:ph idx="1"/>
          </p:nvPr>
        </p:nvSpPr>
        <p:spPr/>
        <p:txBody>
          <a:bodyPr/>
          <a:lstStyle/>
          <a:p>
            <a:r>
              <a:rPr lang="es-ES" smtClean="0"/>
              <a:t>La variable Encuesta es la variable  semántica latente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2 Título"/>
          <p:cNvSpPr>
            <a:spLocks noGrp="1"/>
          </p:cNvSpPr>
          <p:nvPr>
            <p:ph type="title"/>
          </p:nvPr>
        </p:nvSpPr>
        <p:spPr/>
        <p:txBody>
          <a:bodyPr/>
          <a:lstStyle/>
          <a:p>
            <a:pPr defTabSz="358775"/>
            <a:r>
              <a:rPr lang="es-ES" smtClean="0"/>
              <a:t>Problema 2:</a:t>
            </a:r>
            <a:br>
              <a:rPr lang="es-ES" smtClean="0"/>
            </a:br>
            <a:r>
              <a:rPr lang="es-ES" sz="2800" smtClean="0"/>
              <a:t>Credidit-scoring</a:t>
            </a:r>
            <a:r>
              <a:rPr lang="es-ES" sz="2000" smtClean="0"/>
              <a:t> </a:t>
            </a:r>
          </a:p>
        </p:txBody>
      </p:sp>
      <p:pic>
        <p:nvPicPr>
          <p:cNvPr id="58371" name="Picture 2"/>
          <p:cNvPicPr>
            <a:picLocks noChangeAspect="1" noChangeArrowheads="1"/>
          </p:cNvPicPr>
          <p:nvPr/>
        </p:nvPicPr>
        <p:blipFill>
          <a:blip r:embed="rId3" cstate="print"/>
          <a:srcRect/>
          <a:stretch>
            <a:fillRect/>
          </a:stretch>
        </p:blipFill>
        <p:spPr bwMode="auto">
          <a:xfrm>
            <a:off x="762000" y="2000250"/>
            <a:ext cx="7620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r>
              <a:rPr lang="es-ES" smtClean="0"/>
              <a:t>Solución</a:t>
            </a:r>
          </a:p>
        </p:txBody>
      </p:sp>
      <p:sp>
        <p:nvSpPr>
          <p:cNvPr id="59395" name="2 Marcador de contenido"/>
          <p:cNvSpPr>
            <a:spLocks noGrp="1"/>
          </p:cNvSpPr>
          <p:nvPr>
            <p:ph idx="1"/>
          </p:nvPr>
        </p:nvSpPr>
        <p:spPr/>
        <p:txBody>
          <a:bodyPr/>
          <a:lstStyle/>
          <a:p>
            <a:r>
              <a:rPr lang="es-ES" smtClean="0"/>
              <a:t>Se reduce la dimensión: pasamos de 21 a 2</a:t>
            </a:r>
          </a:p>
          <a:p>
            <a:pPr marL="850900" lvl="1" indent="-457200">
              <a:buFont typeface="Calibri" pitchFamily="34" charset="0"/>
              <a:buAutoNum type="arabicPeriod"/>
            </a:pPr>
            <a:r>
              <a:rPr lang="es-ES" smtClean="0"/>
              <a:t>Laufkont: balance de la cuenta corriente</a:t>
            </a:r>
          </a:p>
          <a:p>
            <a:pPr marL="850900" lvl="1" indent="-457200">
              <a:buFont typeface="Calibri" pitchFamily="34" charset="0"/>
              <a:buAutoNum type="arabicPeriod"/>
            </a:pPr>
            <a:r>
              <a:rPr lang="es-ES" smtClean="0"/>
              <a:t>Laufzeit: duración en meses</a:t>
            </a:r>
          </a:p>
          <a:p>
            <a:r>
              <a:rPr lang="es-ES" smtClean="0"/>
              <a:t>Son las variables escogidas.</a:t>
            </a:r>
          </a:p>
          <a:p>
            <a:endParaRPr lang="es-E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p:txBody>
          <a:bodyPr/>
          <a:lstStyle/>
          <a:p>
            <a:r>
              <a:rPr lang="es-ES" smtClean="0"/>
              <a:t>Componentes Principales</a:t>
            </a:r>
          </a:p>
        </p:txBody>
      </p:sp>
      <p:sp>
        <p:nvSpPr>
          <p:cNvPr id="60419" name="2 Marcador de contenido"/>
          <p:cNvSpPr>
            <a:spLocks noGrp="1"/>
          </p:cNvSpPr>
          <p:nvPr>
            <p:ph idx="1"/>
          </p:nvPr>
        </p:nvSpPr>
        <p:spPr>
          <a:xfrm>
            <a:off x="457200" y="1935163"/>
            <a:ext cx="8229600" cy="4922837"/>
          </a:xfrm>
        </p:spPr>
        <p:txBody>
          <a:bodyPr/>
          <a:lstStyle/>
          <a:p>
            <a:pPr algn="just"/>
            <a:r>
              <a:rPr lang="es-ES" sz="2200" smtClean="0"/>
              <a:t>El Análisis de Componentes Principales (ACP) es una técnica estadística de síntesis de la información, o reducción de la dimensión (número de variables). </a:t>
            </a:r>
          </a:p>
          <a:p>
            <a:pPr algn="just"/>
            <a:endParaRPr lang="es-ES" sz="2200" smtClean="0"/>
          </a:p>
          <a:p>
            <a:pPr algn="just"/>
            <a:r>
              <a:rPr lang="es-ES" sz="2200" smtClean="0"/>
              <a:t>Los nuevos componentes principales o factores serán una combinación lineal de las variables originales, y además serán independientes entre sí.</a:t>
            </a:r>
          </a:p>
          <a:p>
            <a:pPr algn="just"/>
            <a:endParaRPr lang="es-ES" sz="2200" smtClean="0"/>
          </a:p>
          <a:p>
            <a:pPr algn="just"/>
            <a:r>
              <a:rPr lang="es-ES" sz="2200" smtClean="0"/>
              <a:t>Un aspecto clave en ACP es la interpretación de los factores, ya que ésta no viene dada a priori, sino que será deducida tras observar la relación de los factores con las variables iniciales (habrá, pues, que estudiar tanto el signo como la magnitud de las correlaciones).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714375" y="785813"/>
            <a:ext cx="8229600" cy="419100"/>
          </a:xfrm>
        </p:spPr>
        <p:txBody>
          <a:bodyPr/>
          <a:lstStyle/>
          <a:p>
            <a:r>
              <a:rPr lang="es-ES" sz="3200" smtClean="0"/>
              <a:t>Fases de un análisis de CP</a:t>
            </a:r>
          </a:p>
        </p:txBody>
      </p:sp>
      <p:sp>
        <p:nvSpPr>
          <p:cNvPr id="61443" name="2 Marcador de contenido"/>
          <p:cNvSpPr>
            <a:spLocks noGrp="1"/>
          </p:cNvSpPr>
          <p:nvPr>
            <p:ph idx="1"/>
          </p:nvPr>
        </p:nvSpPr>
        <p:spPr>
          <a:xfrm>
            <a:off x="457200" y="1285875"/>
            <a:ext cx="8229600" cy="5572125"/>
          </a:xfrm>
        </p:spPr>
        <p:txBody>
          <a:bodyPr/>
          <a:lstStyle/>
          <a:p>
            <a:pPr algn="just"/>
            <a:r>
              <a:rPr lang="es-ES" b="1" smtClean="0"/>
              <a:t>Análisis de la matriz de correlaciones</a:t>
            </a:r>
          </a:p>
          <a:p>
            <a:pPr algn="just"/>
            <a:endParaRPr lang="es-ES" b="1" smtClean="0"/>
          </a:p>
          <a:p>
            <a:pPr algn="just"/>
            <a:r>
              <a:rPr lang="es-ES" b="1" smtClean="0"/>
              <a:t>Selección de los factores</a:t>
            </a:r>
          </a:p>
          <a:p>
            <a:pPr algn="just"/>
            <a:endParaRPr lang="es-ES" b="1" smtClean="0"/>
          </a:p>
          <a:p>
            <a:pPr algn="just"/>
            <a:r>
              <a:rPr lang="es-ES" b="1" smtClean="0"/>
              <a:t>Análisis de la matriz factorial</a:t>
            </a:r>
          </a:p>
          <a:p>
            <a:pPr algn="just"/>
            <a:endParaRPr lang="es-ES" b="1" smtClean="0"/>
          </a:p>
          <a:p>
            <a:pPr algn="just"/>
            <a:r>
              <a:rPr lang="es-ES" b="1" smtClean="0"/>
              <a:t>Interpretación de los factores</a:t>
            </a:r>
          </a:p>
          <a:p>
            <a:pPr algn="just"/>
            <a:endParaRPr lang="es-ES" b="1" smtClean="0"/>
          </a:p>
          <a:p>
            <a:pPr algn="just"/>
            <a:r>
              <a:rPr lang="es-ES" b="1" smtClean="0"/>
              <a:t>Cálculo de las puntuaciones factoriales</a:t>
            </a:r>
          </a:p>
          <a:p>
            <a:pPr lvl="1">
              <a:buFont typeface="Wingdings 2" pitchFamily="18" charset="2"/>
              <a:buNone/>
            </a:pPr>
            <a:r>
              <a:rPr lang="es-ES" smtClean="0"/>
              <a:t>X</a:t>
            </a:r>
            <a:r>
              <a:rPr lang="nl-NL" sz="2000" i="1" baseline="-25000" smtClean="0"/>
              <a:t>ij </a:t>
            </a:r>
            <a:r>
              <a:rPr lang="nl-NL" sz="2000" i="1" smtClean="0"/>
              <a:t>=</a:t>
            </a:r>
            <a:r>
              <a:rPr lang="el-GR" smtClean="0"/>
              <a:t>Σ</a:t>
            </a:r>
            <a:r>
              <a:rPr lang="es-ES" i="1" smtClean="0"/>
              <a:t>a</a:t>
            </a:r>
            <a:r>
              <a:rPr lang="es-ES" i="1" baseline="-25000" smtClean="0"/>
              <a:t>is</a:t>
            </a:r>
            <a:r>
              <a:rPr lang="es-ES" i="1" smtClean="0"/>
              <a:t> Z</a:t>
            </a:r>
            <a:r>
              <a:rPr lang="es-ES" i="1" baseline="-25000" smtClean="0"/>
              <a:t>sk ; S=</a:t>
            </a:r>
            <a:r>
              <a:rPr lang="es-ES" i="1" smtClean="0"/>
              <a:t>1,……,k</a:t>
            </a:r>
          </a:p>
          <a:p>
            <a:pPr lvl="1">
              <a:buFont typeface="Wingdings 2" pitchFamily="18" charset="2"/>
              <a:buNone/>
            </a:pPr>
            <a:r>
              <a:rPr lang="es-ES" sz="1600" i="1" smtClean="0"/>
              <a:t>a son los coeficientes</a:t>
            </a:r>
          </a:p>
          <a:p>
            <a:pPr>
              <a:buFont typeface="Wingdings 2" pitchFamily="18" charset="2"/>
              <a:buNone/>
            </a:pPr>
            <a:r>
              <a:rPr lang="es-ES" sz="1600" i="1" smtClean="0"/>
              <a:t>        Z son los valores estandarizados que tienen las variables en </a:t>
            </a:r>
            <a:r>
              <a:rPr lang="es-ES" sz="1600" smtClean="0"/>
              <a:t>cada uno de los sujetos de la muestra.</a:t>
            </a:r>
            <a:endParaRPr lang="es-ES" sz="1600" baseline="-25000" smtClean="0"/>
          </a:p>
          <a:p>
            <a:pPr lvl="1" algn="just">
              <a:buFont typeface="Wingdings 2" pitchFamily="18" charset="2"/>
              <a:buNone/>
            </a:pPr>
            <a:endParaRPr lang="es-ES" b="1" smtClean="0"/>
          </a:p>
          <a:p>
            <a:pPr lvl="1" algn="just">
              <a:buFont typeface="Wingdings 2" pitchFamily="18" charset="2"/>
              <a:buNone/>
            </a:pPr>
            <a:r>
              <a:rPr lang="es-ES" sz="1800" smtClean="0"/>
              <a: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428625" y="428625"/>
            <a:ext cx="7943850" cy="785813"/>
          </a:xfrm>
        </p:spPr>
        <p:txBody>
          <a:bodyPr/>
          <a:lstStyle/>
          <a:p>
            <a:r>
              <a:rPr lang="es-ES" sz="4000" smtClean="0"/>
              <a:t>Principal Components Algorithm (PCA)</a:t>
            </a:r>
          </a:p>
        </p:txBody>
      </p:sp>
      <p:sp>
        <p:nvSpPr>
          <p:cNvPr id="62467" name="2 Marcador de contenido"/>
          <p:cNvSpPr>
            <a:spLocks noGrp="1"/>
          </p:cNvSpPr>
          <p:nvPr>
            <p:ph idx="1"/>
          </p:nvPr>
        </p:nvSpPr>
        <p:spPr>
          <a:xfrm>
            <a:off x="428625" y="1285875"/>
            <a:ext cx="8229600" cy="5572125"/>
          </a:xfrm>
        </p:spPr>
        <p:txBody>
          <a:bodyPr/>
          <a:lstStyle/>
          <a:p>
            <a:r>
              <a:rPr lang="es-ES" sz="2400" smtClean="0"/>
              <a:t>Reducción de la dimensión (DR)</a:t>
            </a:r>
          </a:p>
          <a:p>
            <a:pPr lvl="1"/>
            <a:r>
              <a:rPr lang="es-ES" sz="2200" smtClean="0"/>
              <a:t>El objetivo de PCA  es encontar una nueva colección de atributos(PCs). Las componentes principales son:</a:t>
            </a:r>
          </a:p>
          <a:p>
            <a:pPr lvl="2"/>
            <a:r>
              <a:rPr lang="es-ES" smtClean="0"/>
              <a:t>Combinaciones lineales de los atributos originales</a:t>
            </a:r>
          </a:p>
          <a:p>
            <a:pPr lvl="2"/>
            <a:r>
              <a:rPr lang="es-ES" smtClean="0"/>
              <a:t>Ortogonales entre si</a:t>
            </a:r>
          </a:p>
          <a:p>
            <a:pPr lvl="2"/>
            <a:r>
              <a:rPr lang="es-ES" smtClean="0"/>
              <a:t>Capturan la máxima cantidad de variabilidad de los datos.</a:t>
            </a:r>
          </a:p>
          <a:p>
            <a:pPr lvl="2"/>
            <a:endParaRPr lang="es-ES" smtClean="0"/>
          </a:p>
          <a:p>
            <a:pPr lvl="1"/>
            <a:r>
              <a:rPr lang="es-ES" sz="2000" smtClean="0"/>
              <a:t>PCA puede dar como resultado datos  con poca dimensión con  menos  ruido  que el modelo original. </a:t>
            </a:r>
          </a:p>
          <a:p>
            <a:pPr lvl="1"/>
            <a:endParaRPr lang="es-ES" sz="2000" smtClean="0"/>
          </a:p>
          <a:p>
            <a:pPr lvl="1"/>
            <a:r>
              <a:rPr lang="es-ES" sz="2000" smtClean="0"/>
              <a:t>PCA depende de la escala de los datos, y por lo tanto los resultados a veces no son concluyentes. Además , las componentes principales no son siempre fáciles para hacer de interpretar.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p:txBody>
          <a:bodyPr/>
          <a:lstStyle/>
          <a:p>
            <a:r>
              <a:rPr lang="es-ES" sz="4800" smtClean="0"/>
              <a:t>Principal Components</a:t>
            </a:r>
            <a:r>
              <a:rPr lang="es-ES" smtClean="0"/>
              <a:t/>
            </a:r>
            <a:br>
              <a:rPr lang="es-ES" smtClean="0"/>
            </a:br>
            <a:r>
              <a:rPr lang="es-ES" sz="1600" smtClean="0"/>
              <a:t>(weka.attributeselection)</a:t>
            </a:r>
          </a:p>
        </p:txBody>
      </p:sp>
      <p:sp>
        <p:nvSpPr>
          <p:cNvPr id="63491" name="2 Marcador de contenido"/>
          <p:cNvSpPr>
            <a:spLocks noGrp="1"/>
          </p:cNvSpPr>
          <p:nvPr>
            <p:ph idx="1"/>
          </p:nvPr>
        </p:nvSpPr>
        <p:spPr>
          <a:xfrm>
            <a:off x="457200" y="1935163"/>
            <a:ext cx="8229600" cy="4637087"/>
          </a:xfrm>
        </p:spPr>
        <p:txBody>
          <a:bodyPr/>
          <a:lstStyle/>
          <a:p>
            <a:pPr algn="just"/>
            <a:r>
              <a:rPr lang="es-ES" sz="1600" smtClean="0"/>
              <a:t>Realiza un análisis de componentes principal y la transformación de los datos. Se emplea en conjunción con una búsqueda de Ranker. La reducción de dimensionalidad se logra escogiendo bastantes vectores propios para considerar para algún porcentaje de la discrepancia en los datos originales---la falta 0.95 (el 95 %). El ruido de atributo puede ser filtrado por la transformación el espacio de la componente pricipal, eliminando algunos de los peores  vectores propios, y luego devolviendolos al ámbito original. </a:t>
            </a:r>
          </a:p>
          <a:p>
            <a:pPr algn="just"/>
            <a:endParaRPr lang="es-ES" sz="1600" smtClean="0"/>
          </a:p>
          <a:p>
            <a:pPr algn="just"/>
            <a:r>
              <a:rPr lang="en-US" sz="1600" smtClean="0"/>
              <a:t>OPTIONS</a:t>
            </a:r>
          </a:p>
          <a:p>
            <a:pPr lvl="1" algn="just"/>
            <a:r>
              <a:rPr lang="en-US" sz="1600" b="1" smtClean="0"/>
              <a:t>maximumAttributeNames</a:t>
            </a:r>
            <a:r>
              <a:rPr lang="en-US" sz="1600" smtClean="0"/>
              <a:t> –El máximo número de atributos a incluir en la transformación de los nombres de atributos .</a:t>
            </a:r>
          </a:p>
          <a:p>
            <a:pPr lvl="1" algn="just"/>
            <a:r>
              <a:rPr lang="en-US" sz="1600" b="1" smtClean="0"/>
              <a:t>normalize </a:t>
            </a:r>
            <a:r>
              <a:rPr lang="en-US" sz="1600" smtClean="0"/>
              <a:t>– Normalizar los datos</a:t>
            </a:r>
          </a:p>
          <a:p>
            <a:pPr lvl="1" algn="just"/>
            <a:r>
              <a:rPr lang="en-US" sz="1600" b="1" smtClean="0"/>
              <a:t>transformBackToOriginal </a:t>
            </a:r>
            <a:r>
              <a:rPr lang="en-US" sz="1600" smtClean="0"/>
              <a:t>– Transformación del espacio de datos  y devolviendolo al ámbito original. S</a:t>
            </a:r>
            <a:r>
              <a:rPr lang="es-ES" sz="1600" smtClean="0"/>
              <a:t>i sólo son retenidas las n mejores componentes principales ( poniendo varianceCovered &lt; 1) entonces  esta opción dará una colección  en el espacio original, pero con menos  ruido de atributo.</a:t>
            </a:r>
            <a:endParaRPr lang="en-US" sz="1600" smtClean="0"/>
          </a:p>
          <a:p>
            <a:pPr lvl="1" algn="just"/>
            <a:r>
              <a:rPr lang="en-US" sz="1600" b="1" smtClean="0"/>
              <a:t>varianceCovered</a:t>
            </a:r>
            <a:r>
              <a:rPr lang="en-US" sz="1600" smtClean="0"/>
              <a:t> --</a:t>
            </a:r>
            <a:r>
              <a:rPr lang="es-ES" sz="1600" smtClean="0"/>
              <a:t>Conserve bastantes componentes principales de los atribuutos para considerar para esta proporción de discrepancia. </a:t>
            </a:r>
            <a:endParaRPr lang="en-US" sz="1600" smtClean="0"/>
          </a:p>
          <a:p>
            <a:endParaRPr lang="en-US" sz="1600" smtClean="0"/>
          </a:p>
          <a:p>
            <a:endParaRPr lang="es-ES" sz="16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2508</TotalTime>
  <Words>7153</Words>
  <Application>Microsoft Office PowerPoint</Application>
  <PresentationFormat>Presentación en pantalla (4:3)</PresentationFormat>
  <Paragraphs>1261</Paragraphs>
  <Slides>117</Slides>
  <Notes>115</Notes>
  <HiddenSlides>0</HiddenSlides>
  <MMClips>0</MMClips>
  <ScaleCrop>false</ScaleCrop>
  <HeadingPairs>
    <vt:vector size="4" baseType="variant">
      <vt:variant>
        <vt:lpstr>Tema</vt:lpstr>
      </vt:variant>
      <vt:variant>
        <vt:i4>1</vt:i4>
      </vt:variant>
      <vt:variant>
        <vt:lpstr>Títulos de diapositiva</vt:lpstr>
      </vt:variant>
      <vt:variant>
        <vt:i4>117</vt:i4>
      </vt:variant>
    </vt:vector>
  </HeadingPairs>
  <TitlesOfParts>
    <vt:vector size="118" baseType="lpstr">
      <vt:lpstr>Flujo</vt:lpstr>
      <vt:lpstr>ALGORITMOS DE SELECCIÓN DE VARIABLES</vt:lpstr>
      <vt:lpstr>Indice</vt:lpstr>
      <vt:lpstr>Diapositiva 3</vt:lpstr>
      <vt:lpstr>Diapositiva 4</vt:lpstr>
      <vt:lpstr>Diapositiva 5</vt:lpstr>
      <vt:lpstr>Diapositiva 6</vt:lpstr>
      <vt:lpstr>Diapositiva 7</vt:lpstr>
      <vt:lpstr>Paquetes de R</vt:lpstr>
      <vt:lpstr>Introducción</vt:lpstr>
      <vt:lpstr>Problema de Selección de Variables</vt:lpstr>
      <vt:lpstr>Diapositiva 11</vt:lpstr>
      <vt:lpstr>Selección del subconjunto óptimo de variables predictoras FSS (feature subset selection)</vt:lpstr>
      <vt:lpstr>ASV en WEKA </vt:lpstr>
      <vt:lpstr>SELECCIÓN DE ATRIBUTOS EN WEKA</vt:lpstr>
      <vt:lpstr>Diapositiva 15</vt:lpstr>
      <vt:lpstr>Método de búsqueda</vt:lpstr>
      <vt:lpstr>Conjunto de datos</vt:lpstr>
      <vt:lpstr>Problema 1: Encuesta sobre Accidentes en Empresas Mineras </vt:lpstr>
      <vt:lpstr>Problema 2: Determinar la solided de los préstamos vía crediditscoring </vt:lpstr>
      <vt:lpstr>Diapositiva 20</vt:lpstr>
      <vt:lpstr>Tema 1</vt:lpstr>
      <vt:lpstr>CostSensitiveSubsetEval</vt:lpstr>
      <vt:lpstr>CostSensitiveSubsetEval</vt:lpstr>
      <vt:lpstr>FilteredSubsetEval</vt:lpstr>
      <vt:lpstr>Métodos de Búsqueda</vt:lpstr>
      <vt:lpstr>Greedy  Steepwise</vt:lpstr>
      <vt:lpstr>Greedy Steepwise</vt:lpstr>
      <vt:lpstr>Aplicación a los datos</vt:lpstr>
      <vt:lpstr>Problema 1: “FilteredSubsetEval” Encuesta sobre Accidentes en Empresas Mineras </vt:lpstr>
      <vt:lpstr>Solución</vt:lpstr>
      <vt:lpstr>Comparación de resultados</vt:lpstr>
      <vt:lpstr>Comparación de resultados</vt:lpstr>
      <vt:lpstr>Problema 2: “FilteredSubsetEval” Encuesta Credidit-Scoring</vt:lpstr>
      <vt:lpstr>Solución</vt:lpstr>
      <vt:lpstr>Comparación de resultados</vt:lpstr>
      <vt:lpstr>Tema 2</vt:lpstr>
      <vt:lpstr>Métodos de Búsqueda</vt:lpstr>
      <vt:lpstr>Ranker</vt:lpstr>
      <vt:lpstr>Evaluadores de Atributos</vt:lpstr>
      <vt:lpstr>FilteredAttributeEval</vt:lpstr>
      <vt:lpstr>GainRatioAttributeEval</vt:lpstr>
      <vt:lpstr>InfoGainAttributeEval</vt:lpstr>
      <vt:lpstr>OneRAttributeEval</vt:lpstr>
      <vt:lpstr>Clasificador “OneR”</vt:lpstr>
      <vt:lpstr>Aplicación a los datos</vt:lpstr>
      <vt:lpstr>Problema 1: “FilteredAttributeEval” Encuesta sobre Accidentes en Empresas Mineras </vt:lpstr>
      <vt:lpstr>Solución</vt:lpstr>
      <vt:lpstr>Comparación de resultados</vt:lpstr>
      <vt:lpstr>Comparación de resultados</vt:lpstr>
      <vt:lpstr>Problema 2: “FilteredAttributeEval” Encuesta Credit-Scoring</vt:lpstr>
      <vt:lpstr>Solución</vt:lpstr>
      <vt:lpstr>Comparación de resultados</vt:lpstr>
      <vt:lpstr>Problema 1: “GainRatioAttributeEval” Encuesta sobre Accidentes en Empresas Mineras </vt:lpstr>
      <vt:lpstr>Solución</vt:lpstr>
      <vt:lpstr>Comparación de resultados</vt:lpstr>
      <vt:lpstr>Comparación de resultados</vt:lpstr>
      <vt:lpstr>Problema 2: “GainRatioAttributeEval” Encuesta Credit-Scoring</vt:lpstr>
      <vt:lpstr>Solución</vt:lpstr>
      <vt:lpstr>Comparación de resultados</vt:lpstr>
      <vt:lpstr>Problema 1: “InfoGainAttributeEval” Encuesta sobre Accidentes en Empresas Mineras </vt:lpstr>
      <vt:lpstr>Solución</vt:lpstr>
      <vt:lpstr>Comparación de resultados</vt:lpstr>
      <vt:lpstr>Comparación de resultados</vt:lpstr>
      <vt:lpstr>Problema 2: “InfoGainAttributeEval” Encuesta Credit-Scoring</vt:lpstr>
      <vt:lpstr>Solución</vt:lpstr>
      <vt:lpstr>Comparación de resultados</vt:lpstr>
      <vt:lpstr>Problema 1: “OneRAttributeEval” Encuesta sobre Accidentes en Empresas Mineras </vt:lpstr>
      <vt:lpstr>Solución</vt:lpstr>
      <vt:lpstr>Comparación de resultados</vt:lpstr>
      <vt:lpstr>Comparación de resultados</vt:lpstr>
      <vt:lpstr>Problema 2: “OneRAttributeEval” Credidit-scoring </vt:lpstr>
      <vt:lpstr>SOLUCIÓN</vt:lpstr>
      <vt:lpstr>Diapositiva 73</vt:lpstr>
      <vt:lpstr>Comparación de resultados</vt:lpstr>
      <vt:lpstr>RelievefF Atribute Eval</vt:lpstr>
      <vt:lpstr>Algoritmo Relief</vt:lpstr>
      <vt:lpstr>Diapositiva 77</vt:lpstr>
      <vt:lpstr>Pseudocódigo del algoritmo</vt:lpstr>
      <vt:lpstr>Problema 1: Encuesta sobre Accidentes en Empresas Mineras </vt:lpstr>
      <vt:lpstr>Solución</vt:lpstr>
      <vt:lpstr>Comparación de resultados</vt:lpstr>
      <vt:lpstr>Comparación de resultados</vt:lpstr>
      <vt:lpstr>Problema 2: Credidit-scoring </vt:lpstr>
      <vt:lpstr>Diapositiva 84</vt:lpstr>
      <vt:lpstr>Diapositiva 85</vt:lpstr>
      <vt:lpstr>Comparación de los resultados</vt:lpstr>
      <vt:lpstr>Tema IV</vt:lpstr>
      <vt:lpstr>Latent Semantic Analysis</vt:lpstr>
      <vt:lpstr>Diapositiva 89</vt:lpstr>
      <vt:lpstr>Diapositiva 90</vt:lpstr>
      <vt:lpstr>                     Latent Semantic Analysis (weka.attributeselection)</vt:lpstr>
      <vt:lpstr>Problema 1: Encuesta sobre Accidentes en Empresas Mineras </vt:lpstr>
      <vt:lpstr>Solución</vt:lpstr>
      <vt:lpstr>Problema 2: Credidit-scoring </vt:lpstr>
      <vt:lpstr>Solución</vt:lpstr>
      <vt:lpstr>Componentes Principales</vt:lpstr>
      <vt:lpstr>Fases de un análisis de CP</vt:lpstr>
      <vt:lpstr>Principal Components Algorithm (PCA)</vt:lpstr>
      <vt:lpstr>Principal Components (weka.attributeselection)</vt:lpstr>
      <vt:lpstr>Problema 1: Encuesta sobre Accidentes en Empresas Mineras </vt:lpstr>
      <vt:lpstr>Diapositiva 101</vt:lpstr>
      <vt:lpstr>Problema 2: Credit-scoring </vt:lpstr>
      <vt:lpstr>Diapositiva 103</vt:lpstr>
      <vt:lpstr>Tema IV</vt:lpstr>
      <vt:lpstr>Comparación de los resultados de los algoritmos del Tema I aplicados al problema I </vt:lpstr>
      <vt:lpstr>Comparación de los resultados de los algoritmos del Tema I aplicados al problema II </vt:lpstr>
      <vt:lpstr>Comparación de los resultados de los algoritmos del Tema II aplicados al problema I </vt:lpstr>
      <vt:lpstr>Comparación de los resultados de los algoritmos del Tema II aplicados al problema II </vt:lpstr>
      <vt:lpstr>Paquetes de R:</vt:lpstr>
      <vt:lpstr>WilcoxCV</vt:lpstr>
      <vt:lpstr>generate.cv : Genera grupos mediante validación cruzada </vt:lpstr>
      <vt:lpstr>generate.split : Genera divisiones aleatorias en el aprendizaje y en conjuntos de datos de prueba. </vt:lpstr>
      <vt:lpstr>wilcox.selection.split : Wilcoxon-based selecciona variables mediante validación cruzada (CV) y mediante validación cruzada de Monte-Carlo (MCCV). </vt:lpstr>
      <vt:lpstr>Diapositiva 114</vt:lpstr>
      <vt:lpstr>Diapositiva 115</vt:lpstr>
      <vt:lpstr>wilcox.split : El estadístico de la suma del rango Wilcoxon en validación cruzada (CV) y validación cruzada de Monte-Carlo (MCCV). </vt:lpstr>
      <vt:lpstr>ALGORITMOS DE SELECCIÓN DE VARIABLES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ALGORITMOS DE SELECCIÓN DE VARIABLES</dc:title>
  <dc:creator>leyenda</dc:creator>
  <cp:lastModifiedBy>SEC</cp:lastModifiedBy>
  <cp:revision>249</cp:revision>
  <dcterms:created xsi:type="dcterms:W3CDTF">2009-10-26T10:02:23Z</dcterms:created>
  <dcterms:modified xsi:type="dcterms:W3CDTF">2010-01-19T09:10:00Z</dcterms:modified>
</cp:coreProperties>
</file>