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899" r:id="rId2"/>
  </p:sldMasterIdLst>
  <p:notesMasterIdLst>
    <p:notesMasterId r:id="rId57"/>
  </p:notes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  <p:sldId id="268" r:id="rId10"/>
    <p:sldId id="264" r:id="rId11"/>
    <p:sldId id="263" r:id="rId12"/>
    <p:sldId id="269" r:id="rId13"/>
    <p:sldId id="265" r:id="rId14"/>
    <p:sldId id="270" r:id="rId15"/>
    <p:sldId id="271" r:id="rId16"/>
    <p:sldId id="266" r:id="rId17"/>
    <p:sldId id="272" r:id="rId18"/>
    <p:sldId id="273" r:id="rId19"/>
    <p:sldId id="276" r:id="rId20"/>
    <p:sldId id="275" r:id="rId21"/>
    <p:sldId id="306" r:id="rId22"/>
    <p:sldId id="308" r:id="rId23"/>
    <p:sldId id="316" r:id="rId24"/>
    <p:sldId id="331" r:id="rId25"/>
    <p:sldId id="325" r:id="rId26"/>
    <p:sldId id="322" r:id="rId27"/>
    <p:sldId id="321" r:id="rId28"/>
    <p:sldId id="326" r:id="rId29"/>
    <p:sldId id="274" r:id="rId30"/>
    <p:sldId id="277" r:id="rId31"/>
    <p:sldId id="278" r:id="rId32"/>
    <p:sldId id="279" r:id="rId33"/>
    <p:sldId id="282" r:id="rId34"/>
    <p:sldId id="281" r:id="rId35"/>
    <p:sldId id="283" r:id="rId36"/>
    <p:sldId id="267" r:id="rId37"/>
    <p:sldId id="284" r:id="rId38"/>
    <p:sldId id="285" r:id="rId39"/>
    <p:sldId id="286" r:id="rId40"/>
    <p:sldId id="287" r:id="rId41"/>
    <p:sldId id="289" r:id="rId42"/>
    <p:sldId id="290" r:id="rId43"/>
    <p:sldId id="288" r:id="rId44"/>
    <p:sldId id="291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5" r:id="rId53"/>
    <p:sldId id="329" r:id="rId54"/>
    <p:sldId id="330" r:id="rId55"/>
    <p:sldId id="309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EC4"/>
    <a:srgbClr val="002261"/>
    <a:srgbClr val="365F91"/>
    <a:srgbClr val="95B3D7"/>
    <a:srgbClr val="2440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yenda\AppData\Local\Temp\wzaab4\potencias%20diari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/>
    <c:plotArea>
      <c:layout/>
      <c:areaChart>
        <c:grouping val="standard"/>
        <c:ser>
          <c:idx val="0"/>
          <c:order val="0"/>
          <c:tx>
            <c:strRef>
              <c:f>Hoja2!$B$1</c:f>
              <c:strCache>
                <c:ptCount val="1"/>
                <c:pt idx="0">
                  <c:v>TOTAL BRUTA</c:v>
                </c:pt>
              </c:strCache>
            </c:strRef>
          </c:tx>
          <c:cat>
            <c:strRef>
              <c:f>Hoja2!$A$2:$A$335</c:f>
              <c:strCache>
                <c:ptCount val="334"/>
                <c:pt idx="0">
                  <c:v>2009-01-01.xls</c:v>
                </c:pt>
                <c:pt idx="1">
                  <c:v>2009-01-02.xls</c:v>
                </c:pt>
                <c:pt idx="2">
                  <c:v>2009-01-03.xls</c:v>
                </c:pt>
                <c:pt idx="3">
                  <c:v>2009-01-04.xls</c:v>
                </c:pt>
                <c:pt idx="4">
                  <c:v>2009-01-05.xls</c:v>
                </c:pt>
                <c:pt idx="5">
                  <c:v>2009-01-06.xls</c:v>
                </c:pt>
                <c:pt idx="6">
                  <c:v>2009-01-07.xls</c:v>
                </c:pt>
                <c:pt idx="7">
                  <c:v>2009-01-08.xls</c:v>
                </c:pt>
                <c:pt idx="8">
                  <c:v>2009-01-09.xls</c:v>
                </c:pt>
                <c:pt idx="9">
                  <c:v>2009-01-10.xls</c:v>
                </c:pt>
                <c:pt idx="10">
                  <c:v>2009-01-11.xls</c:v>
                </c:pt>
                <c:pt idx="11">
                  <c:v>2009-01-12.xls</c:v>
                </c:pt>
                <c:pt idx="12">
                  <c:v>2009-01-13.xls</c:v>
                </c:pt>
                <c:pt idx="13">
                  <c:v>2009-01-14.xls</c:v>
                </c:pt>
                <c:pt idx="14">
                  <c:v>2009-01-15.xls</c:v>
                </c:pt>
                <c:pt idx="15">
                  <c:v>2009-01-16.xls</c:v>
                </c:pt>
                <c:pt idx="16">
                  <c:v>2009-01-17.xls</c:v>
                </c:pt>
                <c:pt idx="17">
                  <c:v>2009-01-18.xls</c:v>
                </c:pt>
                <c:pt idx="18">
                  <c:v>2009-01-19.xls</c:v>
                </c:pt>
                <c:pt idx="19">
                  <c:v>2009-01-20.xls</c:v>
                </c:pt>
                <c:pt idx="20">
                  <c:v>2009-01-21.xls</c:v>
                </c:pt>
                <c:pt idx="21">
                  <c:v>2009-01-22.xls</c:v>
                </c:pt>
                <c:pt idx="22">
                  <c:v>2009-01-23.xls</c:v>
                </c:pt>
                <c:pt idx="23">
                  <c:v>2009-01-24.xls</c:v>
                </c:pt>
                <c:pt idx="24">
                  <c:v>2009-01-25.xls</c:v>
                </c:pt>
                <c:pt idx="25">
                  <c:v>2009-01-26.xls</c:v>
                </c:pt>
                <c:pt idx="26">
                  <c:v>2009-01-27.xls</c:v>
                </c:pt>
                <c:pt idx="27">
                  <c:v>2009-01-28.xls</c:v>
                </c:pt>
                <c:pt idx="28">
                  <c:v>2009-01-29.xls</c:v>
                </c:pt>
                <c:pt idx="29">
                  <c:v>2009-01-30.xls</c:v>
                </c:pt>
                <c:pt idx="30">
                  <c:v>2009-01-31.xls</c:v>
                </c:pt>
                <c:pt idx="31">
                  <c:v>2009-02-01.xls</c:v>
                </c:pt>
                <c:pt idx="32">
                  <c:v>2009-02-02.xls</c:v>
                </c:pt>
                <c:pt idx="33">
                  <c:v>2009-02-03.xls</c:v>
                </c:pt>
                <c:pt idx="34">
                  <c:v>2009-02-04.xls</c:v>
                </c:pt>
                <c:pt idx="35">
                  <c:v>2009-02-05.xls</c:v>
                </c:pt>
                <c:pt idx="36">
                  <c:v>2009-02-06.xls</c:v>
                </c:pt>
                <c:pt idx="37">
                  <c:v>2009-02-07.xls</c:v>
                </c:pt>
                <c:pt idx="38">
                  <c:v>2009-02-08.xls</c:v>
                </c:pt>
                <c:pt idx="39">
                  <c:v>2009-02-09.xls</c:v>
                </c:pt>
                <c:pt idx="40">
                  <c:v>2009-02-10.xls</c:v>
                </c:pt>
                <c:pt idx="41">
                  <c:v>2009-02-11.xls</c:v>
                </c:pt>
                <c:pt idx="42">
                  <c:v>2009-02-12.xls</c:v>
                </c:pt>
                <c:pt idx="43">
                  <c:v>2009-02-13.xls</c:v>
                </c:pt>
                <c:pt idx="44">
                  <c:v>2009-02-14.xls</c:v>
                </c:pt>
                <c:pt idx="45">
                  <c:v>2009-02-15.xls</c:v>
                </c:pt>
                <c:pt idx="46">
                  <c:v>2009-02-16.xls</c:v>
                </c:pt>
                <c:pt idx="47">
                  <c:v>2009-02-17.xls</c:v>
                </c:pt>
                <c:pt idx="48">
                  <c:v>2009-02-18.xls</c:v>
                </c:pt>
                <c:pt idx="49">
                  <c:v>2009-02-19.xls</c:v>
                </c:pt>
                <c:pt idx="50">
                  <c:v>2009-02-20.xls</c:v>
                </c:pt>
                <c:pt idx="51">
                  <c:v>2009-02-21.xls</c:v>
                </c:pt>
                <c:pt idx="52">
                  <c:v>2009-02-22.xls</c:v>
                </c:pt>
                <c:pt idx="53">
                  <c:v>2009-02-23.xls</c:v>
                </c:pt>
                <c:pt idx="54">
                  <c:v>2009-02-24.xls</c:v>
                </c:pt>
                <c:pt idx="55">
                  <c:v>2009-02-25.xls</c:v>
                </c:pt>
                <c:pt idx="56">
                  <c:v>2009-02-26.xls</c:v>
                </c:pt>
                <c:pt idx="57">
                  <c:v>2009-02-27.xls</c:v>
                </c:pt>
                <c:pt idx="58">
                  <c:v>2009-02-28.xls</c:v>
                </c:pt>
                <c:pt idx="59">
                  <c:v>2009-03-01.xls</c:v>
                </c:pt>
                <c:pt idx="60">
                  <c:v>2009-03-02.xls</c:v>
                </c:pt>
                <c:pt idx="61">
                  <c:v>2009-03-03.xls</c:v>
                </c:pt>
                <c:pt idx="62">
                  <c:v>2009-03-04.xls</c:v>
                </c:pt>
                <c:pt idx="63">
                  <c:v>2009-03-05.xls</c:v>
                </c:pt>
                <c:pt idx="64">
                  <c:v>2009-03-06.xls</c:v>
                </c:pt>
                <c:pt idx="65">
                  <c:v>2009-03-07.xls</c:v>
                </c:pt>
                <c:pt idx="66">
                  <c:v>2009-03-08.xls</c:v>
                </c:pt>
                <c:pt idx="67">
                  <c:v>2009-03-09.xls</c:v>
                </c:pt>
                <c:pt idx="68">
                  <c:v>2009-03-10.xls</c:v>
                </c:pt>
                <c:pt idx="69">
                  <c:v>2009-03-11.xls</c:v>
                </c:pt>
                <c:pt idx="70">
                  <c:v>2009-03-12.xls</c:v>
                </c:pt>
                <c:pt idx="71">
                  <c:v>2009-03-13.xls</c:v>
                </c:pt>
                <c:pt idx="72">
                  <c:v>2009-03-14.xls</c:v>
                </c:pt>
                <c:pt idx="73">
                  <c:v>2009-03-15.xls</c:v>
                </c:pt>
                <c:pt idx="74">
                  <c:v>2009-03-16.xls</c:v>
                </c:pt>
                <c:pt idx="75">
                  <c:v>2009-03-17.xls</c:v>
                </c:pt>
                <c:pt idx="76">
                  <c:v>2009-03-18.xls</c:v>
                </c:pt>
                <c:pt idx="77">
                  <c:v>2009-03-19.xls</c:v>
                </c:pt>
                <c:pt idx="78">
                  <c:v>2009-03-20.xls</c:v>
                </c:pt>
                <c:pt idx="79">
                  <c:v>2009-03-21.xls</c:v>
                </c:pt>
                <c:pt idx="80">
                  <c:v>2009-03-22.xls</c:v>
                </c:pt>
                <c:pt idx="81">
                  <c:v>2009-03-23.xls</c:v>
                </c:pt>
                <c:pt idx="82">
                  <c:v>2009-03-24.xls</c:v>
                </c:pt>
                <c:pt idx="83">
                  <c:v>2009-03-25.xls</c:v>
                </c:pt>
                <c:pt idx="84">
                  <c:v>2009-03-26.xls</c:v>
                </c:pt>
                <c:pt idx="85">
                  <c:v>2009-03-27.xls</c:v>
                </c:pt>
                <c:pt idx="86">
                  <c:v>2009-03-28.xls</c:v>
                </c:pt>
                <c:pt idx="87">
                  <c:v>2009-03-29.xls</c:v>
                </c:pt>
                <c:pt idx="88">
                  <c:v>2009-03-30.xls</c:v>
                </c:pt>
                <c:pt idx="89">
                  <c:v>2009-03-31.xls</c:v>
                </c:pt>
                <c:pt idx="90">
                  <c:v>2009-04-01.xls</c:v>
                </c:pt>
                <c:pt idx="91">
                  <c:v>2009-04-02.xls</c:v>
                </c:pt>
                <c:pt idx="92">
                  <c:v>2009-04-03.xls</c:v>
                </c:pt>
                <c:pt idx="93">
                  <c:v>2009-04-04.xls</c:v>
                </c:pt>
                <c:pt idx="94">
                  <c:v>2009-04-05.xls</c:v>
                </c:pt>
                <c:pt idx="95">
                  <c:v>2009-04-06.xls</c:v>
                </c:pt>
                <c:pt idx="96">
                  <c:v>2009-04-07.xls</c:v>
                </c:pt>
                <c:pt idx="97">
                  <c:v>2009-04-08.xls</c:v>
                </c:pt>
                <c:pt idx="98">
                  <c:v>2009-04-09.xls</c:v>
                </c:pt>
                <c:pt idx="99">
                  <c:v>2009-04-10.xls</c:v>
                </c:pt>
                <c:pt idx="100">
                  <c:v>2009-04-11.xls</c:v>
                </c:pt>
                <c:pt idx="101">
                  <c:v>2009-04-12.xls</c:v>
                </c:pt>
                <c:pt idx="102">
                  <c:v>2009-04-13.xls</c:v>
                </c:pt>
                <c:pt idx="103">
                  <c:v>2009-04-14.xls</c:v>
                </c:pt>
                <c:pt idx="104">
                  <c:v>2009-04-15.xls</c:v>
                </c:pt>
                <c:pt idx="105">
                  <c:v>2009-04-16.xls</c:v>
                </c:pt>
                <c:pt idx="106">
                  <c:v>2009-04-17.xls</c:v>
                </c:pt>
                <c:pt idx="107">
                  <c:v>2009-04-18.xls</c:v>
                </c:pt>
                <c:pt idx="108">
                  <c:v>2009-04-19.xls</c:v>
                </c:pt>
                <c:pt idx="109">
                  <c:v>2009-04-20.xls</c:v>
                </c:pt>
                <c:pt idx="110">
                  <c:v>2009-04-21.xls</c:v>
                </c:pt>
                <c:pt idx="111">
                  <c:v>2009-04-22.xls</c:v>
                </c:pt>
                <c:pt idx="112">
                  <c:v>2009-04-23.xls</c:v>
                </c:pt>
                <c:pt idx="113">
                  <c:v>2009-04-24.xls</c:v>
                </c:pt>
                <c:pt idx="114">
                  <c:v>2009-04-25.xls</c:v>
                </c:pt>
                <c:pt idx="115">
                  <c:v>2009-04-26.xls</c:v>
                </c:pt>
                <c:pt idx="116">
                  <c:v>2009-04-27.xls</c:v>
                </c:pt>
                <c:pt idx="117">
                  <c:v>2009-04-28.xls</c:v>
                </c:pt>
                <c:pt idx="118">
                  <c:v>2009-04-29.xls</c:v>
                </c:pt>
                <c:pt idx="119">
                  <c:v>2009-04-30.xls</c:v>
                </c:pt>
                <c:pt idx="120">
                  <c:v>2009-05-01.xls</c:v>
                </c:pt>
                <c:pt idx="121">
                  <c:v>2009-05-02.xls</c:v>
                </c:pt>
                <c:pt idx="122">
                  <c:v>2009-05-03.xls</c:v>
                </c:pt>
                <c:pt idx="123">
                  <c:v>2009-05-04.xls</c:v>
                </c:pt>
                <c:pt idx="124">
                  <c:v>2009-05-05.xls</c:v>
                </c:pt>
                <c:pt idx="125">
                  <c:v>2009-05-06.xls</c:v>
                </c:pt>
                <c:pt idx="126">
                  <c:v>2009-05-07.xls</c:v>
                </c:pt>
                <c:pt idx="127">
                  <c:v>2009-05-08.xls</c:v>
                </c:pt>
                <c:pt idx="128">
                  <c:v>2009-05-09.xls</c:v>
                </c:pt>
                <c:pt idx="129">
                  <c:v>2009-05-10.xls</c:v>
                </c:pt>
                <c:pt idx="130">
                  <c:v>2009-05-11.xls</c:v>
                </c:pt>
                <c:pt idx="131">
                  <c:v>2009-05-12.xls</c:v>
                </c:pt>
                <c:pt idx="132">
                  <c:v>2009-05-13.xls</c:v>
                </c:pt>
                <c:pt idx="133">
                  <c:v>2009-05-14.xls</c:v>
                </c:pt>
                <c:pt idx="134">
                  <c:v>2009-05-15.xls</c:v>
                </c:pt>
                <c:pt idx="135">
                  <c:v>2009-05-16.xls</c:v>
                </c:pt>
                <c:pt idx="136">
                  <c:v>2009-05-17.xls</c:v>
                </c:pt>
                <c:pt idx="137">
                  <c:v>2009-05-18.xls</c:v>
                </c:pt>
                <c:pt idx="138">
                  <c:v>2009-05-19.xls</c:v>
                </c:pt>
                <c:pt idx="139">
                  <c:v>2009-05-20.xls</c:v>
                </c:pt>
                <c:pt idx="140">
                  <c:v>2009-05-21.xls</c:v>
                </c:pt>
                <c:pt idx="141">
                  <c:v>2009-05-22.xls</c:v>
                </c:pt>
                <c:pt idx="142">
                  <c:v>2009-05-23.xls</c:v>
                </c:pt>
                <c:pt idx="143">
                  <c:v>2009-05-24.xls</c:v>
                </c:pt>
                <c:pt idx="144">
                  <c:v>2009-05-25.xls</c:v>
                </c:pt>
                <c:pt idx="145">
                  <c:v>2009-05-26.xls</c:v>
                </c:pt>
                <c:pt idx="146">
                  <c:v>2009-05-27.xls</c:v>
                </c:pt>
                <c:pt idx="147">
                  <c:v>2009-05-28.xls</c:v>
                </c:pt>
                <c:pt idx="148">
                  <c:v>2009-05-29.xls</c:v>
                </c:pt>
                <c:pt idx="149">
                  <c:v>2009-05-30.xls</c:v>
                </c:pt>
                <c:pt idx="150">
                  <c:v>2009-05-31.xls</c:v>
                </c:pt>
                <c:pt idx="151">
                  <c:v>2009-06-01.xls</c:v>
                </c:pt>
                <c:pt idx="152">
                  <c:v>2009-06-02.xls</c:v>
                </c:pt>
                <c:pt idx="153">
                  <c:v>2009-06-03.xls</c:v>
                </c:pt>
                <c:pt idx="154">
                  <c:v>2009-06-04.xls</c:v>
                </c:pt>
                <c:pt idx="155">
                  <c:v>2009-06-05.xls</c:v>
                </c:pt>
                <c:pt idx="156">
                  <c:v>2009-06-06.xls</c:v>
                </c:pt>
                <c:pt idx="157">
                  <c:v>2009-06-07.xls</c:v>
                </c:pt>
                <c:pt idx="158">
                  <c:v>2009-06-08.xls</c:v>
                </c:pt>
                <c:pt idx="159">
                  <c:v>2009-06-09.xls</c:v>
                </c:pt>
                <c:pt idx="160">
                  <c:v>2009-06-10.xls</c:v>
                </c:pt>
                <c:pt idx="161">
                  <c:v>2009-06-11.xls</c:v>
                </c:pt>
                <c:pt idx="162">
                  <c:v>2009-06-12.xls</c:v>
                </c:pt>
                <c:pt idx="163">
                  <c:v>2009-06-13.xls</c:v>
                </c:pt>
                <c:pt idx="164">
                  <c:v>2009-06-14.xls</c:v>
                </c:pt>
                <c:pt idx="165">
                  <c:v>2009-06-15.xls</c:v>
                </c:pt>
                <c:pt idx="166">
                  <c:v>2009-06-16.xls</c:v>
                </c:pt>
                <c:pt idx="167">
                  <c:v>2009-06-17.xls</c:v>
                </c:pt>
                <c:pt idx="168">
                  <c:v>2009-06-18.xls</c:v>
                </c:pt>
                <c:pt idx="169">
                  <c:v>2009-06-19.xls</c:v>
                </c:pt>
                <c:pt idx="170">
                  <c:v>2009-06-20.xls</c:v>
                </c:pt>
                <c:pt idx="171">
                  <c:v>2009-06-21.xls</c:v>
                </c:pt>
                <c:pt idx="172">
                  <c:v>2009-06-22.xls</c:v>
                </c:pt>
                <c:pt idx="173">
                  <c:v>2009-06-23.xls</c:v>
                </c:pt>
                <c:pt idx="174">
                  <c:v>2009-06-24.xls</c:v>
                </c:pt>
                <c:pt idx="175">
                  <c:v>2009-06-25.xls</c:v>
                </c:pt>
                <c:pt idx="176">
                  <c:v>2009-06-26.xls</c:v>
                </c:pt>
                <c:pt idx="177">
                  <c:v>2009-06-27.xls</c:v>
                </c:pt>
                <c:pt idx="178">
                  <c:v>2009-06-28.xls</c:v>
                </c:pt>
                <c:pt idx="179">
                  <c:v>2009-06-29.xls</c:v>
                </c:pt>
                <c:pt idx="180">
                  <c:v>2009-06-30.xls</c:v>
                </c:pt>
                <c:pt idx="181">
                  <c:v>2009-07-01.xls</c:v>
                </c:pt>
                <c:pt idx="182">
                  <c:v>2009-07-02.xls</c:v>
                </c:pt>
                <c:pt idx="183">
                  <c:v>2009-07-03.xls</c:v>
                </c:pt>
                <c:pt idx="184">
                  <c:v>2009-07-04.xls</c:v>
                </c:pt>
                <c:pt idx="185">
                  <c:v>2009-07-05.xls</c:v>
                </c:pt>
                <c:pt idx="186">
                  <c:v>2009-07-06.xls</c:v>
                </c:pt>
                <c:pt idx="187">
                  <c:v>2009-07-07.xls</c:v>
                </c:pt>
                <c:pt idx="188">
                  <c:v>2009-07-08.xls</c:v>
                </c:pt>
                <c:pt idx="189">
                  <c:v>2009-07-09.xls</c:v>
                </c:pt>
                <c:pt idx="190">
                  <c:v>2009-07-10.xls</c:v>
                </c:pt>
                <c:pt idx="191">
                  <c:v>2009-07-11.xls</c:v>
                </c:pt>
                <c:pt idx="192">
                  <c:v>2009-07-12.xls</c:v>
                </c:pt>
                <c:pt idx="193">
                  <c:v>2009-07-13.xls</c:v>
                </c:pt>
                <c:pt idx="194">
                  <c:v>2009-07-14.xls</c:v>
                </c:pt>
                <c:pt idx="195">
                  <c:v>2009-07-15.xls</c:v>
                </c:pt>
                <c:pt idx="196">
                  <c:v>2009-07-16.xls</c:v>
                </c:pt>
                <c:pt idx="197">
                  <c:v>2009-07-17.xls</c:v>
                </c:pt>
                <c:pt idx="198">
                  <c:v>2009-07-18.xls</c:v>
                </c:pt>
                <c:pt idx="199">
                  <c:v>2009-07-19.xls</c:v>
                </c:pt>
                <c:pt idx="200">
                  <c:v>2009-07-20.xls</c:v>
                </c:pt>
                <c:pt idx="201">
                  <c:v>2009-07-21.xls</c:v>
                </c:pt>
                <c:pt idx="202">
                  <c:v>2009-07-22.xls</c:v>
                </c:pt>
                <c:pt idx="203">
                  <c:v>2009-07-23.xls</c:v>
                </c:pt>
                <c:pt idx="204">
                  <c:v>2009-07-24.xls</c:v>
                </c:pt>
                <c:pt idx="205">
                  <c:v>2009-07-25.xls</c:v>
                </c:pt>
                <c:pt idx="206">
                  <c:v>2009-07-26.xls</c:v>
                </c:pt>
                <c:pt idx="207">
                  <c:v>2009-07-27.xls</c:v>
                </c:pt>
                <c:pt idx="208">
                  <c:v>2009-07-28.xls</c:v>
                </c:pt>
                <c:pt idx="209">
                  <c:v>2009-07-29.xls</c:v>
                </c:pt>
                <c:pt idx="210">
                  <c:v>2009-07-30.xls</c:v>
                </c:pt>
                <c:pt idx="211">
                  <c:v>2009-07-31.xls</c:v>
                </c:pt>
                <c:pt idx="212">
                  <c:v>2009-08-01.xls</c:v>
                </c:pt>
                <c:pt idx="213">
                  <c:v>2009-08-02.xls</c:v>
                </c:pt>
                <c:pt idx="214">
                  <c:v>2009-08-03.xls</c:v>
                </c:pt>
                <c:pt idx="215">
                  <c:v>2009-08-04.xls</c:v>
                </c:pt>
                <c:pt idx="216">
                  <c:v>2009-08-05.xls</c:v>
                </c:pt>
                <c:pt idx="217">
                  <c:v>2009-08-06.xls</c:v>
                </c:pt>
                <c:pt idx="218">
                  <c:v>2009-08-07.xls</c:v>
                </c:pt>
                <c:pt idx="219">
                  <c:v>2009-08-08.xls</c:v>
                </c:pt>
                <c:pt idx="220">
                  <c:v>2009-08-09.xls</c:v>
                </c:pt>
                <c:pt idx="221">
                  <c:v>2009-08-10.xls</c:v>
                </c:pt>
                <c:pt idx="222">
                  <c:v>2009-08-11.xls</c:v>
                </c:pt>
                <c:pt idx="223">
                  <c:v>2009-08-12.xls</c:v>
                </c:pt>
                <c:pt idx="224">
                  <c:v>2009-08-13.xls</c:v>
                </c:pt>
                <c:pt idx="225">
                  <c:v>2009-08-14.xls</c:v>
                </c:pt>
                <c:pt idx="226">
                  <c:v>2009-08-15.xls</c:v>
                </c:pt>
                <c:pt idx="227">
                  <c:v>2009-08-16.xls</c:v>
                </c:pt>
                <c:pt idx="228">
                  <c:v>2009-08-17.xls</c:v>
                </c:pt>
                <c:pt idx="229">
                  <c:v>2009-08-18.xls</c:v>
                </c:pt>
                <c:pt idx="230">
                  <c:v>2009-08-19.xls</c:v>
                </c:pt>
                <c:pt idx="231">
                  <c:v>2009-08-20.xls</c:v>
                </c:pt>
                <c:pt idx="232">
                  <c:v>2009-08-21.xls</c:v>
                </c:pt>
                <c:pt idx="233">
                  <c:v>2009-08-22.xls</c:v>
                </c:pt>
                <c:pt idx="234">
                  <c:v>2009-08-23.xls</c:v>
                </c:pt>
                <c:pt idx="235">
                  <c:v>2009-08-24.xls</c:v>
                </c:pt>
                <c:pt idx="236">
                  <c:v>2009-08-25.xls</c:v>
                </c:pt>
                <c:pt idx="237">
                  <c:v>2009-08-26.xls</c:v>
                </c:pt>
                <c:pt idx="238">
                  <c:v>2009-08-27.xls</c:v>
                </c:pt>
                <c:pt idx="239">
                  <c:v>2009-08-28.xls</c:v>
                </c:pt>
                <c:pt idx="240">
                  <c:v>2009-08-29.xls</c:v>
                </c:pt>
                <c:pt idx="241">
                  <c:v>2009-08-30.xls</c:v>
                </c:pt>
                <c:pt idx="242">
                  <c:v>2009-08-31.xls</c:v>
                </c:pt>
                <c:pt idx="243">
                  <c:v>2009-09-01.xls</c:v>
                </c:pt>
                <c:pt idx="244">
                  <c:v>2009-09-02.xls</c:v>
                </c:pt>
                <c:pt idx="245">
                  <c:v>2009-09-03.xls</c:v>
                </c:pt>
                <c:pt idx="246">
                  <c:v>2009-09-04.xls</c:v>
                </c:pt>
                <c:pt idx="247">
                  <c:v>2009-09-05.xls</c:v>
                </c:pt>
                <c:pt idx="248">
                  <c:v>2009-09-06.xls</c:v>
                </c:pt>
                <c:pt idx="249">
                  <c:v>2009-09-07.xls</c:v>
                </c:pt>
                <c:pt idx="250">
                  <c:v>2009-09-08.xls</c:v>
                </c:pt>
                <c:pt idx="251">
                  <c:v>2009-09-09.xls</c:v>
                </c:pt>
                <c:pt idx="252">
                  <c:v>2009-09-10.xls</c:v>
                </c:pt>
                <c:pt idx="253">
                  <c:v>2009-09-11.xls</c:v>
                </c:pt>
                <c:pt idx="254">
                  <c:v>2009-09-12.xls</c:v>
                </c:pt>
                <c:pt idx="255">
                  <c:v>2009-09-13.xls</c:v>
                </c:pt>
                <c:pt idx="256">
                  <c:v>2009-09-14.xls</c:v>
                </c:pt>
                <c:pt idx="257">
                  <c:v>2009-09-15.xls</c:v>
                </c:pt>
                <c:pt idx="258">
                  <c:v>2009-09-16.xls</c:v>
                </c:pt>
                <c:pt idx="259">
                  <c:v>2009-09-17.xls</c:v>
                </c:pt>
                <c:pt idx="260">
                  <c:v>2009-09-18.xls</c:v>
                </c:pt>
                <c:pt idx="261">
                  <c:v>2009-09-19.xls</c:v>
                </c:pt>
                <c:pt idx="262">
                  <c:v>2009-09-20.xls</c:v>
                </c:pt>
                <c:pt idx="263">
                  <c:v>2009-09-21.xls</c:v>
                </c:pt>
                <c:pt idx="264">
                  <c:v>2009-09-22.xls</c:v>
                </c:pt>
                <c:pt idx="265">
                  <c:v>2009-09-23.xls</c:v>
                </c:pt>
                <c:pt idx="266">
                  <c:v>2009-09-24.xls</c:v>
                </c:pt>
                <c:pt idx="267">
                  <c:v>2009-09-25.xls</c:v>
                </c:pt>
                <c:pt idx="268">
                  <c:v>2009-09-26.xls</c:v>
                </c:pt>
                <c:pt idx="269">
                  <c:v>2009-09-27.xls</c:v>
                </c:pt>
                <c:pt idx="270">
                  <c:v>2009-09-28.xls</c:v>
                </c:pt>
                <c:pt idx="271">
                  <c:v>2009-09-29.xls</c:v>
                </c:pt>
                <c:pt idx="272">
                  <c:v>2009-09-30.xls</c:v>
                </c:pt>
                <c:pt idx="273">
                  <c:v>2009-10-01.xls</c:v>
                </c:pt>
                <c:pt idx="274">
                  <c:v>2009-10-02.xls</c:v>
                </c:pt>
                <c:pt idx="275">
                  <c:v>2009-10-03.xls</c:v>
                </c:pt>
                <c:pt idx="276">
                  <c:v>2009-10-04.xls</c:v>
                </c:pt>
                <c:pt idx="277">
                  <c:v>2009-10-05.xls</c:v>
                </c:pt>
                <c:pt idx="278">
                  <c:v>2009-10-06.xls</c:v>
                </c:pt>
                <c:pt idx="279">
                  <c:v>2009-10-07.xls</c:v>
                </c:pt>
                <c:pt idx="280">
                  <c:v>2009-10-08.xls</c:v>
                </c:pt>
                <c:pt idx="281">
                  <c:v>2009-10-09.xls</c:v>
                </c:pt>
                <c:pt idx="282">
                  <c:v>2009-10-10.xls</c:v>
                </c:pt>
                <c:pt idx="283">
                  <c:v>2009-10-11.xls</c:v>
                </c:pt>
                <c:pt idx="284">
                  <c:v>2009-10-12.xls</c:v>
                </c:pt>
                <c:pt idx="285">
                  <c:v>2009-10-13.xls</c:v>
                </c:pt>
                <c:pt idx="286">
                  <c:v>2009-10-14.xls</c:v>
                </c:pt>
                <c:pt idx="287">
                  <c:v>2009-10-15.xls</c:v>
                </c:pt>
                <c:pt idx="288">
                  <c:v>2009-10-16.xls</c:v>
                </c:pt>
                <c:pt idx="289">
                  <c:v>2009-10-17.xls</c:v>
                </c:pt>
                <c:pt idx="290">
                  <c:v>2009-10-18.xls</c:v>
                </c:pt>
                <c:pt idx="291">
                  <c:v>2009-10-19.xls</c:v>
                </c:pt>
                <c:pt idx="292">
                  <c:v>2009-10-20.xls</c:v>
                </c:pt>
                <c:pt idx="293">
                  <c:v>2009-10-21.xls</c:v>
                </c:pt>
                <c:pt idx="294">
                  <c:v>2009-10-22.xls</c:v>
                </c:pt>
                <c:pt idx="295">
                  <c:v>2009-10-23.xls</c:v>
                </c:pt>
                <c:pt idx="296">
                  <c:v>2009-10-24.xls</c:v>
                </c:pt>
                <c:pt idx="297">
                  <c:v>2009-10-25.xls</c:v>
                </c:pt>
                <c:pt idx="298">
                  <c:v>2009-10-26.xls</c:v>
                </c:pt>
                <c:pt idx="299">
                  <c:v>2009-10-27.xls</c:v>
                </c:pt>
                <c:pt idx="300">
                  <c:v>2009-10-28.xls</c:v>
                </c:pt>
                <c:pt idx="301">
                  <c:v>2009-10-29.xls</c:v>
                </c:pt>
                <c:pt idx="302">
                  <c:v>2009-10-30.xls</c:v>
                </c:pt>
                <c:pt idx="303">
                  <c:v>2009-10-31.xls</c:v>
                </c:pt>
                <c:pt idx="304">
                  <c:v>2009-11-01.xls</c:v>
                </c:pt>
                <c:pt idx="305">
                  <c:v>2009-11-02.xls</c:v>
                </c:pt>
                <c:pt idx="306">
                  <c:v>2009-11-03.xls</c:v>
                </c:pt>
                <c:pt idx="307">
                  <c:v>2009-11-04.xls</c:v>
                </c:pt>
                <c:pt idx="308">
                  <c:v>2009-11-05.xls</c:v>
                </c:pt>
                <c:pt idx="309">
                  <c:v>2009-11-06.xls</c:v>
                </c:pt>
                <c:pt idx="310">
                  <c:v>2009-11-07.xls</c:v>
                </c:pt>
                <c:pt idx="311">
                  <c:v>2009-11-08.xls</c:v>
                </c:pt>
                <c:pt idx="312">
                  <c:v>2009-11-09.xls</c:v>
                </c:pt>
                <c:pt idx="313">
                  <c:v>2009-11-10.xls</c:v>
                </c:pt>
                <c:pt idx="314">
                  <c:v>2009-11-11.xls</c:v>
                </c:pt>
                <c:pt idx="315">
                  <c:v>2009-11-12.xls</c:v>
                </c:pt>
                <c:pt idx="316">
                  <c:v>2009-11-13.xls</c:v>
                </c:pt>
                <c:pt idx="317">
                  <c:v>2009-11-14.xls</c:v>
                </c:pt>
                <c:pt idx="318">
                  <c:v>2009-11-15.xls</c:v>
                </c:pt>
                <c:pt idx="319">
                  <c:v>2009-11-16.xls</c:v>
                </c:pt>
                <c:pt idx="320">
                  <c:v>2009-11-17.xls</c:v>
                </c:pt>
                <c:pt idx="321">
                  <c:v>2009-11-18.xls</c:v>
                </c:pt>
                <c:pt idx="322">
                  <c:v>2009-11-19.xls</c:v>
                </c:pt>
                <c:pt idx="323">
                  <c:v>2009-11-20.xls</c:v>
                </c:pt>
                <c:pt idx="324">
                  <c:v>2009-11-21.xls</c:v>
                </c:pt>
                <c:pt idx="325">
                  <c:v>2009-11-22.xls</c:v>
                </c:pt>
                <c:pt idx="326">
                  <c:v>2009-11-23.xls</c:v>
                </c:pt>
                <c:pt idx="327">
                  <c:v>2009-11-24.xls</c:v>
                </c:pt>
                <c:pt idx="328">
                  <c:v>2009-11-25.xls</c:v>
                </c:pt>
                <c:pt idx="329">
                  <c:v>2009-11-26.xls</c:v>
                </c:pt>
                <c:pt idx="330">
                  <c:v>2009-11-27.xls</c:v>
                </c:pt>
                <c:pt idx="331">
                  <c:v>2009-11-28.xls</c:v>
                </c:pt>
                <c:pt idx="332">
                  <c:v>2009-11-29.xls</c:v>
                </c:pt>
                <c:pt idx="333">
                  <c:v>2009-11-30.xls</c:v>
                </c:pt>
              </c:strCache>
            </c:strRef>
          </c:cat>
          <c:val>
            <c:numRef>
              <c:f>Hoja2!$B$2:$B$335</c:f>
              <c:numCache>
                <c:formatCode>General</c:formatCode>
                <c:ptCount val="3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5978.7050000000008</c:v>
                </c:pt>
                <c:pt idx="9">
                  <c:v>13913.48</c:v>
                </c:pt>
                <c:pt idx="10">
                  <c:v>5645.3600000000024</c:v>
                </c:pt>
                <c:pt idx="11">
                  <c:v>16292.127000000002</c:v>
                </c:pt>
                <c:pt idx="12">
                  <c:v>14087.067999999983</c:v>
                </c:pt>
                <c:pt idx="13">
                  <c:v>17250.137000000002</c:v>
                </c:pt>
                <c:pt idx="14">
                  <c:v>16477.972000000005</c:v>
                </c:pt>
                <c:pt idx="15">
                  <c:v>17118.490000000005</c:v>
                </c:pt>
                <c:pt idx="16">
                  <c:v>397.9269999999994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1099.42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3277.9079999999999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3486.5929999999994</c:v>
                </c:pt>
                <c:pt idx="85">
                  <c:v>0</c:v>
                </c:pt>
                <c:pt idx="86">
                  <c:v>0</c:v>
                </c:pt>
                <c:pt idx="87">
                  <c:v>3270.29</c:v>
                </c:pt>
                <c:pt idx="88">
                  <c:v>8106.5870000000004</c:v>
                </c:pt>
                <c:pt idx="89">
                  <c:v>143.81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116.839</c:v>
                </c:pt>
                <c:pt idx="102">
                  <c:v>7513.9220000000023</c:v>
                </c:pt>
                <c:pt idx="103">
                  <c:v>291.41000000000003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3448.5279999999998</c:v>
                </c:pt>
                <c:pt idx="137">
                  <c:v>7274.7059999999983</c:v>
                </c:pt>
                <c:pt idx="138">
                  <c:v>5801.0560000000014</c:v>
                </c:pt>
                <c:pt idx="139">
                  <c:v>66.197999999999993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15343.644000000009</c:v>
                </c:pt>
                <c:pt idx="145">
                  <c:v>17490.198999999997</c:v>
                </c:pt>
                <c:pt idx="146">
                  <c:v>12285.008</c:v>
                </c:pt>
                <c:pt idx="147">
                  <c:v>15575.091</c:v>
                </c:pt>
                <c:pt idx="148">
                  <c:v>17010.344999999998</c:v>
                </c:pt>
                <c:pt idx="149">
                  <c:v>17364.246999999999</c:v>
                </c:pt>
                <c:pt idx="150">
                  <c:v>16835.474999999999</c:v>
                </c:pt>
                <c:pt idx="151">
                  <c:v>17610.11799999998</c:v>
                </c:pt>
                <c:pt idx="152">
                  <c:v>16450.826000000005</c:v>
                </c:pt>
                <c:pt idx="153">
                  <c:v>17191.38</c:v>
                </c:pt>
                <c:pt idx="154">
                  <c:v>17594.741999999995</c:v>
                </c:pt>
                <c:pt idx="155">
                  <c:v>17813.448000000022</c:v>
                </c:pt>
                <c:pt idx="156">
                  <c:v>636.01900000000001</c:v>
                </c:pt>
                <c:pt idx="157">
                  <c:v>0</c:v>
                </c:pt>
                <c:pt idx="158">
                  <c:v>0</c:v>
                </c:pt>
                <c:pt idx="159">
                  <c:v>9904.3069999999825</c:v>
                </c:pt>
                <c:pt idx="160">
                  <c:v>11887.155999999981</c:v>
                </c:pt>
                <c:pt idx="161">
                  <c:v>17891.628999999997</c:v>
                </c:pt>
                <c:pt idx="162">
                  <c:v>16367.016</c:v>
                </c:pt>
                <c:pt idx="163">
                  <c:v>13108.734999999999</c:v>
                </c:pt>
                <c:pt idx="164">
                  <c:v>16091.088000000002</c:v>
                </c:pt>
                <c:pt idx="165">
                  <c:v>19204.92200000002</c:v>
                </c:pt>
                <c:pt idx="166">
                  <c:v>18151.238999999994</c:v>
                </c:pt>
                <c:pt idx="167">
                  <c:v>18431.640999999996</c:v>
                </c:pt>
                <c:pt idx="168">
                  <c:v>17713.853999999996</c:v>
                </c:pt>
                <c:pt idx="169">
                  <c:v>16484.88600000002</c:v>
                </c:pt>
                <c:pt idx="170">
                  <c:v>343.95300000000003</c:v>
                </c:pt>
                <c:pt idx="171">
                  <c:v>0</c:v>
                </c:pt>
                <c:pt idx="172">
                  <c:v>10466.381999999985</c:v>
                </c:pt>
                <c:pt idx="173">
                  <c:v>18707.461000000021</c:v>
                </c:pt>
                <c:pt idx="174">
                  <c:v>18235.291000000001</c:v>
                </c:pt>
                <c:pt idx="175">
                  <c:v>17993.365000000005</c:v>
                </c:pt>
                <c:pt idx="176">
                  <c:v>17240.903999999999</c:v>
                </c:pt>
                <c:pt idx="177">
                  <c:v>18202.03</c:v>
                </c:pt>
                <c:pt idx="178">
                  <c:v>17302.280999999999</c:v>
                </c:pt>
                <c:pt idx="179">
                  <c:v>18561.03</c:v>
                </c:pt>
                <c:pt idx="180">
                  <c:v>18407.648000000001</c:v>
                </c:pt>
                <c:pt idx="181">
                  <c:v>18722.043999999998</c:v>
                </c:pt>
                <c:pt idx="182">
                  <c:v>18571.26100000002</c:v>
                </c:pt>
                <c:pt idx="183">
                  <c:v>18082.148000000005</c:v>
                </c:pt>
                <c:pt idx="184">
                  <c:v>9967.0960000000014</c:v>
                </c:pt>
                <c:pt idx="185">
                  <c:v>301.5</c:v>
                </c:pt>
                <c:pt idx="186">
                  <c:v>13526.848999999987</c:v>
                </c:pt>
                <c:pt idx="187">
                  <c:v>15941.874999999989</c:v>
                </c:pt>
                <c:pt idx="188">
                  <c:v>14178.633000000009</c:v>
                </c:pt>
                <c:pt idx="189">
                  <c:v>13484.112000000006</c:v>
                </c:pt>
                <c:pt idx="190">
                  <c:v>16348.711000000008</c:v>
                </c:pt>
                <c:pt idx="191">
                  <c:v>17310.537</c:v>
                </c:pt>
                <c:pt idx="192">
                  <c:v>17713.837999999996</c:v>
                </c:pt>
                <c:pt idx="193">
                  <c:v>17226.168000000001</c:v>
                </c:pt>
                <c:pt idx="194">
                  <c:v>16152.01</c:v>
                </c:pt>
                <c:pt idx="195">
                  <c:v>16961.764999999999</c:v>
                </c:pt>
                <c:pt idx="196">
                  <c:v>16582.985000000022</c:v>
                </c:pt>
                <c:pt idx="197">
                  <c:v>13700.946000000002</c:v>
                </c:pt>
                <c:pt idx="198">
                  <c:v>16313.696999999987</c:v>
                </c:pt>
                <c:pt idx="199">
                  <c:v>15369.165000000003</c:v>
                </c:pt>
                <c:pt idx="200">
                  <c:v>16291.348999999987</c:v>
                </c:pt>
                <c:pt idx="201">
                  <c:v>15753.949000000002</c:v>
                </c:pt>
                <c:pt idx="202">
                  <c:v>16880.81199999998</c:v>
                </c:pt>
                <c:pt idx="203">
                  <c:v>16726.964000000018</c:v>
                </c:pt>
                <c:pt idx="204">
                  <c:v>17371.809999999983</c:v>
                </c:pt>
                <c:pt idx="205">
                  <c:v>17088.118000000002</c:v>
                </c:pt>
                <c:pt idx="206">
                  <c:v>18463.694</c:v>
                </c:pt>
                <c:pt idx="207">
                  <c:v>18493.857</c:v>
                </c:pt>
                <c:pt idx="208">
                  <c:v>18648.916000000001</c:v>
                </c:pt>
                <c:pt idx="209">
                  <c:v>17278.137999999992</c:v>
                </c:pt>
                <c:pt idx="210">
                  <c:v>18430.006999999998</c:v>
                </c:pt>
                <c:pt idx="211">
                  <c:v>14981.76099999999</c:v>
                </c:pt>
                <c:pt idx="212">
                  <c:v>8384.2350000000006</c:v>
                </c:pt>
                <c:pt idx="213">
                  <c:v>9212.1320000000069</c:v>
                </c:pt>
                <c:pt idx="214">
                  <c:v>8714.7309999999907</c:v>
                </c:pt>
                <c:pt idx="215">
                  <c:v>8665.4769999999844</c:v>
                </c:pt>
                <c:pt idx="216">
                  <c:v>8945.077000000003</c:v>
                </c:pt>
                <c:pt idx="217">
                  <c:v>10962.380999999983</c:v>
                </c:pt>
                <c:pt idx="218">
                  <c:v>15575.65</c:v>
                </c:pt>
                <c:pt idx="219">
                  <c:v>7517.3350000000009</c:v>
                </c:pt>
                <c:pt idx="220">
                  <c:v>7507.4439999999995</c:v>
                </c:pt>
                <c:pt idx="221">
                  <c:v>14625.847000000002</c:v>
                </c:pt>
                <c:pt idx="222">
                  <c:v>16768.604000000003</c:v>
                </c:pt>
                <c:pt idx="223">
                  <c:v>16927.368999999999</c:v>
                </c:pt>
                <c:pt idx="224">
                  <c:v>17304.189000000002</c:v>
                </c:pt>
                <c:pt idx="225">
                  <c:v>17892.964000000018</c:v>
                </c:pt>
                <c:pt idx="226">
                  <c:v>8761.9829999999856</c:v>
                </c:pt>
                <c:pt idx="227">
                  <c:v>9672.3489999999856</c:v>
                </c:pt>
                <c:pt idx="228">
                  <c:v>17972.742000000009</c:v>
                </c:pt>
                <c:pt idx="229">
                  <c:v>17618.466000000019</c:v>
                </c:pt>
                <c:pt idx="230">
                  <c:v>17764.338999999996</c:v>
                </c:pt>
                <c:pt idx="231">
                  <c:v>17380.451999999997</c:v>
                </c:pt>
                <c:pt idx="232">
                  <c:v>18096.125</c:v>
                </c:pt>
                <c:pt idx="233">
                  <c:v>9266.11</c:v>
                </c:pt>
                <c:pt idx="234">
                  <c:v>9650.9909999999836</c:v>
                </c:pt>
                <c:pt idx="235">
                  <c:v>17231.907000000021</c:v>
                </c:pt>
                <c:pt idx="236">
                  <c:v>18099.825000000001</c:v>
                </c:pt>
                <c:pt idx="237">
                  <c:v>17325.105000000003</c:v>
                </c:pt>
                <c:pt idx="238">
                  <c:v>17779.093000000004</c:v>
                </c:pt>
                <c:pt idx="239">
                  <c:v>17367.383000000005</c:v>
                </c:pt>
                <c:pt idx="240">
                  <c:v>7663.6260000000048</c:v>
                </c:pt>
                <c:pt idx="241">
                  <c:v>12709.525999999985</c:v>
                </c:pt>
                <c:pt idx="242">
                  <c:v>18118.804999999997</c:v>
                </c:pt>
                <c:pt idx="243">
                  <c:v>18065.527999999998</c:v>
                </c:pt>
                <c:pt idx="244">
                  <c:v>17682.882999999998</c:v>
                </c:pt>
                <c:pt idx="245">
                  <c:v>16795.693000000003</c:v>
                </c:pt>
                <c:pt idx="246">
                  <c:v>17378.218999999997</c:v>
                </c:pt>
                <c:pt idx="247">
                  <c:v>206.30800000000013</c:v>
                </c:pt>
                <c:pt idx="248">
                  <c:v>6218.3389999999999</c:v>
                </c:pt>
                <c:pt idx="249">
                  <c:v>14235.59199999999</c:v>
                </c:pt>
                <c:pt idx="250">
                  <c:v>8712.5789999999834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</c:numCache>
            </c:numRef>
          </c:val>
        </c:ser>
        <c:axId val="53749632"/>
        <c:axId val="53751168"/>
      </c:areaChart>
      <c:catAx>
        <c:axId val="53749632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/>
            </a:pPr>
            <a:endParaRPr lang="es-ES"/>
          </a:p>
        </c:txPr>
        <c:crossAx val="53751168"/>
        <c:crosses val="autoZero"/>
        <c:auto val="1"/>
        <c:lblAlgn val="ctr"/>
        <c:lblOffset val="100"/>
      </c:catAx>
      <c:valAx>
        <c:axId val="53751168"/>
        <c:scaling>
          <c:orientation val="minMax"/>
        </c:scaling>
        <c:axPos val="l"/>
        <c:majorGridlines/>
        <c:numFmt formatCode="General" sourceLinked="1"/>
        <c:tickLblPos val="nextTo"/>
        <c:crossAx val="53749632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ED95C-D0FB-42FB-B349-795EE370C7F5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ADFD3-02FF-48D1-9C24-E83B020D0A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ADFD3-02FF-48D1-9C24-E83B020D0AF9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texto"/>
          <p:cNvSpPr>
            <a:spLocks noGrp="1"/>
          </p:cNvSpPr>
          <p:nvPr>
            <p:ph type="body" sz="quarter" idx="10"/>
          </p:nvPr>
        </p:nvSpPr>
        <p:spPr>
          <a:xfrm>
            <a:off x="982537" y="2311876"/>
            <a:ext cx="7200000" cy="2520000"/>
          </a:xfrm>
          <a:solidFill>
            <a:srgbClr val="002261"/>
          </a:solidFill>
        </p:spPr>
        <p:txBody>
          <a:bodyPr wrap="square" anchor="ctr" anchorCtr="0">
            <a:noAutofit/>
          </a:bodyPr>
          <a:lstStyle>
            <a:lvl1pPr marL="0" indent="-360000" algn="ctr">
              <a:spcBef>
                <a:spcPts val="0"/>
              </a:spcBef>
              <a:spcAft>
                <a:spcPts val="600"/>
              </a:spcAft>
              <a:buNone/>
              <a:defRPr sz="2800" b="1" i="0" baseline="0">
                <a:solidFill>
                  <a:srgbClr val="6C9EC4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14 Marcador de texto"/>
          <p:cNvSpPr>
            <a:spLocks noGrp="1"/>
          </p:cNvSpPr>
          <p:nvPr>
            <p:ph type="body" sz="quarter" idx="11"/>
          </p:nvPr>
        </p:nvSpPr>
        <p:spPr>
          <a:xfrm>
            <a:off x="972000" y="1603116"/>
            <a:ext cx="7200000" cy="540000"/>
          </a:xfrm>
          <a:solidFill>
            <a:srgbClr val="002261"/>
          </a:solidFill>
        </p:spPr>
        <p:txBody>
          <a:bodyPr wrap="square" anchor="ctr" anchorCtr="0">
            <a:noAutofit/>
          </a:bodyPr>
          <a:lstStyle>
            <a:lvl1pPr marL="0" indent="-360000" algn="ctr">
              <a:spcBef>
                <a:spcPts val="0"/>
              </a:spcBef>
              <a:spcAft>
                <a:spcPts val="600"/>
              </a:spcAft>
              <a:buNone/>
              <a:defRPr sz="2800" b="1" i="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4 Marcador de texto"/>
          <p:cNvSpPr>
            <a:spLocks noGrp="1"/>
          </p:cNvSpPr>
          <p:nvPr>
            <p:ph type="body" sz="quarter" idx="13"/>
          </p:nvPr>
        </p:nvSpPr>
        <p:spPr>
          <a:xfrm>
            <a:off x="982537" y="5000636"/>
            <a:ext cx="7200000" cy="540000"/>
          </a:xfrm>
          <a:noFill/>
        </p:spPr>
        <p:txBody>
          <a:bodyPr wrap="square" anchor="ctr" anchorCtr="0">
            <a:noAutofit/>
          </a:bodyPr>
          <a:lstStyle>
            <a:lvl1pPr marL="0" indent="-36000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972000" y="6131502"/>
            <a:ext cx="184731" cy="369332"/>
          </a:xfrm>
          <a:noFill/>
        </p:spPr>
        <p:txBody>
          <a:bodyPr wrap="none" anchor="ctr" anchorCtr="0">
            <a:spAutoFit/>
          </a:bodyPr>
          <a:lstStyle>
            <a:lvl1pPr marL="0" indent="-360000" algn="l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4 Marcador de texto"/>
          <p:cNvSpPr>
            <a:spLocks noGrp="1"/>
          </p:cNvSpPr>
          <p:nvPr>
            <p:ph type="body" sz="quarter" idx="15"/>
          </p:nvPr>
        </p:nvSpPr>
        <p:spPr>
          <a:xfrm>
            <a:off x="7987269" y="6131502"/>
            <a:ext cx="184731" cy="369332"/>
          </a:xfrm>
          <a:noFill/>
        </p:spPr>
        <p:txBody>
          <a:bodyPr wrap="none" anchor="ctr" anchorCtr="0">
            <a:spAutoFit/>
          </a:bodyPr>
          <a:lstStyle>
            <a:lvl1pPr marL="0" indent="-360000" algn="r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79661"/>
            <a:ext cx="12402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96" y="205557"/>
            <a:ext cx="3600000" cy="72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ienzo de sub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28728" y="3249000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927257" y="3249000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425786" y="3249000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 userDrawn="1"/>
        </p:nvSpPr>
        <p:spPr>
          <a:xfrm>
            <a:off x="1928794" y="4171058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 userDrawn="1"/>
        </p:nvSpPr>
        <p:spPr>
          <a:xfrm>
            <a:off x="1428728" y="4171058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 userDrawn="1"/>
        </p:nvSpPr>
        <p:spPr>
          <a:xfrm>
            <a:off x="927257" y="4171058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4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3812450"/>
            <a:ext cx="6286543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con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424000" cy="5058000"/>
          </a:xfrm>
        </p:spPr>
        <p:txBody>
          <a:bodyPr wrap="square">
            <a:noAutofit/>
          </a:bodyPr>
          <a:lstStyle>
            <a:lvl1pPr algn="just">
              <a:spcBef>
                <a:spcPts val="0"/>
              </a:spcBef>
              <a:spcAft>
                <a:spcPts val="600"/>
              </a:spcAft>
              <a:buClr>
                <a:srgbClr val="002261"/>
              </a:buClr>
              <a:buFont typeface="Arial" pitchFamily="34" charset="0"/>
              <a:buChar char="■"/>
              <a:defRPr sz="2000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spcBef>
                <a:spcPts val="0"/>
              </a:spcBef>
              <a:spcAft>
                <a:spcPts val="600"/>
              </a:spcAft>
              <a:buClr>
                <a:srgbClr val="365F91"/>
              </a:buClr>
              <a:buFont typeface="Arial" pitchFamily="34" charset="0"/>
              <a:buChar char="■"/>
              <a:defRPr sz="2000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spcBef>
                <a:spcPts val="0"/>
              </a:spcBef>
              <a:spcAft>
                <a:spcPts val="600"/>
              </a:spcAft>
              <a:buClr>
                <a:srgbClr val="6C9EC4"/>
              </a:buClr>
              <a:buFont typeface="Arial" pitchFamily="34" charset="0"/>
              <a:buChar char="■"/>
              <a:defRPr sz="2000" baseline="0">
                <a:solidFill>
                  <a:srgbClr val="6C9EC4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enzo de 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28728" y="3249000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927257" y="3249000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425786" y="3249000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ienzo de sub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28728" y="3249000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927257" y="3249000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425786" y="3249000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 userDrawn="1"/>
        </p:nvSpPr>
        <p:spPr>
          <a:xfrm>
            <a:off x="1928794" y="4171058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 userDrawn="1"/>
        </p:nvSpPr>
        <p:spPr>
          <a:xfrm>
            <a:off x="1428728" y="4171058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 userDrawn="1"/>
        </p:nvSpPr>
        <p:spPr>
          <a:xfrm>
            <a:off x="927257" y="4171058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4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3812450"/>
            <a:ext cx="6286543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 con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424000" cy="5058000"/>
          </a:xfrm>
        </p:spPr>
        <p:txBody>
          <a:bodyPr wrap="square">
            <a:noAutofit/>
          </a:bodyPr>
          <a:lstStyle>
            <a:lvl1pPr algn="just">
              <a:spcBef>
                <a:spcPts val="0"/>
              </a:spcBef>
              <a:spcAft>
                <a:spcPts val="600"/>
              </a:spcAft>
              <a:buClr>
                <a:srgbClr val="002261"/>
              </a:buClr>
              <a:buFont typeface="Arial" pitchFamily="34" charset="0"/>
              <a:buChar char="■"/>
              <a:defRPr sz="2000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spcBef>
                <a:spcPts val="0"/>
              </a:spcBef>
              <a:spcAft>
                <a:spcPts val="600"/>
              </a:spcAft>
              <a:buClr>
                <a:srgbClr val="365F91"/>
              </a:buClr>
              <a:buFont typeface="Arial" pitchFamily="34" charset="0"/>
              <a:buChar char="■"/>
              <a:defRPr sz="2000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spcBef>
                <a:spcPts val="0"/>
              </a:spcBef>
              <a:spcAft>
                <a:spcPts val="600"/>
              </a:spcAft>
              <a:buClr>
                <a:srgbClr val="6C9EC4"/>
              </a:buClr>
              <a:buFont typeface="Arial" pitchFamily="34" charset="0"/>
              <a:buChar char="■"/>
              <a:defRPr sz="2000" baseline="0">
                <a:solidFill>
                  <a:srgbClr val="6C9EC4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enzo de subapar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28728" y="3249000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 userDrawn="1"/>
        </p:nvSpPr>
        <p:spPr>
          <a:xfrm>
            <a:off x="927257" y="3249000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425786" y="3249000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 userDrawn="1"/>
        </p:nvSpPr>
        <p:spPr>
          <a:xfrm>
            <a:off x="1928794" y="4171058"/>
            <a:ext cx="360000" cy="360000"/>
          </a:xfrm>
          <a:prstGeom prst="rect">
            <a:avLst/>
          </a:prstGeom>
          <a:solidFill>
            <a:srgbClr val="36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 userDrawn="1"/>
        </p:nvSpPr>
        <p:spPr>
          <a:xfrm>
            <a:off x="1428728" y="4171058"/>
            <a:ext cx="360000" cy="360000"/>
          </a:xfrm>
          <a:prstGeom prst="rect">
            <a:avLst/>
          </a:prstGeom>
          <a:solidFill>
            <a:srgbClr val="00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 userDrawn="1"/>
        </p:nvSpPr>
        <p:spPr>
          <a:xfrm>
            <a:off x="927257" y="4171058"/>
            <a:ext cx="360000" cy="360000"/>
          </a:xfrm>
          <a:prstGeom prst="rect">
            <a:avLst/>
          </a:prstGeom>
          <a:solidFill>
            <a:srgbClr val="6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4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3812450"/>
            <a:ext cx="6286543" cy="1077218"/>
          </a:xfrm>
        </p:spPr>
        <p:txBody>
          <a:bodyPr wrap="square" anchor="ctr" anchorCtr="0">
            <a:spAutoFit/>
          </a:bodyPr>
          <a:lstStyle>
            <a:lvl1pPr>
              <a:buFont typeface="Arial" pitchFamily="34" charset="0"/>
              <a:buNone/>
              <a:defRPr sz="3200" b="1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in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5058000"/>
          </a:xfrm>
        </p:spPr>
        <p:txBody>
          <a:bodyPr wrap="square">
            <a:noAutofit/>
          </a:bodyPr>
          <a:lstStyle>
            <a:lvl1pPr marL="0" indent="0" algn="just">
              <a:spcBef>
                <a:spcPts val="0"/>
              </a:spcBef>
              <a:spcAft>
                <a:spcPts val="600"/>
              </a:spcAft>
              <a:buClr>
                <a:srgbClr val="244061"/>
              </a:buClr>
              <a:buFont typeface="Arial" pitchFamily="34" charset="0"/>
              <a:buNone/>
              <a:defRPr sz="2000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365F91"/>
              </a:buClr>
              <a:buFont typeface="Arial" pitchFamily="34" charset="0"/>
              <a:buNone/>
              <a:defRPr sz="2000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95B3D7"/>
              </a:buClr>
              <a:buFont typeface="Arial" pitchFamily="34" charset="0"/>
              <a:buNone/>
              <a:defRPr sz="2000" baseline="0">
                <a:solidFill>
                  <a:srgbClr val="95B3D7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424000" cy="5058000"/>
          </a:xfrm>
        </p:spPr>
        <p:txBody>
          <a:bodyPr wrap="square">
            <a:noAutofit/>
          </a:bodyPr>
          <a:lstStyle>
            <a:lvl1pPr algn="just">
              <a:spcBef>
                <a:spcPts val="0"/>
              </a:spcBef>
              <a:spcAft>
                <a:spcPts val="600"/>
              </a:spcAft>
              <a:buClr>
                <a:srgbClr val="002261"/>
              </a:buClr>
              <a:buFont typeface="Arial" pitchFamily="34" charset="0"/>
              <a:buChar char="■"/>
              <a:defRPr sz="2000" baseline="0">
                <a:solidFill>
                  <a:srgbClr val="00226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spcBef>
                <a:spcPts val="0"/>
              </a:spcBef>
              <a:spcAft>
                <a:spcPts val="600"/>
              </a:spcAft>
              <a:buClr>
                <a:srgbClr val="365F91"/>
              </a:buClr>
              <a:buFont typeface="Arial" pitchFamily="34" charset="0"/>
              <a:buChar char="■"/>
              <a:defRPr sz="2000" baseline="0">
                <a:solidFill>
                  <a:srgbClr val="365F9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spcBef>
                <a:spcPts val="0"/>
              </a:spcBef>
              <a:spcAft>
                <a:spcPts val="600"/>
              </a:spcAft>
              <a:buClr>
                <a:srgbClr val="6C9EC4"/>
              </a:buClr>
              <a:buFont typeface="Arial" pitchFamily="34" charset="0"/>
              <a:buChar char="■"/>
              <a:defRPr sz="2000" baseline="0">
                <a:solidFill>
                  <a:srgbClr val="6C9EC4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200000" cy="540000"/>
          </a:xfrm>
          <a:solidFill>
            <a:srgbClr val="002261"/>
          </a:solidFill>
        </p:spPr>
        <p:txBody>
          <a:bodyPr wrap="none" lIns="360000" anchor="ctr" anchorCtr="0">
            <a:noAutofit/>
          </a:bodyPr>
          <a:lstStyle>
            <a:lvl1pPr marL="342900" indent="-34290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1944000" y="6318000"/>
            <a:ext cx="7200000" cy="540000"/>
          </a:xfrm>
          <a:solidFill>
            <a:srgbClr val="6C9EC4"/>
          </a:solidFill>
        </p:spPr>
        <p:txBody>
          <a:bodyPr wrap="none" lIns="90000" anchor="ctr" anchorCtr="0">
            <a:noAutofit/>
          </a:bodyPr>
          <a:lstStyle>
            <a:lvl1pPr marL="342900" indent="-34290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7200000" y="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0" y="6318000"/>
            <a:ext cx="1944000" cy="540000"/>
          </a:xfrm>
          <a:solidFill>
            <a:srgbClr val="365F91"/>
          </a:solidFill>
        </p:spPr>
        <p:txBody>
          <a:bodyPr wrap="none" lIns="90000" anchor="ctr" anchorCtr="0">
            <a:noAutofit/>
          </a:bodyPr>
          <a:lstStyle>
            <a:lvl1pPr marL="342900" indent="-34290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60000" y="900000"/>
            <a:ext cx="8424000" cy="5058000"/>
          </a:xfrm>
        </p:spPr>
        <p:txBody>
          <a:bodyPr/>
          <a:lstStyle>
            <a:lvl1pPr algn="just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60" r:id="rId3"/>
    <p:sldLayoutId id="2147483659" r:id="rId4"/>
    <p:sldLayoutId id="2147483656" r:id="rId5"/>
    <p:sldLayoutId id="214748365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847B77-413E-433A-8FA3-107001528644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070A8E-1D93-4110-A4A0-661BD59E94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883" r:id="rId14"/>
    <p:sldLayoutId id="2147483884" r:id="rId15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cumento_de_Microsoft_Office_Word2.docx"/><Relationship Id="rId4" Type="http://schemas.openxmlformats.org/officeDocument/2006/relationships/package" Target="../embeddings/Documento_de_Microsoft_Office_Word1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Situación actual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SIPEI 2010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972000" y="6131502"/>
            <a:ext cx="2710999" cy="369332"/>
          </a:xfrm>
        </p:spPr>
        <p:txBody>
          <a:bodyPr/>
          <a:lstStyle/>
          <a:p>
            <a:r>
              <a:rPr lang="es-ES" dirty="0" smtClean="0"/>
              <a:t>Santiago de Compostela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/>
          </p:nvPr>
        </p:nvSpPr>
        <p:spPr>
          <a:xfrm>
            <a:off x="5448177" y="6131502"/>
            <a:ext cx="2723823" cy="369332"/>
          </a:xfrm>
        </p:spPr>
        <p:txBody>
          <a:bodyPr/>
          <a:lstStyle/>
          <a:p>
            <a:r>
              <a:rPr lang="es-ES" dirty="0" smtClean="0"/>
              <a:t>21 de diciembre de 2009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Presentación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Presentación</a:t>
            </a: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El Sistema de Predicción de Estadística de Inmisión utiliza datos de inmisión </a:t>
            </a:r>
            <a:r>
              <a:rPr lang="es-ES" dirty="0" err="1" smtClean="0"/>
              <a:t>minutales</a:t>
            </a:r>
            <a:r>
              <a:rPr lang="es-ES" dirty="0" smtClean="0"/>
              <a:t> disponibles en el sistema MEDAS para obtener: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Predicciones de los valores de dióxido de azufre y de óxidos de nitrógeno, con media hora de antelación, usando modelos aditivos. 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Proporciona una predicción probabilística de superación de los niveles de SO</a:t>
            </a:r>
            <a:r>
              <a:rPr lang="es-ES" baseline="-25000" dirty="0" smtClean="0"/>
              <a:t>2 </a:t>
            </a:r>
            <a:r>
              <a:rPr lang="es-ES" dirty="0" smtClean="0"/>
              <a:t>y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.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SIPEI calcula la probabilidad estimada de si es la Central Térmica o  el Ciclo Combinado el causante de un episodio de alteración de la calidad de aire.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Presentación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dirty="0" smtClean="0"/>
              <a:t>Conexión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En este módulo se obtienen los datos originales, se formatean convenientemente y se ponen a disposición del módulo de predicción.</a:t>
            </a:r>
          </a:p>
          <a:p>
            <a:r>
              <a:rPr lang="es-ES" b="1" dirty="0" smtClean="0"/>
              <a:t>Predicción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Hace referencia a los aspectos más metodológicos, matemáticos y estadísticos</a:t>
            </a:r>
          </a:p>
          <a:p>
            <a:pPr lvl="1"/>
            <a:r>
              <a:rPr lang="es-ES" dirty="0" smtClean="0"/>
              <a:t>En este módulo se leen los datos formateados, se aplican los modelos, se realizan los cálculos, se obtienen los resultados que se ponen a disposición del módulo de visualización.</a:t>
            </a:r>
          </a:p>
          <a:p>
            <a:r>
              <a:rPr lang="es-ES" b="1" dirty="0" smtClean="0"/>
              <a:t>Visualización</a:t>
            </a:r>
            <a:endParaRPr lang="es-ES" dirty="0" smtClean="0"/>
          </a:p>
          <a:p>
            <a:pPr lvl="1"/>
            <a:r>
              <a:rPr lang="es-ES" dirty="0" smtClean="0"/>
              <a:t>En este módulo se leen los resultados, se generan los gráficos, informes y se pone toda la información a disposición del usuario final.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Conexión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Conexión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428596" y="857232"/>
            <a:ext cx="8424000" cy="1957496"/>
          </a:xfrm>
        </p:spPr>
        <p:txBody>
          <a:bodyPr/>
          <a:lstStyle/>
          <a:p>
            <a:r>
              <a:rPr lang="es-ES" dirty="0" smtClean="0"/>
              <a:t>Mediante la conexión con MEDAS se recogen datos </a:t>
            </a:r>
            <a:r>
              <a:rPr lang="es-ES" dirty="0" err="1" smtClean="0"/>
              <a:t>minutales</a:t>
            </a:r>
            <a:r>
              <a:rPr lang="es-ES" dirty="0" smtClean="0"/>
              <a:t> y </a:t>
            </a:r>
            <a:r>
              <a:rPr lang="es-ES" dirty="0" err="1" smtClean="0"/>
              <a:t>cincominutales</a:t>
            </a:r>
            <a:r>
              <a:rPr lang="es-ES" dirty="0" smtClean="0"/>
              <a:t> de todas las estaciones de medición, de la central térmica, de la central de ciclo combinado y de la estación meteorológica.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Situación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dirty="0" smtClean="0"/>
              <a:t>SITUACIÓN</a:t>
            </a:r>
          </a:p>
          <a:p>
            <a:pPr lvl="1"/>
            <a:r>
              <a:rPr lang="es-ES" dirty="0" smtClean="0"/>
              <a:t>En el periodo 2008-2009 la incorporación de la nueva central de ciclo combinado ha causado un importante impacto en los sistemas de predicción.</a:t>
            </a:r>
          </a:p>
          <a:p>
            <a:pPr lvl="2"/>
            <a:r>
              <a:rPr lang="es-ES" dirty="0" smtClean="0"/>
              <a:t>Desarrollo, implementación y validación de nuevos modelos capaces de predecir no solo niveles de SO</a:t>
            </a:r>
            <a:r>
              <a:rPr lang="es-ES" baseline="-25000" dirty="0" smtClean="0"/>
              <a:t>2</a:t>
            </a:r>
            <a:r>
              <a:rPr lang="es-ES" dirty="0" smtClean="0"/>
              <a:t> sino también de NO</a:t>
            </a:r>
            <a:r>
              <a:rPr lang="es-ES" baseline="-25000" dirty="0" smtClean="0"/>
              <a:t>X</a:t>
            </a:r>
            <a:r>
              <a:rPr lang="es-ES" dirty="0" smtClean="0"/>
              <a:t>.</a:t>
            </a:r>
          </a:p>
          <a:p>
            <a:pPr lvl="2">
              <a:buNone/>
            </a:pPr>
            <a:endParaRPr lang="es-ES" dirty="0" smtClean="0"/>
          </a:p>
          <a:p>
            <a:pPr lvl="1"/>
            <a:r>
              <a:rPr lang="es-ES" dirty="0" smtClean="0"/>
              <a:t>El sistema sigue funcionando en continuo aportando predicciones de los niveles de SO</a:t>
            </a:r>
            <a:r>
              <a:rPr lang="es-ES" baseline="-25000" dirty="0" smtClean="0"/>
              <a:t>2</a:t>
            </a:r>
            <a:r>
              <a:rPr lang="es-ES" dirty="0" smtClean="0"/>
              <a:t> y NO</a:t>
            </a:r>
            <a:r>
              <a:rPr lang="es-ES" baseline="-25000" dirty="0" smtClean="0"/>
              <a:t>X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Calculando la probabilidad de que se produzca un episodio y, en caso de producirse, permite predecir si es la Central Térmica o el Ciclo Combinado el causante del mismo.</a:t>
            </a:r>
          </a:p>
          <a:p>
            <a:pPr lvl="2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714356"/>
            <a:ext cx="8424000" cy="5500726"/>
          </a:xfrm>
        </p:spPr>
        <p:txBody>
          <a:bodyPr/>
          <a:lstStyle/>
          <a:p>
            <a:r>
              <a:rPr lang="es-ES" b="1" dirty="0" smtClean="0"/>
              <a:t>MODELOS DE PREDICCIÓN</a:t>
            </a:r>
          </a:p>
          <a:p>
            <a:pPr lvl="1"/>
            <a:r>
              <a:rPr lang="es-ES" dirty="0" smtClean="0"/>
              <a:t>Actualmente, están implementados los </a:t>
            </a:r>
            <a:r>
              <a:rPr lang="es-ES" b="1" dirty="0" smtClean="0"/>
              <a:t>modelos aditivos</a:t>
            </a:r>
            <a:r>
              <a:rPr lang="es-ES" dirty="0" smtClean="0"/>
              <a:t> para predecir con media hora de antelación el comportamiento de las variables de inmisión de SO</a:t>
            </a:r>
            <a:r>
              <a:rPr lang="es-ES" baseline="-25000" dirty="0" smtClean="0"/>
              <a:t>2</a:t>
            </a:r>
            <a:r>
              <a:rPr lang="es-ES" dirty="0" smtClean="0"/>
              <a:t> y NO</a:t>
            </a:r>
            <a:r>
              <a:rPr lang="es-ES" baseline="-25000" dirty="0" smtClean="0"/>
              <a:t>X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En los aditivos se utilizan las matrices históricas construidas con niveles reales de inmisión en media horaria formando vectores del tipo:	</a:t>
            </a:r>
          </a:p>
          <a:p>
            <a:pPr lvl="1" algn="ctr">
              <a:buNone/>
            </a:pPr>
            <a:r>
              <a:rPr lang="es-ES" dirty="0" smtClean="0"/>
              <a:t>	(x</a:t>
            </a:r>
            <a:r>
              <a:rPr lang="es-ES" baseline="-25000" dirty="0" smtClean="0"/>
              <a:t>t-5</a:t>
            </a:r>
            <a:r>
              <a:rPr lang="es-ES" dirty="0" smtClean="0"/>
              <a:t>, x</a:t>
            </a:r>
            <a:r>
              <a:rPr lang="es-ES" baseline="-25000" dirty="0" smtClean="0"/>
              <a:t>t</a:t>
            </a:r>
            <a:r>
              <a:rPr lang="es-ES" dirty="0" smtClean="0"/>
              <a:t>,x</a:t>
            </a:r>
            <a:r>
              <a:rPr lang="es-ES" baseline="-25000" dirty="0" smtClean="0"/>
              <a:t>t+30</a:t>
            </a:r>
            <a:r>
              <a:rPr lang="es-ES" dirty="0" smtClean="0"/>
              <a:t>)</a:t>
            </a:r>
            <a:r>
              <a:rPr lang="es-ES" baseline="30000" dirty="0" smtClean="0"/>
              <a:t>T</a:t>
            </a:r>
          </a:p>
          <a:p>
            <a:pPr lvl="1">
              <a:buNone/>
            </a:pPr>
            <a:endParaRPr lang="es-ES" baseline="30000" dirty="0" smtClean="0"/>
          </a:p>
          <a:p>
            <a:pPr lvl="1"/>
            <a:r>
              <a:rPr lang="es-ES" dirty="0" smtClean="0"/>
              <a:t>Se definen estratos particularizados para cada estación y variable de interés asignando a cada uno de ellos un rango de valores de x</a:t>
            </a:r>
            <a:r>
              <a:rPr lang="es-ES" baseline="-25000" dirty="0" smtClean="0"/>
              <a:t>t+30</a:t>
            </a:r>
            <a:r>
              <a:rPr lang="es-ES" dirty="0" smtClean="0"/>
              <a:t>  que determinará a que estrato pertenece su correspondiente vector: (x</a:t>
            </a:r>
            <a:r>
              <a:rPr lang="es-ES" baseline="-25000" dirty="0" smtClean="0"/>
              <a:t>t</a:t>
            </a:r>
            <a:r>
              <a:rPr lang="es-ES" dirty="0" smtClean="0"/>
              <a:t>-x</a:t>
            </a:r>
            <a:r>
              <a:rPr lang="es-ES" baseline="-25000" dirty="0" smtClean="0"/>
              <a:t>t-5</a:t>
            </a:r>
            <a:r>
              <a:rPr lang="es-ES" dirty="0" smtClean="0"/>
              <a:t>, </a:t>
            </a:r>
            <a:r>
              <a:rPr lang="es-ES" dirty="0" err="1" smtClean="0"/>
              <a:t>x</a:t>
            </a:r>
            <a:r>
              <a:rPr lang="es-ES" baseline="-25000" dirty="0" err="1" smtClean="0"/>
              <a:t>t</a:t>
            </a:r>
            <a:r>
              <a:rPr lang="es-ES" dirty="0" smtClean="0"/>
              <a:t> , x</a:t>
            </a:r>
            <a:r>
              <a:rPr lang="es-ES" baseline="-25000" dirty="0" smtClean="0"/>
              <a:t>t+30</a:t>
            </a:r>
            <a:r>
              <a:rPr lang="es-ES" dirty="0" smtClean="0"/>
              <a:t>)</a:t>
            </a:r>
            <a:r>
              <a:rPr lang="es-ES" baseline="30000" dirty="0" smtClean="0"/>
              <a:t>T</a:t>
            </a:r>
            <a:endParaRPr lang="es-ES" dirty="0" smtClean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r>
              <a:rPr lang="es-ES" dirty="0" smtClean="0"/>
              <a:t>		</a:t>
            </a:r>
          </a:p>
          <a:p>
            <a:pPr lvl="1"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predicción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Predicción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4957892"/>
          </a:xfrm>
        </p:spPr>
        <p:txBody>
          <a:bodyPr/>
          <a:lstStyle/>
          <a:p>
            <a:pPr lvl="1"/>
            <a:r>
              <a:rPr lang="es-ES" dirty="0" smtClean="0"/>
              <a:t>El modelo planteado es de la forma:</a:t>
            </a:r>
          </a:p>
          <a:p>
            <a:pPr lvl="2">
              <a:buNone/>
            </a:pPr>
            <a:endParaRPr lang="es-ES" dirty="0" smtClean="0"/>
          </a:p>
          <a:p>
            <a:pPr lvl="2">
              <a:buNone/>
            </a:pPr>
            <a:endParaRPr lang="es-ES" dirty="0" smtClean="0"/>
          </a:p>
          <a:p>
            <a:pPr lvl="2"/>
            <a:r>
              <a:rPr lang="es-ES" dirty="0" smtClean="0"/>
              <a:t>X</a:t>
            </a:r>
            <a:r>
              <a:rPr lang="es-ES" baseline="-25000" dirty="0" smtClean="0"/>
              <a:t>i</a:t>
            </a:r>
            <a:r>
              <a:rPr lang="es-ES" dirty="0" smtClean="0"/>
              <a:t> nivel medio horario del contaminante en el instante i,</a:t>
            </a:r>
          </a:p>
          <a:p>
            <a:pPr lvl="2"/>
            <a:r>
              <a:rPr lang="el-GR" dirty="0" smtClean="0"/>
              <a:t>β</a:t>
            </a:r>
            <a:r>
              <a:rPr lang="es-ES" baseline="-25000" dirty="0" smtClean="0"/>
              <a:t>o </a:t>
            </a:r>
            <a:r>
              <a:rPr lang="es-ES" dirty="0" smtClean="0"/>
              <a:t> es una constante desconocida,</a:t>
            </a:r>
          </a:p>
          <a:p>
            <a:pPr lvl="2"/>
            <a:r>
              <a:rPr lang="es-ES" dirty="0" smtClean="0"/>
              <a:t>s</a:t>
            </a:r>
            <a:r>
              <a:rPr lang="es-ES" baseline="-25000" dirty="0" smtClean="0"/>
              <a:t>1</a:t>
            </a:r>
            <a:r>
              <a:rPr lang="es-ES" dirty="0" smtClean="0"/>
              <a:t> y s</a:t>
            </a:r>
            <a:r>
              <a:rPr lang="es-ES" baseline="-25000" dirty="0" smtClean="0"/>
              <a:t>2</a:t>
            </a:r>
            <a:r>
              <a:rPr lang="es-ES" dirty="0" smtClean="0"/>
              <a:t> son funciones suaves desconocidas,</a:t>
            </a:r>
          </a:p>
          <a:p>
            <a:pPr lvl="2"/>
            <a:endParaRPr lang="es-ES" baseline="-25000" dirty="0" smtClean="0"/>
          </a:p>
          <a:p>
            <a:pPr lvl="2"/>
            <a:r>
              <a:rPr lang="es-ES" baseline="-25000" dirty="0" smtClean="0"/>
              <a:t> 	</a:t>
            </a:r>
            <a:r>
              <a:rPr lang="es-ES" dirty="0" smtClean="0"/>
              <a:t> es la estimación obtenida para 30 minutos después al instante actual.</a:t>
            </a:r>
          </a:p>
          <a:p>
            <a:r>
              <a:rPr lang="es-ES" dirty="0" smtClean="0"/>
              <a:t>La estimación del modelo se realiza de forma no paramétrica utilizando </a:t>
            </a:r>
            <a:r>
              <a:rPr lang="es-ES" dirty="0" err="1" smtClean="0"/>
              <a:t>Splines</a:t>
            </a:r>
            <a:r>
              <a:rPr lang="es-ES" dirty="0" smtClean="0"/>
              <a:t> con penalizaciones y las matrices históricas correspondientes. Se usa el método de validación cruzada generalizado para estimar el parámetro de suavizado.</a:t>
            </a:r>
          </a:p>
          <a:p>
            <a:pPr lvl="2"/>
            <a:endParaRPr lang="es-ES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357158" y="1357298"/>
          <a:ext cx="8475133" cy="500066"/>
        </p:xfrm>
        <a:graphic>
          <a:graphicData uri="http://schemas.openxmlformats.org/presentationml/2006/ole">
            <p:oleObj spid="_x0000_s1026" name="Documento" r:id="rId4" imgW="6244226" imgH="376856" progId="Word.Document.12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857224" y="3214686"/>
          <a:ext cx="1912937" cy="857256"/>
        </p:xfrm>
        <a:graphic>
          <a:graphicData uri="http://schemas.openxmlformats.org/presentationml/2006/ole">
            <p:oleObj spid="_x0000_s1028" name="Documento" r:id="rId5" imgW="11807742" imgH="37369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predicción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dirty="0" smtClean="0"/>
              <a:t>EN ESTUDIO</a:t>
            </a:r>
          </a:p>
          <a:p>
            <a:pPr lvl="1"/>
            <a:r>
              <a:rPr lang="es-ES" dirty="0" smtClean="0"/>
              <a:t>Se están estudiando modelos </a:t>
            </a:r>
            <a:r>
              <a:rPr lang="es-ES" dirty="0" err="1" smtClean="0"/>
              <a:t>semiparamétricos</a:t>
            </a:r>
            <a:r>
              <a:rPr lang="es-ES" dirty="0" smtClean="0"/>
              <a:t> con respuesta bidimensional con el objetivo de seguir mejorando las predicciones.</a:t>
            </a:r>
          </a:p>
          <a:p>
            <a:pPr lvl="2"/>
            <a:r>
              <a:rPr lang="es-ES" dirty="0" smtClean="0"/>
              <a:t>Contemplan la existencia de una relación de dependencia en términos de </a:t>
            </a:r>
            <a:r>
              <a:rPr lang="es-ES" b="1" dirty="0" err="1" smtClean="0"/>
              <a:t>cointegración</a:t>
            </a:r>
            <a:r>
              <a:rPr lang="es-ES" dirty="0" smtClean="0"/>
              <a:t> entre las variables de SO</a:t>
            </a:r>
            <a:r>
              <a:rPr lang="es-ES" baseline="-25000" dirty="0" smtClean="0"/>
              <a:t>2</a:t>
            </a:r>
            <a:r>
              <a:rPr lang="es-ES" dirty="0" smtClean="0"/>
              <a:t> y NO</a:t>
            </a:r>
            <a:r>
              <a:rPr lang="es-ES" baseline="-25000" dirty="0" smtClean="0"/>
              <a:t>X</a:t>
            </a:r>
            <a:r>
              <a:rPr lang="es-ES" dirty="0" smtClean="0"/>
              <a:t>. </a:t>
            </a:r>
          </a:p>
          <a:p>
            <a:pPr lvl="2">
              <a:buNone/>
            </a:pPr>
            <a:endParaRPr lang="es-ES" dirty="0" smtClean="0"/>
          </a:p>
          <a:p>
            <a:pPr lvl="1"/>
            <a:r>
              <a:rPr lang="es-ES" dirty="0" smtClean="0"/>
              <a:t>Se continúa trabajando con </a:t>
            </a:r>
            <a:r>
              <a:rPr lang="es-ES" b="1" dirty="0" smtClean="0"/>
              <a:t>modelos funcionales</a:t>
            </a:r>
            <a:r>
              <a:rPr lang="es-ES" dirty="0" smtClean="0"/>
              <a:t>, que permitan obtener mejores predicciones tanto de SO</a:t>
            </a:r>
            <a:r>
              <a:rPr lang="es-ES" baseline="-25000" dirty="0" smtClean="0"/>
              <a:t>2</a:t>
            </a:r>
            <a:r>
              <a:rPr lang="es-ES" dirty="0" smtClean="0"/>
              <a:t> como de NO</a:t>
            </a:r>
            <a:r>
              <a:rPr lang="es-ES" baseline="-25000" dirty="0" smtClean="0"/>
              <a:t>X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Modelos </a:t>
            </a:r>
            <a:r>
              <a:rPr lang="es-ES" b="1" dirty="0" smtClean="0"/>
              <a:t>datos direccionales</a:t>
            </a:r>
            <a:r>
              <a:rPr lang="es-ES" dirty="0" smtClean="0"/>
              <a:t> que tienen en cuenta variables meteorológicas como pueden ser la dirección y velocidad de viento.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Predicción espacial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5386520"/>
          </a:xfrm>
        </p:spPr>
        <p:txBody>
          <a:bodyPr/>
          <a:lstStyle/>
          <a:p>
            <a:r>
              <a:rPr lang="es-ES" b="1" dirty="0" smtClean="0"/>
              <a:t>PREDICCIÓN ESPACIAL</a:t>
            </a:r>
          </a:p>
          <a:p>
            <a:pPr>
              <a:buNone/>
            </a:pPr>
            <a:endParaRPr lang="es-ES" b="1" dirty="0" smtClean="0"/>
          </a:p>
          <a:p>
            <a:pPr lvl="1"/>
            <a:r>
              <a:rPr lang="es-ES" b="1" dirty="0" smtClean="0"/>
              <a:t>Estimación del </a:t>
            </a:r>
            <a:r>
              <a:rPr lang="es-ES" b="1" dirty="0" err="1" smtClean="0"/>
              <a:t>semivariograma</a:t>
            </a:r>
            <a:r>
              <a:rPr lang="es-ES" b="1" dirty="0" smtClean="0"/>
              <a:t> :</a:t>
            </a:r>
          </a:p>
          <a:p>
            <a:pPr lvl="2">
              <a:buNone/>
            </a:pPr>
            <a:r>
              <a:rPr lang="es-ES" dirty="0" smtClean="0"/>
              <a:t>-</a:t>
            </a:r>
            <a:r>
              <a:rPr lang="es-ES" dirty="0" err="1" smtClean="0"/>
              <a:t>Variog</a:t>
            </a:r>
            <a:r>
              <a:rPr lang="es-ES" dirty="0" smtClean="0"/>
              <a:t>: Calcula </a:t>
            </a:r>
            <a:r>
              <a:rPr lang="es-ES" dirty="0" err="1" smtClean="0"/>
              <a:t>variogramas</a:t>
            </a:r>
            <a:r>
              <a:rPr lang="es-ES" dirty="0" smtClean="0"/>
              <a:t>  </a:t>
            </a:r>
            <a:r>
              <a:rPr lang="es-ES" dirty="0" err="1" smtClean="0"/>
              <a:t>empiricamente</a:t>
            </a:r>
            <a:r>
              <a:rPr lang="es-ES" dirty="0" smtClean="0"/>
              <a:t>. </a:t>
            </a:r>
          </a:p>
          <a:p>
            <a:pPr lvl="2">
              <a:buNone/>
            </a:pPr>
            <a:endParaRPr lang="es-ES" dirty="0" smtClean="0"/>
          </a:p>
          <a:p>
            <a:pPr lvl="1"/>
            <a:r>
              <a:rPr lang="es-ES" b="1" dirty="0" smtClean="0"/>
              <a:t>Ajuste del modelo:</a:t>
            </a:r>
          </a:p>
          <a:p>
            <a:pPr lvl="2"/>
            <a:r>
              <a:rPr lang="es-ES" dirty="0" err="1" smtClean="0"/>
              <a:t>Variofit</a:t>
            </a:r>
            <a:r>
              <a:rPr lang="es-ES" dirty="0" smtClean="0"/>
              <a:t>: Estimación de parámetros de covarianza al ajustar un modelo paramétrico de un </a:t>
            </a:r>
            <a:r>
              <a:rPr lang="es-ES" dirty="0" err="1" smtClean="0"/>
              <a:t>variograma</a:t>
            </a:r>
            <a:r>
              <a:rPr lang="es-ES" dirty="0" smtClean="0"/>
              <a:t> empírico. </a:t>
            </a:r>
          </a:p>
          <a:p>
            <a:pPr lvl="2"/>
            <a:r>
              <a:rPr lang="es-ES" dirty="0" smtClean="0"/>
              <a:t>Las funciones de covarianza son de la forma:</a:t>
            </a:r>
          </a:p>
          <a:p>
            <a:pPr lvl="3" algn="ctr">
              <a:buNone/>
            </a:pPr>
            <a:r>
              <a:rPr lang="es-ES" i="1" dirty="0" smtClean="0"/>
              <a:t>C(h) = sigma^2 * rho(h)</a:t>
            </a:r>
          </a:p>
          <a:p>
            <a:pPr lvl="4"/>
            <a:r>
              <a:rPr lang="es-ES" b="1" i="1" dirty="0" smtClean="0"/>
              <a:t>h</a:t>
            </a:r>
            <a:r>
              <a:rPr lang="es-ES" i="1" dirty="0" smtClean="0"/>
              <a:t> distancia entre dos variables,</a:t>
            </a:r>
          </a:p>
          <a:p>
            <a:pPr lvl="4"/>
            <a:r>
              <a:rPr lang="es-ES" b="1" i="1" dirty="0" smtClean="0"/>
              <a:t>Sigma^2 </a:t>
            </a:r>
            <a:r>
              <a:rPr lang="es-ES" i="1" dirty="0" smtClean="0"/>
              <a:t> parámetro de la varianza,</a:t>
            </a:r>
          </a:p>
          <a:p>
            <a:pPr lvl="4"/>
            <a:r>
              <a:rPr lang="es-ES" b="1" i="1" dirty="0" smtClean="0"/>
              <a:t>rho(h) </a:t>
            </a:r>
            <a:r>
              <a:rPr lang="es-ES" i="1" dirty="0" smtClean="0"/>
              <a:t>función de correlación definida positiva.</a:t>
            </a:r>
          </a:p>
          <a:p>
            <a:pPr lvl="2"/>
            <a:endParaRPr lang="es-ES" dirty="0" smtClean="0"/>
          </a:p>
          <a:p>
            <a:pPr lvl="2">
              <a:buNone/>
            </a:pPr>
            <a:endParaRPr lang="es-ES" dirty="0" smtClean="0"/>
          </a:p>
          <a:p>
            <a:pPr lvl="2">
              <a:buNone/>
            </a:pPr>
            <a:endParaRPr lang="es-ES" dirty="0" smtClean="0"/>
          </a:p>
          <a:p>
            <a:pPr lvl="2">
              <a:buNone/>
            </a:pPr>
            <a:endParaRPr lang="es-ES" dirty="0" smtClean="0"/>
          </a:p>
          <a:p>
            <a:pPr lvl="2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2"/>
            <a:endParaRPr lang="es-ES" b="1" dirty="0" smtClean="0"/>
          </a:p>
          <a:p>
            <a:pPr lvl="2"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Predicción espacial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642918"/>
            <a:ext cx="8424000" cy="5643602"/>
          </a:xfrm>
        </p:spPr>
        <p:txBody>
          <a:bodyPr/>
          <a:lstStyle/>
          <a:p>
            <a:pPr lvl="2"/>
            <a:r>
              <a:rPr lang="es-ES" b="1" dirty="0" err="1" smtClean="0"/>
              <a:t>Pure.nugget</a:t>
            </a:r>
            <a:r>
              <a:rPr lang="es-ES" b="1" dirty="0" smtClean="0"/>
              <a:t>:</a:t>
            </a:r>
          </a:p>
          <a:p>
            <a:pPr lvl="3"/>
            <a:r>
              <a:rPr lang="es-ES" b="1" dirty="0" smtClean="0"/>
              <a:t>  </a:t>
            </a:r>
            <a:r>
              <a:rPr lang="es-ES" b="1" i="1" dirty="0" smtClean="0"/>
              <a:t>rho(h) = k</a:t>
            </a:r>
          </a:p>
          <a:p>
            <a:pPr lvl="3"/>
            <a:endParaRPr lang="es-ES" dirty="0" smtClean="0"/>
          </a:p>
          <a:p>
            <a:pPr lvl="4"/>
            <a:r>
              <a:rPr lang="es-ES" dirty="0" smtClean="0">
                <a:solidFill>
                  <a:schemeClr val="tx1"/>
                </a:solidFill>
              </a:rPr>
              <a:t>Donde </a:t>
            </a:r>
            <a:r>
              <a:rPr lang="es-ES" b="1" dirty="0" smtClean="0">
                <a:solidFill>
                  <a:schemeClr val="tx1"/>
                </a:solidFill>
              </a:rPr>
              <a:t>k</a:t>
            </a:r>
            <a:r>
              <a:rPr lang="es-ES" dirty="0" smtClean="0">
                <a:solidFill>
                  <a:schemeClr val="tx1"/>
                </a:solidFill>
              </a:rPr>
              <a:t> es un valor constante. Este modelo corresponde a no correlación espacial.		</a:t>
            </a:r>
          </a:p>
          <a:p>
            <a:pPr lvl="2">
              <a:buNone/>
            </a:pPr>
            <a:endParaRPr lang="es-ES" b="1" dirty="0" smtClean="0"/>
          </a:p>
          <a:p>
            <a:pPr lvl="2"/>
            <a:r>
              <a:rPr lang="es-ES" b="1" dirty="0" smtClean="0"/>
              <a:t>Modelo </a:t>
            </a:r>
            <a:r>
              <a:rPr lang="es-ES" b="1" dirty="0" err="1" smtClean="0"/>
              <a:t>matern</a:t>
            </a:r>
            <a:r>
              <a:rPr lang="es-ES" b="1" dirty="0" smtClean="0"/>
              <a:t>:</a:t>
            </a:r>
            <a:endParaRPr lang="es-ES" dirty="0" smtClean="0"/>
          </a:p>
          <a:p>
            <a:pPr lvl="3"/>
            <a:r>
              <a:rPr lang="es-ES" b="1" i="1" dirty="0" smtClean="0"/>
              <a:t>rho(h) = (1/(2^(kappa-1) * </a:t>
            </a:r>
            <a:r>
              <a:rPr lang="el-GR" b="1" i="1" dirty="0" smtClean="0"/>
              <a:t>Γ(</a:t>
            </a:r>
            <a:r>
              <a:rPr lang="es-ES" b="1" i="1" dirty="0" smtClean="0"/>
              <a:t>kappa))) * ((h/phi)^kappa) * K_{kappa}(h/phi)</a:t>
            </a:r>
          </a:p>
          <a:p>
            <a:pPr lvl="3"/>
            <a:endParaRPr lang="es-ES" b="1" i="1" dirty="0" smtClean="0"/>
          </a:p>
          <a:p>
            <a:pPr lvl="4"/>
            <a:r>
              <a:rPr lang="es-ES" b="1" dirty="0" smtClean="0"/>
              <a:t>phi </a:t>
            </a:r>
            <a:r>
              <a:rPr lang="es-ES" dirty="0" smtClean="0"/>
              <a:t>el parámetro básico de la función de correlación y se le llama </a:t>
            </a:r>
            <a:r>
              <a:rPr lang="es-ES" dirty="0" err="1" smtClean="0"/>
              <a:t>paramétro</a:t>
            </a:r>
            <a:r>
              <a:rPr lang="es-ES" dirty="0" smtClean="0"/>
              <a:t> de rango,</a:t>
            </a:r>
          </a:p>
          <a:p>
            <a:pPr lvl="4"/>
            <a:r>
              <a:rPr lang="es-ES" dirty="0" smtClean="0"/>
              <a:t> </a:t>
            </a:r>
            <a:r>
              <a:rPr lang="es-ES" b="1" dirty="0" smtClean="0"/>
              <a:t>kappa</a:t>
            </a:r>
            <a:r>
              <a:rPr lang="es-ES" dirty="0" smtClean="0"/>
              <a:t> parámetro adicional, el parámetro de suavidad.</a:t>
            </a:r>
            <a:endParaRPr lang="es-ES" b="1" dirty="0" smtClean="0"/>
          </a:p>
          <a:p>
            <a:pPr lvl="3"/>
            <a:endParaRPr lang="es-ES" dirty="0" smtClean="0"/>
          </a:p>
          <a:p>
            <a:pPr lvl="2"/>
            <a:r>
              <a:rPr lang="es-ES" b="1" dirty="0" smtClean="0"/>
              <a:t>Si hay errores, se toman los valores iniciales.</a:t>
            </a:r>
          </a:p>
          <a:p>
            <a:pPr lvl="2"/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Predicción espacial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428604"/>
            <a:ext cx="8424000" cy="5857916"/>
          </a:xfrm>
        </p:spPr>
        <p:txBody>
          <a:bodyPr/>
          <a:lstStyle/>
          <a:p>
            <a:endParaRPr lang="es-ES" dirty="0" smtClean="0"/>
          </a:p>
          <a:p>
            <a:r>
              <a:rPr lang="es-ES" b="1" dirty="0" smtClean="0"/>
              <a:t>SOLUCIÓN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dirty="0" err="1" smtClean="0"/>
              <a:t>varionp</a:t>
            </a:r>
            <a:endParaRPr lang="es-ES" dirty="0" smtClean="0"/>
          </a:p>
          <a:p>
            <a:pPr lvl="1"/>
            <a:r>
              <a:rPr lang="es-ES" dirty="0" smtClean="0"/>
              <a:t>Estimación de un </a:t>
            </a:r>
            <a:r>
              <a:rPr lang="es-ES" dirty="0" err="1" smtClean="0"/>
              <a:t>variograma</a:t>
            </a:r>
            <a:r>
              <a:rPr lang="es-ES" dirty="0" smtClean="0"/>
              <a:t> mediante una regresión localmente lineal.</a:t>
            </a:r>
          </a:p>
          <a:p>
            <a:pPr lvl="2">
              <a:buNone/>
            </a:pPr>
            <a:endParaRPr lang="es-ES" dirty="0" smtClean="0"/>
          </a:p>
          <a:p>
            <a:r>
              <a:rPr lang="es-ES" dirty="0" err="1" smtClean="0"/>
              <a:t>varioShB</a:t>
            </a:r>
            <a:endParaRPr lang="es-ES" dirty="0" smtClean="0"/>
          </a:p>
          <a:p>
            <a:pPr lvl="1"/>
            <a:r>
              <a:rPr lang="es-ES" dirty="0" smtClean="0"/>
              <a:t>Aproximación mediante </a:t>
            </a:r>
            <a:r>
              <a:rPr lang="es-ES" dirty="0" err="1" smtClean="0"/>
              <a:t>Shapiro-Botha</a:t>
            </a:r>
            <a:r>
              <a:rPr lang="es-ES" dirty="0" smtClean="0"/>
              <a:t> de un </a:t>
            </a:r>
            <a:r>
              <a:rPr lang="es-ES" dirty="0" err="1" smtClean="0"/>
              <a:t>variograma</a:t>
            </a:r>
            <a:r>
              <a:rPr lang="es-ES" dirty="0" smtClean="0"/>
              <a:t> empírico o no paramétrico.</a:t>
            </a:r>
          </a:p>
          <a:p>
            <a:pPr lvl="1">
              <a:buNone/>
            </a:pPr>
            <a:endParaRPr lang="es-ES" dirty="0" smtClean="0"/>
          </a:p>
          <a:p>
            <a:r>
              <a:rPr lang="es-ES" dirty="0" smtClean="0"/>
              <a:t>Kriging.np</a:t>
            </a:r>
          </a:p>
          <a:p>
            <a:pPr lvl="1"/>
            <a:r>
              <a:rPr lang="es-ES" dirty="0" err="1" smtClean="0"/>
              <a:t>Kriging</a:t>
            </a:r>
            <a:r>
              <a:rPr lang="es-ES" dirty="0" smtClean="0"/>
              <a:t> ordinario usando el </a:t>
            </a:r>
            <a:r>
              <a:rPr lang="es-ES" dirty="0" err="1" smtClean="0"/>
              <a:t>variograma</a:t>
            </a:r>
            <a:r>
              <a:rPr lang="es-ES" dirty="0" smtClean="0"/>
              <a:t> proporcionado por </a:t>
            </a:r>
            <a:r>
              <a:rPr lang="es-ES" dirty="0" err="1" smtClean="0"/>
              <a:t>Shapiro-Botha</a:t>
            </a:r>
            <a:r>
              <a:rPr lang="es-ES" dirty="0" smtClean="0"/>
              <a:t>.</a:t>
            </a:r>
          </a:p>
          <a:p>
            <a:pPr lvl="2">
              <a:buNone/>
            </a:pPr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Predicción espacial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Predicción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0" y="571480"/>
            <a:ext cx="9144000" cy="5929354"/>
          </a:xfrm>
        </p:spPr>
        <p:txBody>
          <a:bodyPr/>
          <a:lstStyle/>
          <a:p>
            <a:r>
              <a:rPr lang="es-ES" sz="1800" dirty="0" smtClean="0"/>
              <a:t> </a:t>
            </a:r>
            <a:r>
              <a:rPr lang="es-ES" sz="1800" dirty="0" err="1" smtClean="0"/>
              <a:t>if</a:t>
            </a:r>
            <a:r>
              <a:rPr lang="es-ES" sz="1800" dirty="0" smtClean="0"/>
              <a:t>(</a:t>
            </a:r>
            <a:r>
              <a:rPr lang="es-ES" sz="1800" dirty="0" err="1" smtClean="0"/>
              <a:t>nobs</a:t>
            </a:r>
            <a:r>
              <a:rPr lang="es-ES" sz="1800" dirty="0" smtClean="0"/>
              <a:t>&gt;4){</a:t>
            </a:r>
          </a:p>
          <a:p>
            <a:r>
              <a:rPr lang="es-ES" sz="1800" dirty="0" smtClean="0"/>
              <a:t>                # Calcular los estimadores de los </a:t>
            </a:r>
            <a:r>
              <a:rPr lang="es-ES" sz="1800" dirty="0" err="1" smtClean="0"/>
              <a:t>semivariogramas</a:t>
            </a:r>
            <a:endParaRPr lang="es-ES" sz="1800" dirty="0" smtClean="0"/>
          </a:p>
          <a:p>
            <a:r>
              <a:rPr lang="es-ES" sz="1800" dirty="0" smtClean="0"/>
              <a:t>                    t0=</a:t>
            </a:r>
            <a:r>
              <a:rPr lang="es-ES" sz="1800" dirty="0" err="1" smtClean="0"/>
              <a:t>Sys.time</a:t>
            </a:r>
            <a:r>
              <a:rPr lang="es-ES" sz="1800" dirty="0" smtClean="0"/>
              <a:t>()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cat</a:t>
            </a:r>
            <a:r>
              <a:rPr lang="es-ES" sz="1800" dirty="0" smtClean="0"/>
              <a:t>("Estimación del </a:t>
            </a:r>
            <a:r>
              <a:rPr lang="es-ES" sz="1800" dirty="0" err="1" smtClean="0"/>
              <a:t>semivariograma</a:t>
            </a:r>
            <a:r>
              <a:rPr lang="es-ES" sz="1800" dirty="0" smtClean="0"/>
              <a:t>\n")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esv</a:t>
            </a:r>
            <a:r>
              <a:rPr lang="es-ES" sz="1800" dirty="0" smtClean="0"/>
              <a:t>=</a:t>
            </a:r>
            <a:r>
              <a:rPr lang="es-ES" sz="1800" dirty="0" err="1" smtClean="0"/>
              <a:t>as.geodata</a:t>
            </a:r>
            <a:r>
              <a:rPr lang="es-ES" sz="1800" dirty="0" smtClean="0"/>
              <a:t>(</a:t>
            </a:r>
            <a:r>
              <a:rPr lang="es-ES" sz="1800" dirty="0" err="1" smtClean="0"/>
              <a:t>cbind</a:t>
            </a:r>
            <a:r>
              <a:rPr lang="es-ES" sz="1800" dirty="0" smtClean="0"/>
              <a:t>(</a:t>
            </a:r>
            <a:r>
              <a:rPr lang="es-ES" sz="1800" dirty="0" err="1" smtClean="0"/>
              <a:t>datx,daty,datz</a:t>
            </a:r>
            <a:r>
              <a:rPr lang="es-ES" sz="1800" dirty="0" smtClean="0"/>
              <a:t>[1,]))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for</a:t>
            </a:r>
            <a:r>
              <a:rPr lang="es-ES" sz="1800" dirty="0" smtClean="0"/>
              <a:t> (k in 2:nobs){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aux</a:t>
            </a:r>
            <a:r>
              <a:rPr lang="es-ES" sz="1800" dirty="0" smtClean="0"/>
              <a:t>=</a:t>
            </a:r>
            <a:r>
              <a:rPr lang="es-ES" sz="1800" dirty="0" err="1" smtClean="0"/>
              <a:t>as.geodata</a:t>
            </a:r>
            <a:r>
              <a:rPr lang="es-ES" sz="1800" dirty="0" smtClean="0"/>
              <a:t>(</a:t>
            </a:r>
            <a:r>
              <a:rPr lang="es-ES" sz="1800" dirty="0" err="1" smtClean="0"/>
              <a:t>cbind</a:t>
            </a:r>
            <a:r>
              <a:rPr lang="es-ES" sz="1800" dirty="0" smtClean="0"/>
              <a:t>(</a:t>
            </a:r>
            <a:r>
              <a:rPr lang="es-ES" sz="1800" dirty="0" err="1" smtClean="0"/>
              <a:t>datx,daty,datz</a:t>
            </a:r>
            <a:r>
              <a:rPr lang="es-ES" sz="1800" dirty="0" smtClean="0"/>
              <a:t>[k,]))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esv$u</a:t>
            </a:r>
            <a:r>
              <a:rPr lang="es-ES" sz="1800" dirty="0" smtClean="0"/>
              <a:t>=c(</a:t>
            </a:r>
            <a:r>
              <a:rPr lang="es-ES" sz="1800" dirty="0" err="1" smtClean="0"/>
              <a:t>esv$u,aux$u</a:t>
            </a:r>
            <a:r>
              <a:rPr lang="es-ES" sz="1800" dirty="0" smtClean="0"/>
              <a:t>)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esv$v</a:t>
            </a:r>
            <a:r>
              <a:rPr lang="es-ES" sz="1800" dirty="0" smtClean="0"/>
              <a:t>=c(</a:t>
            </a:r>
            <a:r>
              <a:rPr lang="es-ES" sz="1800" dirty="0" err="1" smtClean="0"/>
              <a:t>esv$v,aux$v</a:t>
            </a:r>
            <a:r>
              <a:rPr lang="es-ES" sz="1800" dirty="0" smtClean="0"/>
              <a:t>)}</a:t>
            </a:r>
          </a:p>
          <a:p>
            <a:r>
              <a:rPr lang="es-ES" sz="1800" dirty="0" smtClean="0"/>
              <a:t>                # Ajustar modelo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cat</a:t>
            </a:r>
            <a:r>
              <a:rPr lang="es-ES" sz="1800" dirty="0" smtClean="0"/>
              <a:t>("y ajuste de un modelo")</a:t>
            </a:r>
          </a:p>
          <a:p>
            <a:r>
              <a:rPr lang="es-ES" sz="1800" dirty="0" smtClean="0"/>
              <a:t>                    esv.np=</a:t>
            </a:r>
            <a:r>
              <a:rPr lang="es-ES" sz="1800" dirty="0" err="1" smtClean="0"/>
              <a:t>varionp</a:t>
            </a:r>
            <a:r>
              <a:rPr lang="es-ES" sz="1800" dirty="0" smtClean="0"/>
              <a:t>(</a:t>
            </a:r>
            <a:r>
              <a:rPr lang="es-ES" sz="1800" dirty="0" err="1" smtClean="0"/>
              <a:t>esv</a:t>
            </a:r>
            <a:r>
              <a:rPr lang="es-ES" sz="1800" dirty="0" smtClean="0"/>
              <a:t>)</a:t>
            </a:r>
          </a:p>
          <a:p>
            <a:r>
              <a:rPr lang="es-ES" sz="1800" dirty="0" smtClean="0"/>
              <a:t>                    esv.SB=</a:t>
            </a:r>
            <a:r>
              <a:rPr lang="es-ES" sz="1800" dirty="0" err="1" smtClean="0"/>
              <a:t>varioShB</a:t>
            </a:r>
            <a:r>
              <a:rPr lang="es-ES" sz="1800" dirty="0" smtClean="0"/>
              <a:t>(esv.np) 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esv.kc</a:t>
            </a:r>
            <a:r>
              <a:rPr lang="es-ES" sz="1800" dirty="0" smtClean="0"/>
              <a:t>=Kriging.NP(</a:t>
            </a:r>
            <a:r>
              <a:rPr lang="es-ES" sz="1800" dirty="0" err="1" smtClean="0"/>
              <a:t>esv.SB,esv</a:t>
            </a:r>
            <a:r>
              <a:rPr lang="es-ES" sz="1800" dirty="0" smtClean="0"/>
              <a:t>)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cat</a:t>
            </a:r>
            <a:r>
              <a:rPr lang="es-ES" sz="1800" dirty="0" smtClean="0"/>
              <a:t>("(",round(</a:t>
            </a:r>
            <a:r>
              <a:rPr lang="es-ES" sz="1800" dirty="0" err="1" smtClean="0"/>
              <a:t>difftime</a:t>
            </a:r>
            <a:r>
              <a:rPr lang="es-ES" sz="1800" dirty="0" smtClean="0"/>
              <a:t>(</a:t>
            </a:r>
            <a:r>
              <a:rPr lang="es-ES" sz="1800" dirty="0" err="1" smtClean="0"/>
              <a:t>Sys.time</a:t>
            </a:r>
            <a:r>
              <a:rPr lang="es-ES" sz="1800" dirty="0" smtClean="0"/>
              <a:t>(),t0,units="</a:t>
            </a:r>
            <a:r>
              <a:rPr lang="es-ES" sz="1800" dirty="0" err="1" smtClean="0"/>
              <a:t>secs</a:t>
            </a:r>
            <a:r>
              <a:rPr lang="es-ES" sz="1800" dirty="0" smtClean="0"/>
              <a:t>"),4),"s )\n")</a:t>
            </a:r>
          </a:p>
          <a:p>
            <a:r>
              <a:rPr lang="es-ES" sz="1800" dirty="0" smtClean="0"/>
              <a:t>                    </a:t>
            </a:r>
            <a:r>
              <a:rPr lang="es-ES" sz="1800" dirty="0" err="1" smtClean="0"/>
              <a:t>flush.console</a:t>
            </a:r>
            <a:r>
              <a:rPr lang="es-ES" sz="1800" dirty="0" smtClean="0"/>
              <a:t>()}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RESULTADOS PREDICCIÓN ESPACIAL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09/02/09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09/02/09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428596" y="857232"/>
            <a:ext cx="8424000" cy="500066"/>
          </a:xfrm>
        </p:spPr>
        <p:txBody>
          <a:bodyPr/>
          <a:lstStyle/>
          <a:p>
            <a:r>
              <a:rPr lang="es-ES" b="1" dirty="0" smtClean="0"/>
              <a:t>PREDICCIÓN ESPACIAL PARAMÉTRICA</a:t>
            </a:r>
            <a:endParaRPr lang="es-ES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7286676" cy="438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09/02/09</a:t>
            </a:r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671612"/>
          </a:xfrm>
        </p:spPr>
        <p:txBody>
          <a:bodyPr/>
          <a:lstStyle/>
          <a:p>
            <a:r>
              <a:rPr lang="es-ES" b="1" dirty="0" smtClean="0"/>
              <a:t>PREDICCIÓN ESPACIAL NO PARAMÉTRICA</a:t>
            </a:r>
          </a:p>
          <a:p>
            <a:endParaRPr lang="es-ES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635794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09/02/09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600174"/>
          </a:xfrm>
        </p:spPr>
        <p:txBody>
          <a:bodyPr/>
          <a:lstStyle/>
          <a:p>
            <a:r>
              <a:rPr lang="es-ES" b="1" dirty="0" smtClean="0"/>
              <a:t>PREDICCIÓN ESPACIAL NO PARAMÉTRICA</a:t>
            </a:r>
          </a:p>
          <a:p>
            <a:endParaRPr lang="es-E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7817582" cy="470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clasificación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dirty="0" smtClean="0"/>
              <a:t>MODELOS DE CLASIFICACIÓN</a:t>
            </a:r>
          </a:p>
          <a:p>
            <a:pPr lvl="1"/>
            <a:r>
              <a:rPr lang="es-ES" dirty="0" smtClean="0"/>
              <a:t>Proporcionan con frecuencia </a:t>
            </a:r>
            <a:r>
              <a:rPr lang="es-ES" dirty="0" err="1" smtClean="0"/>
              <a:t>minutal</a:t>
            </a:r>
            <a:r>
              <a:rPr lang="es-ES" dirty="0" smtClean="0"/>
              <a:t>, la probabilidad estimada de que el origen de un episodio de alteración de calidad de aire sea debido a la central térmica o a la de ciclo combinado. Tienen en cuenta:</a:t>
            </a:r>
          </a:p>
          <a:p>
            <a:pPr lvl="1"/>
            <a:endParaRPr lang="es-ES" dirty="0" smtClean="0"/>
          </a:p>
          <a:p>
            <a:pPr lvl="2"/>
            <a:r>
              <a:rPr lang="es-ES" dirty="0" smtClean="0"/>
              <a:t>Diferencias en los niveles de emisión de las centrales.</a:t>
            </a:r>
          </a:p>
          <a:p>
            <a:pPr lvl="2"/>
            <a:r>
              <a:rPr lang="es-ES" dirty="0" smtClean="0"/>
              <a:t>Diferencias en las condiciones de emisión de las centrales, especialmente en la altura de las chimeneas.</a:t>
            </a:r>
          </a:p>
          <a:p>
            <a:pPr lvl="2"/>
            <a:r>
              <a:rPr lang="es-ES" dirty="0" smtClean="0"/>
              <a:t>El SO</a:t>
            </a:r>
            <a:r>
              <a:rPr lang="es-ES" baseline="-25000" dirty="0" smtClean="0"/>
              <a:t>2</a:t>
            </a:r>
            <a:r>
              <a:rPr lang="es-ES" dirty="0" smtClean="0"/>
              <a:t> pierde interés a favor del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El modelo inicial no se puede aplicar al Ciclo Combinado.</a:t>
            </a:r>
          </a:p>
          <a:p>
            <a:pPr lvl="2"/>
            <a:r>
              <a:rPr lang="es-ES" dirty="0" smtClean="0"/>
              <a:t>Es posible utilizar en el modelo variables meteorológicas (como la dirección o velocidad del viento).</a:t>
            </a:r>
          </a:p>
          <a:p>
            <a:pPr lvl="2"/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clasificación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5172206"/>
          </a:xfrm>
        </p:spPr>
        <p:txBody>
          <a:bodyPr/>
          <a:lstStyle/>
          <a:p>
            <a:r>
              <a:rPr lang="es-ES" dirty="0" smtClean="0"/>
              <a:t>Se diseñó una estructura modular compuesta por cuatro modelos, cada uno dotado de identidad propia y orientado a resolver un problema concreto.</a:t>
            </a:r>
          </a:p>
          <a:p>
            <a:pPr lvl="0"/>
            <a:r>
              <a:rPr lang="es-ES" baseline="-25000" dirty="0" smtClean="0"/>
              <a:t> </a:t>
            </a:r>
            <a:r>
              <a:rPr lang="es-ES" dirty="0" smtClean="0"/>
              <a:t> Modelo de históricos</a:t>
            </a:r>
          </a:p>
          <a:p>
            <a:pPr lvl="1"/>
            <a:r>
              <a:rPr lang="es-ES" dirty="0" smtClean="0"/>
              <a:t>Es un modelo desarrollado exclusivamente para la generación de muestras artificiales del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de fondo a partir de los datos históricos de inmisión utilizando una estimación no paramétrica.</a:t>
            </a:r>
          </a:p>
          <a:p>
            <a:pPr lvl="1">
              <a:buNone/>
            </a:pPr>
            <a:endParaRPr lang="es-ES" dirty="0" smtClean="0"/>
          </a:p>
          <a:p>
            <a:pPr lvl="0"/>
            <a:r>
              <a:rPr lang="es-ES" dirty="0" smtClean="0"/>
              <a:t>Modelo de ratios</a:t>
            </a:r>
          </a:p>
          <a:p>
            <a:pPr lvl="1"/>
            <a:r>
              <a:rPr lang="es-ES" dirty="0" smtClean="0"/>
              <a:t>Es una evolución del modelo inicial de ratios en el que además del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de fondo se considera el del Ciclo Combinado.</a:t>
            </a:r>
          </a:p>
          <a:p>
            <a:pPr lvl="1"/>
            <a:r>
              <a:rPr lang="es-ES" dirty="0" smtClean="0"/>
              <a:t>Se utiliza para obtener las probabilidades estimadas de que el origen del SO</a:t>
            </a:r>
            <a:r>
              <a:rPr lang="es-ES" baseline="-25000" dirty="0" smtClean="0"/>
              <a:t>2</a:t>
            </a:r>
            <a:r>
              <a:rPr lang="es-ES" dirty="0" smtClean="0"/>
              <a:t> y del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, respectivamente, sea para la Central Térmica.</a:t>
            </a:r>
          </a:p>
          <a:p>
            <a:pPr>
              <a:buNone/>
            </a:pPr>
            <a:r>
              <a:rPr lang="es-ES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28670"/>
            <a:ext cx="8424000" cy="4929222"/>
          </a:xfrm>
        </p:spPr>
        <p:txBody>
          <a:bodyPr/>
          <a:lstStyle/>
          <a:p>
            <a:pPr algn="l"/>
            <a:r>
              <a:rPr lang="es-ES" b="1" dirty="0" smtClean="0"/>
              <a:t>U.P.T.  AS PONTES</a:t>
            </a:r>
          </a:p>
          <a:p>
            <a:pPr lvl="1" algn="l"/>
            <a:r>
              <a:rPr lang="es-ES" b="1" dirty="0" smtClean="0"/>
              <a:t>PRESENTE</a:t>
            </a:r>
          </a:p>
          <a:p>
            <a:pPr lvl="1" algn="l"/>
            <a:r>
              <a:rPr lang="es-ES" b="1" dirty="0" smtClean="0"/>
              <a:t>FUTURO</a:t>
            </a:r>
          </a:p>
          <a:p>
            <a:pPr algn="l"/>
            <a:endParaRPr lang="es-ES" b="1" dirty="0" smtClean="0"/>
          </a:p>
          <a:p>
            <a:pPr algn="l"/>
            <a:r>
              <a:rPr lang="es-ES" b="1" dirty="0" smtClean="0"/>
              <a:t>SIPEI</a:t>
            </a:r>
          </a:p>
          <a:p>
            <a:pPr lvl="1" algn="l"/>
            <a:r>
              <a:rPr lang="es-ES" b="1" dirty="0" smtClean="0"/>
              <a:t>PRESENTACIÓN</a:t>
            </a:r>
          </a:p>
          <a:p>
            <a:pPr lvl="1" algn="l"/>
            <a:r>
              <a:rPr lang="es-ES" b="1" dirty="0" smtClean="0"/>
              <a:t>CONEXIÓN</a:t>
            </a:r>
          </a:p>
          <a:p>
            <a:pPr lvl="1" algn="l"/>
            <a:r>
              <a:rPr lang="es-ES" b="1" dirty="0" smtClean="0"/>
              <a:t>PREDICCIÓN</a:t>
            </a:r>
          </a:p>
          <a:p>
            <a:pPr lvl="1" algn="l"/>
            <a:r>
              <a:rPr lang="es-ES" b="1" dirty="0" smtClean="0"/>
              <a:t>VISUALIZACIÓN</a:t>
            </a:r>
          </a:p>
          <a:p>
            <a:pPr algn="l"/>
            <a:endParaRPr lang="es-ES" b="1" dirty="0" smtClean="0"/>
          </a:p>
          <a:p>
            <a:pPr algn="l"/>
            <a:r>
              <a:rPr lang="es-ES" b="1" smtClean="0"/>
              <a:t>FUNCIONAMIENTO DEL CICLO COMBINADO</a:t>
            </a:r>
            <a:endParaRPr lang="es-ES" b="1" dirty="0" smtClean="0"/>
          </a:p>
          <a:p>
            <a:pPr lvl="1" algn="l">
              <a:buNone/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clasificación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s-ES" dirty="0" smtClean="0"/>
              <a:t>Modelo </a:t>
            </a:r>
            <a:r>
              <a:rPr lang="es-ES" smtClean="0"/>
              <a:t>de </a:t>
            </a:r>
            <a:r>
              <a:rPr lang="es-ES" smtClean="0"/>
              <a:t>viento</a:t>
            </a:r>
            <a:endParaRPr lang="es-ES" dirty="0" smtClean="0"/>
          </a:p>
          <a:p>
            <a:pPr lvl="1"/>
            <a:r>
              <a:rPr lang="es-ES" dirty="0" smtClean="0"/>
              <a:t>Se utiliza para obtener la probabilidad estimada de que las emisiones del Ciclo Combinado puedan incidir en una estación en función del viento.</a:t>
            </a:r>
          </a:p>
          <a:p>
            <a:pPr lvl="1">
              <a:buNone/>
            </a:pPr>
            <a:endParaRPr lang="es-ES" dirty="0" smtClean="0"/>
          </a:p>
          <a:p>
            <a:pPr lvl="0"/>
            <a:r>
              <a:rPr lang="es-ES" dirty="0" smtClean="0"/>
              <a:t>Modelo mixto</a:t>
            </a:r>
          </a:p>
          <a:p>
            <a:pPr lvl="1"/>
            <a:r>
              <a:rPr lang="es-ES" dirty="0" smtClean="0"/>
              <a:t>Este modelo, permite obtener las probabilidades estimadas de que el origen del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sea la Central Térmica o el Ciclo Combinado, respectivamente.</a:t>
            </a:r>
          </a:p>
          <a:p>
            <a:pPr lvl="1"/>
            <a:r>
              <a:rPr lang="es-ES" dirty="0" smtClean="0"/>
              <a:t>Se asume que no hay presencia de niveles de SO</a:t>
            </a:r>
            <a:r>
              <a:rPr lang="es-ES" baseline="-25000" dirty="0" smtClean="0"/>
              <a:t>2 </a:t>
            </a:r>
            <a:r>
              <a:rPr lang="es-ES" dirty="0" smtClean="0"/>
              <a:t>imputables al Ciclo Combinado y, por tanto, su probabilidad es nula.</a:t>
            </a:r>
          </a:p>
          <a:p>
            <a:pPr lvl="1"/>
            <a:endParaRPr lang="es-ES" dirty="0" smtClean="0"/>
          </a:p>
          <a:p>
            <a:pPr lvl="1">
              <a:buNone/>
            </a:pPr>
            <a:r>
              <a:rPr lang="es-ES" dirty="0" smtClean="0"/>
              <a:t>	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clasificación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1400066"/>
            <a:ext cx="8424000" cy="3743446"/>
          </a:xfrm>
        </p:spPr>
        <p:txBody>
          <a:bodyPr/>
          <a:lstStyle/>
          <a:p>
            <a:pPr lvl="1"/>
            <a:r>
              <a:rPr lang="es-ES" dirty="0" smtClean="0"/>
              <a:t>Este modelo consta de dos etapas </a:t>
            </a:r>
          </a:p>
          <a:p>
            <a:pPr lvl="2"/>
            <a:r>
              <a:rPr lang="es-ES" dirty="0" smtClean="0"/>
              <a:t>Etapa 1: Con las muestras artificiales del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de fondo  de la Central Térmica se obtiene una conjunta del Ciclo Combinado y otros posibles focos.</a:t>
            </a:r>
          </a:p>
          <a:p>
            <a:pPr lvl="2">
              <a:buNone/>
            </a:pPr>
            <a:endParaRPr lang="es-ES" dirty="0" smtClean="0"/>
          </a:p>
          <a:p>
            <a:pPr lvl="2"/>
            <a:r>
              <a:rPr lang="es-ES" dirty="0" smtClean="0"/>
              <a:t>Etapa 2: Se asigna la probabilidad de que el origen esté en la central Térmica o en el ciclo combinado. </a:t>
            </a:r>
          </a:p>
          <a:p>
            <a:pPr lvl="3" algn="just"/>
            <a:r>
              <a:rPr lang="es-ES" dirty="0" smtClean="0"/>
              <a:t>En esta segunda etapa influye la probabilidad de que las emisiones de Ciclo Combinado puedan incidir en cada estación en función del viento.</a:t>
            </a:r>
          </a:p>
          <a:p>
            <a:pPr lvl="3" algn="just"/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clasificación: Esquema actual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93" y="857233"/>
            <a:ext cx="8044811" cy="515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clasificación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357158" y="642918"/>
            <a:ext cx="8424000" cy="5572164"/>
          </a:xfrm>
        </p:spPr>
        <p:txBody>
          <a:bodyPr/>
          <a:lstStyle/>
          <a:p>
            <a:r>
              <a:rPr lang="es-ES" b="1" dirty="0" smtClean="0"/>
              <a:t>OBSERVACIONES</a:t>
            </a:r>
          </a:p>
          <a:p>
            <a:pPr lvl="1"/>
            <a:r>
              <a:rPr lang="es-ES" dirty="0" smtClean="0"/>
              <a:t>Se establecen niveles mínimos de referencia tanto para el SO</a:t>
            </a:r>
            <a:r>
              <a:rPr lang="es-ES" baseline="-25000" dirty="0" smtClean="0"/>
              <a:t>2</a:t>
            </a:r>
            <a:r>
              <a:rPr lang="es-ES" dirty="0" smtClean="0"/>
              <a:t> como para 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baseline="-25000" dirty="0" smtClean="0"/>
              <a:t> </a:t>
            </a:r>
            <a:r>
              <a:rPr lang="es-ES" dirty="0" smtClean="0"/>
              <a:t>(representados en el esquema por s</a:t>
            </a:r>
            <a:r>
              <a:rPr lang="es-ES" baseline="-25000" dirty="0" smtClean="0"/>
              <a:t>0</a:t>
            </a:r>
            <a:r>
              <a:rPr lang="es-ES" dirty="0" smtClean="0"/>
              <a:t> y n</a:t>
            </a:r>
            <a:r>
              <a:rPr lang="es-ES" baseline="-25000" dirty="0" smtClean="0"/>
              <a:t>0</a:t>
            </a:r>
            <a:r>
              <a:rPr lang="es-ES" dirty="0" smtClean="0"/>
              <a:t>, respectivamente) que determinan la necesidad o no de realizar determinados cálculos. 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Si hay o no SO</a:t>
            </a:r>
            <a:r>
              <a:rPr lang="es-ES" baseline="-25000" dirty="0" smtClean="0"/>
              <a:t>2</a:t>
            </a:r>
            <a:r>
              <a:rPr lang="es-ES" dirty="0" smtClean="0"/>
              <a:t>, si hay o no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y si funciona o no el Ciclo Combinado. Estos criterios dicotómicos se fijaron en función de restricciones y necesidades del sistema.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La probabilidad estimada de que el origen del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baseline="-25000" dirty="0" smtClean="0"/>
              <a:t> </a:t>
            </a:r>
            <a:r>
              <a:rPr lang="es-ES" dirty="0" smtClean="0"/>
              <a:t>sea la Central Térmica es calculada mediante el modelo de ratios, cuando también se podría obtener mediante la segunda etapa del modelo mixto. </a:t>
            </a:r>
          </a:p>
          <a:p>
            <a:pPr lvl="3"/>
            <a:r>
              <a:rPr lang="es-ES" dirty="0" smtClean="0"/>
              <a:t>aprovechar la presencia de SO</a:t>
            </a:r>
            <a:r>
              <a:rPr lang="es-ES" baseline="-25000" dirty="0" smtClean="0"/>
              <a:t>2</a:t>
            </a:r>
            <a:r>
              <a:rPr lang="es-ES" dirty="0" smtClean="0"/>
              <a:t> la cual es utilizada en el modelo de ratios pero no en el mixto. </a:t>
            </a:r>
          </a:p>
          <a:p>
            <a:pPr lvl="3"/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clasificación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Predicción</a:t>
            </a: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dirty="0" smtClean="0"/>
              <a:t>EN ESTUDIO</a:t>
            </a:r>
          </a:p>
          <a:p>
            <a:pPr>
              <a:buNone/>
            </a:pPr>
            <a:endParaRPr lang="es-ES" b="1" dirty="0" smtClean="0"/>
          </a:p>
          <a:p>
            <a:pPr lvl="1"/>
            <a:r>
              <a:rPr lang="es-ES" dirty="0" smtClean="0"/>
              <a:t>Se continúan realizando investigaciones sobre posibles relaciones de </a:t>
            </a:r>
            <a:r>
              <a:rPr lang="es-ES" b="1" dirty="0" err="1" smtClean="0"/>
              <a:t>cointegración</a:t>
            </a:r>
            <a:r>
              <a:rPr lang="es-ES" dirty="0" smtClean="0"/>
              <a:t> entre las variables de SO</a:t>
            </a:r>
            <a:r>
              <a:rPr lang="es-ES" baseline="-25000" dirty="0" smtClean="0"/>
              <a:t>2</a:t>
            </a:r>
            <a:r>
              <a:rPr lang="es-ES" dirty="0" smtClean="0"/>
              <a:t> y NO</a:t>
            </a:r>
            <a:r>
              <a:rPr lang="es-ES" baseline="-25000" dirty="0" smtClean="0"/>
              <a:t>X</a:t>
            </a:r>
            <a:r>
              <a:rPr lang="es-ES" dirty="0" smtClean="0"/>
              <a:t> que serán de gran utilidad para plantear nuevos métodos de clasificación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También el estudio con modelos de </a:t>
            </a:r>
            <a:r>
              <a:rPr lang="es-ES" b="1" dirty="0" smtClean="0"/>
              <a:t>datos direccionales</a:t>
            </a:r>
            <a:r>
              <a:rPr lang="es-ES" dirty="0" smtClean="0"/>
              <a:t> podría aportar interesantes aplicaciones en la determinación del origen de un episodio.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Situación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es-ES" b="1" dirty="0" smtClean="0"/>
          </a:p>
          <a:p>
            <a:r>
              <a:rPr lang="es-ES" dirty="0" smtClean="0"/>
              <a:t>Durante el periodo 2008-2009 se elaboraron dos versiones del programa de Visualización de la Predicción de Inmisión:</a:t>
            </a:r>
          </a:p>
          <a:p>
            <a:pPr>
              <a:buNone/>
            </a:pPr>
            <a:r>
              <a:rPr lang="es-ES" dirty="0" smtClean="0"/>
              <a:t>	</a:t>
            </a:r>
          </a:p>
          <a:p>
            <a:r>
              <a:rPr lang="es-ES" dirty="0" smtClean="0"/>
              <a:t>VPR_INM_2007-v.3.0.0.0 </a:t>
            </a:r>
          </a:p>
          <a:p>
            <a:pPr lvl="1"/>
            <a:r>
              <a:rPr lang="es-ES" dirty="0" smtClean="0"/>
              <a:t>Cambio en la red de estaciones y se aprovechó esta situación para realizar numerosos cambios que se habían pedido.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VPR_INM_2007-v.3.1.0.0</a:t>
            </a:r>
          </a:p>
          <a:p>
            <a:pPr lvl="1"/>
            <a:r>
              <a:rPr lang="es-ES" dirty="0" smtClean="0"/>
              <a:t>Nuevas metodologías para la identificación del origen de un episodio. </a:t>
            </a:r>
          </a:p>
          <a:p>
            <a:pPr lvl="1"/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Mapa</a:t>
            </a:r>
            <a:endParaRPr lang="es-ES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" name="2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642918"/>
            <a:ext cx="8424000" cy="1143008"/>
          </a:xfrm>
        </p:spPr>
        <p:txBody>
          <a:bodyPr/>
          <a:lstStyle/>
          <a:p>
            <a:r>
              <a:rPr lang="es-ES" dirty="0" smtClean="0"/>
              <a:t>MAPA</a:t>
            </a:r>
          </a:p>
          <a:p>
            <a:pPr lvl="1"/>
            <a:r>
              <a:rPr lang="es-ES" dirty="0" smtClean="0"/>
              <a:t>En esta pantalla se pueden visualizar diferentes datos a modo de resumen de la situación y la actividad actuales.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endParaRPr lang="es-E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00240"/>
            <a:ext cx="69008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Mapa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La novedad de esta versión respecto a la  anterior es:</a:t>
            </a:r>
          </a:p>
          <a:p>
            <a:pPr lvl="1"/>
            <a:r>
              <a:rPr lang="es-ES" dirty="0" smtClean="0"/>
              <a:t>Clasificación relativa a la estimación de la probabilidad de que los niveles de SO2 y </a:t>
            </a:r>
            <a:r>
              <a:rPr lang="es-ES" dirty="0" err="1" smtClean="0"/>
              <a:t>NOx</a:t>
            </a:r>
            <a:r>
              <a:rPr lang="es-ES" dirty="0" smtClean="0"/>
              <a:t> mostrados puedan deberse a la actividad de la Central Térmica y/o el Ciclo Combinado. 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El valor máximo de SO2 se destaca mostrando en color rosa el código de la estación en que se alcanza y el valor máximo de </a:t>
            </a:r>
            <a:r>
              <a:rPr lang="es-ES" dirty="0" err="1" smtClean="0"/>
              <a:t>NOx</a:t>
            </a:r>
            <a:r>
              <a:rPr lang="es-ES" dirty="0" smtClean="0"/>
              <a:t> se destaca mostrando en color azul el código de la estación en que se alcanza. 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Niveles de alarma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b="1" dirty="0" smtClean="0"/>
              <a:t>NIVELES DE ALARMA</a:t>
            </a:r>
          </a:p>
          <a:p>
            <a:pPr lvl="1">
              <a:buNone/>
            </a:pPr>
            <a:endParaRPr lang="es-ES" dirty="0" smtClean="0"/>
          </a:p>
          <a:p>
            <a:pPr lvl="0"/>
            <a:r>
              <a:rPr lang="es-ES" b="1" dirty="0" smtClean="0"/>
              <a:t>No hay alarma </a:t>
            </a:r>
            <a:endParaRPr lang="es-ES" dirty="0" smtClean="0"/>
          </a:p>
          <a:p>
            <a:pPr lvl="1"/>
            <a:r>
              <a:rPr lang="es-ES" dirty="0" smtClean="0"/>
              <a:t>No existe previsión de alcanzar niveles significativos en las concentraciones de calidad de aire ambiente.  </a:t>
            </a:r>
          </a:p>
          <a:p>
            <a:pPr lvl="0"/>
            <a:r>
              <a:rPr lang="es-ES" b="1" dirty="0" smtClean="0"/>
              <a:t>Alarma Nivel 1 </a:t>
            </a:r>
            <a:endParaRPr lang="es-ES" dirty="0" smtClean="0"/>
          </a:p>
          <a:p>
            <a:pPr lvl="1"/>
            <a:r>
              <a:rPr lang="es-ES" dirty="0" smtClean="0"/>
              <a:t>Existe previsión de alcanzar niveles significativos en las concentraciones de calidad de aire ambiente, lo que requiere vigilar su evolución temporal. </a:t>
            </a:r>
          </a:p>
          <a:p>
            <a:pPr lvl="0"/>
            <a:r>
              <a:rPr lang="es-ES" b="1" dirty="0" smtClean="0"/>
              <a:t>Alarma Nivel 2 </a:t>
            </a:r>
            <a:endParaRPr lang="es-ES" dirty="0" smtClean="0"/>
          </a:p>
          <a:p>
            <a:pPr lvl="1"/>
            <a:r>
              <a:rPr lang="es-ES" dirty="0" smtClean="0"/>
              <a:t>Existe previsión que indica riesgo de superación de los niveles de referencia horarios, establecidos en la legislación vigente, para calidad de aire ambiente.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U.P.T. AS PONTES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Niveles de clasificación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5457958"/>
          </a:xfrm>
        </p:spPr>
        <p:txBody>
          <a:bodyPr/>
          <a:lstStyle/>
          <a:p>
            <a:r>
              <a:rPr lang="es-ES" b="1" dirty="0" smtClean="0"/>
              <a:t>NIVELES DE CLASIFICACIÓN</a:t>
            </a:r>
          </a:p>
          <a:p>
            <a:pPr>
              <a:buNone/>
            </a:pPr>
            <a:endParaRPr lang="es-ES" b="1" dirty="0" smtClean="0"/>
          </a:p>
          <a:p>
            <a:pPr lvl="0"/>
            <a:r>
              <a:rPr lang="es-ES" b="1" dirty="0" smtClean="0"/>
              <a:t>Nula/NC </a:t>
            </a:r>
            <a:endParaRPr lang="es-ES" dirty="0" smtClean="0"/>
          </a:p>
          <a:p>
            <a:pPr lvl="1"/>
            <a:r>
              <a:rPr lang="es-ES" dirty="0" smtClean="0"/>
              <a:t>La probabilidad estimada es nula o no ha sido calculada, ya sea por falta de datos o porque los valores de SO</a:t>
            </a:r>
            <a:r>
              <a:rPr lang="es-ES" baseline="-25000" dirty="0" smtClean="0"/>
              <a:t>2</a:t>
            </a:r>
            <a:r>
              <a:rPr lang="es-ES" dirty="0" smtClean="0"/>
              <a:t> o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medidos no son significativamente importantes. </a:t>
            </a:r>
          </a:p>
          <a:p>
            <a:r>
              <a:rPr lang="es-ES" b="1" dirty="0" smtClean="0"/>
              <a:t>Muy baja </a:t>
            </a:r>
            <a:endParaRPr lang="es-ES" dirty="0" smtClean="0"/>
          </a:p>
          <a:p>
            <a:pPr lvl="1"/>
            <a:r>
              <a:rPr lang="es-ES" dirty="0" smtClean="0"/>
              <a:t>La probabilidad estimada es muy baja, prácticamente insignificante.</a:t>
            </a:r>
          </a:p>
          <a:p>
            <a:pPr lvl="0"/>
            <a:r>
              <a:rPr lang="es-ES" b="1" dirty="0" smtClean="0"/>
              <a:t>Baja </a:t>
            </a:r>
            <a:endParaRPr lang="es-ES" dirty="0" smtClean="0"/>
          </a:p>
          <a:p>
            <a:pPr lvl="1"/>
            <a:r>
              <a:rPr lang="es-ES" dirty="0" smtClean="0"/>
              <a:t>La probabilidad estimada comienza a ser relevante, pero se mantiene todavía en niveles bajos.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Niveles de clasificación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s-ES" b="1" dirty="0" smtClean="0"/>
              <a:t>Media </a:t>
            </a:r>
            <a:endParaRPr lang="es-ES" dirty="0" smtClean="0"/>
          </a:p>
          <a:p>
            <a:pPr lvl="1"/>
            <a:r>
              <a:rPr lang="es-ES" dirty="0" smtClean="0"/>
              <a:t>La probabilidad estimada es moderada e indica que ya no se puede descartar que el origen del SO</a:t>
            </a:r>
            <a:r>
              <a:rPr lang="es-ES" baseline="-25000" dirty="0" smtClean="0"/>
              <a:t>2 </a:t>
            </a:r>
            <a:r>
              <a:rPr lang="es-ES" dirty="0" smtClean="0"/>
              <a:t>o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medidos sea debido a la actividad de la Central Térmica o el Ciclo Combinado, según sea el caso.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b="1" dirty="0" smtClean="0"/>
              <a:t>Alta </a:t>
            </a:r>
            <a:endParaRPr lang="es-ES" dirty="0" smtClean="0"/>
          </a:p>
          <a:p>
            <a:pPr lvl="1"/>
            <a:r>
              <a:rPr lang="es-ES" dirty="0" smtClean="0"/>
              <a:t>La probabilidad estimada es alta, lo que indica que es muy posible que el origen del SO</a:t>
            </a:r>
            <a:r>
              <a:rPr lang="es-ES" baseline="-25000" dirty="0" smtClean="0"/>
              <a:t>2 </a:t>
            </a:r>
            <a:r>
              <a:rPr lang="es-ES" dirty="0" smtClean="0"/>
              <a:t>o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 medidos sea debido a la actividad de la Central Térmica o el Ciclo Combinado, según sea el caso. </a:t>
            </a:r>
          </a:p>
          <a:p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Niveles de alarma y de clasificación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3108" y="1357298"/>
          <a:ext cx="4786346" cy="21583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2681"/>
                <a:gridCol w="1600035"/>
                <a:gridCol w="1693630"/>
              </a:tblGrid>
              <a:tr h="67274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Niveles de alarma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S0</a:t>
                      </a:r>
                      <a:r>
                        <a:rPr lang="es-ES" sz="1600" b="1" baseline="-25000" dirty="0"/>
                        <a:t>2</a:t>
                      </a:r>
                      <a:endParaRPr lang="es-ES" sz="1600" b="1" baseline="-25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600" b="1" dirty="0" err="1" smtClean="0"/>
                        <a:t>NO</a:t>
                      </a:r>
                      <a:r>
                        <a:rPr lang="es-ES" sz="1600" b="1" baseline="-25000" dirty="0" err="1" smtClean="0"/>
                        <a:t>x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37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No hay alarma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-</a:t>
                      </a:r>
                      <a:r>
                        <a:rPr lang="es-ES" sz="1600" b="1" dirty="0" smtClean="0"/>
                        <a:t>2.00 / </a:t>
                      </a:r>
                      <a:r>
                        <a:rPr lang="es-ES" sz="1600" b="1" dirty="0"/>
                        <a:t>100.00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-</a:t>
                      </a:r>
                      <a:r>
                        <a:rPr lang="es-ES" sz="1600" b="1" dirty="0" smtClean="0"/>
                        <a:t>2.00 /  50.00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37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Alarma nivel 1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100.00 / 200.00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 smtClean="0"/>
                        <a:t>50.00 /</a:t>
                      </a:r>
                      <a:r>
                        <a:rPr lang="es-ES" sz="1600" b="1" dirty="0"/>
                        <a:t>150.00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9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Alarma nivel 2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 smtClean="0"/>
                        <a:t>200.00 /</a:t>
                      </a:r>
                      <a:r>
                        <a:rPr lang="es-ES" sz="1600" b="1" dirty="0"/>
                        <a:t>350.00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+350.00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 smtClean="0"/>
                        <a:t>150.00 /</a:t>
                      </a:r>
                      <a:r>
                        <a:rPr lang="es-ES" sz="1600" b="1" dirty="0"/>
                        <a:t>200.00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+200.00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3108" y="3714751"/>
          <a:ext cx="4759647" cy="206597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86549"/>
                <a:gridCol w="1586549"/>
                <a:gridCol w="1586549"/>
              </a:tblGrid>
              <a:tr h="59027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Niveles de clasificación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S0</a:t>
                      </a:r>
                      <a:r>
                        <a:rPr lang="es-ES" sz="1600" b="1" baseline="-25000" dirty="0"/>
                        <a:t>2</a:t>
                      </a:r>
                      <a:endParaRPr lang="es-ES" sz="1600" b="1" baseline="-25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600" b="1" dirty="0" err="1" smtClean="0"/>
                        <a:t>NO</a:t>
                      </a:r>
                      <a:r>
                        <a:rPr lang="es-ES" sz="1600" b="1" baseline="-25000" dirty="0" err="1" smtClean="0"/>
                        <a:t>x</a:t>
                      </a:r>
                      <a:endParaRPr lang="es-ES" sz="1600" b="1" baseline="-25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Nula/NC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-1.00 / </a:t>
                      </a:r>
                      <a:r>
                        <a:rPr lang="es-ES" sz="1600" b="1" dirty="0" smtClean="0"/>
                        <a:t> 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 smtClean="0"/>
                        <a:t>-1.00 </a:t>
                      </a:r>
                      <a:r>
                        <a:rPr lang="es-ES" sz="1600" b="1" dirty="0"/>
                        <a:t>/ </a:t>
                      </a:r>
                      <a:r>
                        <a:rPr lang="es-ES" sz="1600" b="1" dirty="0" smtClean="0"/>
                        <a:t> 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Muy baja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0.00 </a:t>
                      </a:r>
                      <a:r>
                        <a:rPr lang="es-ES" sz="1600" b="1" dirty="0" smtClean="0"/>
                        <a:t>/  1.00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0.00 / </a:t>
                      </a:r>
                      <a:r>
                        <a:rPr lang="es-ES" sz="1600" b="1" dirty="0" smtClean="0"/>
                        <a:t> 1.00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Baja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1.00 / 30.00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1.00 / 30.00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Media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30.00 / 70.00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30.00 / 70.00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Alta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 smtClean="0"/>
                        <a:t>+</a:t>
                      </a:r>
                      <a:r>
                        <a:rPr lang="es-ES" sz="1600" b="1" dirty="0"/>
                        <a:t>70.00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1" dirty="0"/>
                        <a:t>+70.00</a:t>
                      </a:r>
                      <a:endParaRPr lang="es-ES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Modelos de predicción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357158" y="642918"/>
            <a:ext cx="8424000" cy="1714512"/>
          </a:xfrm>
        </p:spPr>
        <p:txBody>
          <a:bodyPr/>
          <a:lstStyle/>
          <a:p>
            <a:r>
              <a:rPr lang="es-ES" b="1" dirty="0" smtClean="0"/>
              <a:t>PREDICCIÓN</a:t>
            </a:r>
          </a:p>
          <a:p>
            <a:pPr lvl="1"/>
            <a:r>
              <a:rPr lang="es-ES" dirty="0" smtClean="0"/>
              <a:t>En esta ventana se pueden visualizar los valores de inmisión obtenidos en cada una de las estaciones de medición para el SO</a:t>
            </a:r>
            <a:r>
              <a:rPr lang="es-ES" baseline="-25000" dirty="0" smtClean="0"/>
              <a:t>2</a:t>
            </a:r>
            <a:r>
              <a:rPr lang="es-ES" dirty="0" smtClean="0"/>
              <a:t> y el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, así como las predicciones realizadas para cada uno de ellos. </a:t>
            </a:r>
          </a:p>
          <a:p>
            <a:endParaRPr lang="es-E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357430"/>
            <a:ext cx="4976816" cy="3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 Predicción espacial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1243116"/>
          </a:xfrm>
        </p:spPr>
        <p:txBody>
          <a:bodyPr/>
          <a:lstStyle/>
          <a:p>
            <a:r>
              <a:rPr lang="es-ES" b="1" dirty="0" smtClean="0"/>
              <a:t>ESPACIAL </a:t>
            </a:r>
            <a:r>
              <a:rPr lang="es-ES" dirty="0" smtClean="0"/>
              <a:t> </a:t>
            </a:r>
          </a:p>
          <a:p>
            <a:pPr lvl="1"/>
            <a:r>
              <a:rPr lang="es-ES" dirty="0" smtClean="0"/>
              <a:t>En esta ventana se puede visualizar la superficie media horaria de SO</a:t>
            </a:r>
            <a:r>
              <a:rPr lang="es-ES" baseline="-25000" dirty="0" smtClean="0"/>
              <a:t>2</a:t>
            </a:r>
            <a:r>
              <a:rPr lang="es-ES" dirty="0" smtClean="0"/>
              <a:t> abarcando el área de las estaciones de medición.</a:t>
            </a:r>
          </a:p>
          <a:p>
            <a:endParaRPr lang="es-E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14554"/>
            <a:ext cx="5400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Periodos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1671744"/>
          </a:xfrm>
        </p:spPr>
        <p:txBody>
          <a:bodyPr/>
          <a:lstStyle/>
          <a:p>
            <a:r>
              <a:rPr lang="es-ES" b="1" dirty="0" smtClean="0"/>
              <a:t>PERIODOS </a:t>
            </a:r>
          </a:p>
          <a:p>
            <a:pPr lvl="1"/>
            <a:r>
              <a:rPr lang="es-ES" dirty="0" smtClean="0"/>
              <a:t>En esta ventana se pueden visualizar los valores </a:t>
            </a:r>
            <a:r>
              <a:rPr lang="es-ES" dirty="0" err="1" smtClean="0"/>
              <a:t>cincominutales</a:t>
            </a:r>
            <a:r>
              <a:rPr lang="es-ES" dirty="0" smtClean="0"/>
              <a:t>, de evolución en media horaria y diaria y los límites horarios de periodos para cada una de las estaciones de medición y de SO</a:t>
            </a:r>
            <a:r>
              <a:rPr lang="es-ES" baseline="-25000" dirty="0" smtClean="0"/>
              <a:t>2</a:t>
            </a:r>
            <a:r>
              <a:rPr lang="es-ES" dirty="0" smtClean="0"/>
              <a:t>,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, CO, O</a:t>
            </a:r>
            <a:r>
              <a:rPr lang="es-ES" baseline="-25000" dirty="0" smtClean="0"/>
              <a:t>3</a:t>
            </a:r>
            <a:r>
              <a:rPr lang="es-ES" dirty="0" smtClean="0"/>
              <a:t>, PM</a:t>
            </a:r>
            <a:r>
              <a:rPr lang="es-ES" baseline="-25000" dirty="0" smtClean="0"/>
              <a:t>10 </a:t>
            </a:r>
            <a:r>
              <a:rPr lang="es-ES" dirty="0" smtClean="0"/>
              <a:t>y PM</a:t>
            </a:r>
            <a:r>
              <a:rPr lang="es-ES" baseline="-25000" dirty="0" smtClean="0"/>
              <a:t>2,5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14620"/>
            <a:ext cx="5400675" cy="367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Calidad del aire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1457430"/>
          </a:xfrm>
        </p:spPr>
        <p:txBody>
          <a:bodyPr/>
          <a:lstStyle/>
          <a:p>
            <a:r>
              <a:rPr lang="es-ES" b="1" dirty="0" smtClean="0"/>
              <a:t>CALIDAD </a:t>
            </a:r>
            <a:endParaRPr lang="es-ES" dirty="0" smtClean="0"/>
          </a:p>
          <a:p>
            <a:pPr lvl="1"/>
            <a:r>
              <a:rPr lang="es-ES" dirty="0" smtClean="0"/>
              <a:t>En esta ventana se pueden visualizar los valores </a:t>
            </a:r>
            <a:r>
              <a:rPr lang="es-ES" dirty="0" err="1" smtClean="0"/>
              <a:t>minutales</a:t>
            </a:r>
            <a:r>
              <a:rPr lang="es-ES" dirty="0" smtClean="0"/>
              <a:t> y horarios de calidad de aire para cada una de las estaciones de medición para el SO</a:t>
            </a:r>
            <a:r>
              <a:rPr lang="es-ES" baseline="-25000" dirty="0" smtClean="0"/>
              <a:t>2</a:t>
            </a:r>
            <a:r>
              <a:rPr lang="es-ES" dirty="0" smtClean="0"/>
              <a:t>, </a:t>
            </a:r>
            <a:r>
              <a:rPr lang="es-ES" dirty="0" err="1" smtClean="0"/>
              <a:t>NO</a:t>
            </a:r>
            <a:r>
              <a:rPr lang="es-ES" baseline="-25000" dirty="0" err="1" smtClean="0"/>
              <a:t>x</a:t>
            </a:r>
            <a:r>
              <a:rPr lang="es-ES" dirty="0" smtClean="0"/>
              <a:t>, CO, O</a:t>
            </a:r>
            <a:r>
              <a:rPr lang="es-ES" baseline="-25000" dirty="0" smtClean="0"/>
              <a:t>3</a:t>
            </a:r>
            <a:r>
              <a:rPr lang="es-ES" dirty="0" smtClean="0"/>
              <a:t>, PM</a:t>
            </a:r>
            <a:r>
              <a:rPr lang="es-ES" baseline="-25000" dirty="0" smtClean="0"/>
              <a:t>10 </a:t>
            </a:r>
            <a:r>
              <a:rPr lang="es-ES" dirty="0" smtClean="0"/>
              <a:t>y PM</a:t>
            </a:r>
            <a:r>
              <a:rPr lang="es-ES" baseline="-25000" dirty="0" smtClean="0"/>
              <a:t>2,5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85992"/>
            <a:ext cx="5400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Meteorología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957364"/>
          </a:xfrm>
        </p:spPr>
        <p:txBody>
          <a:bodyPr/>
          <a:lstStyle/>
          <a:p>
            <a:r>
              <a:rPr lang="es-ES" b="1" dirty="0" smtClean="0"/>
              <a:t>METEOROLOGÍA </a:t>
            </a:r>
            <a:endParaRPr lang="es-ES" dirty="0" smtClean="0"/>
          </a:p>
          <a:p>
            <a:pPr lvl="1"/>
            <a:r>
              <a:rPr lang="es-ES" dirty="0" smtClean="0"/>
              <a:t>En esta ventana se pueden visualizar diferentes valores proporcionados por la estación meteorológica</a:t>
            </a:r>
            <a:endParaRPr lang="es-E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5400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Central térmica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1171678"/>
          </a:xfrm>
        </p:spPr>
        <p:txBody>
          <a:bodyPr/>
          <a:lstStyle/>
          <a:p>
            <a:r>
              <a:rPr lang="es-ES" b="1" dirty="0" smtClean="0"/>
              <a:t>CENTRAL TÉRMICA	</a:t>
            </a:r>
            <a:endParaRPr lang="es-ES" dirty="0" smtClean="0"/>
          </a:p>
          <a:p>
            <a:pPr lvl="1"/>
            <a:r>
              <a:rPr lang="es-ES" dirty="0" smtClean="0"/>
              <a:t>En esta ventana se pueden visualizar diferentes valores de emisión y actividad de la central térmica. </a:t>
            </a:r>
          </a:p>
          <a:p>
            <a:endParaRPr lang="es-E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85992"/>
            <a:ext cx="5400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Ciclo combinado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1243116"/>
          </a:xfrm>
        </p:spPr>
        <p:txBody>
          <a:bodyPr/>
          <a:lstStyle/>
          <a:p>
            <a:r>
              <a:rPr lang="es-ES" b="1" dirty="0" smtClean="0"/>
              <a:t>CICLO COMBINADO</a:t>
            </a:r>
            <a:endParaRPr lang="es-ES" dirty="0" smtClean="0"/>
          </a:p>
          <a:p>
            <a:pPr lvl="1"/>
            <a:r>
              <a:rPr lang="es-ES" dirty="0" smtClean="0"/>
              <a:t>En esta ventana se pueden visualizar diferentes valores de emisión y actividad del ciclo combinado. </a:t>
            </a:r>
          </a:p>
          <a:p>
            <a:endParaRPr lang="es-E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3116"/>
            <a:ext cx="5400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U.P.T. AS PONTES</a:t>
            </a:r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Presente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Históricos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8424000" cy="2028934"/>
          </a:xfrm>
        </p:spPr>
        <p:txBody>
          <a:bodyPr/>
          <a:lstStyle/>
          <a:p>
            <a:r>
              <a:rPr lang="es-ES" b="1" dirty="0" smtClean="0"/>
              <a:t>HISTÓRICOS</a:t>
            </a:r>
          </a:p>
          <a:p>
            <a:pPr lvl="1"/>
            <a:r>
              <a:rPr lang="es-ES" dirty="0" smtClean="0"/>
              <a:t>Permite acceder a la Plataforma Históricos previa selección del fichero correspondiente al día que se desea consultar. </a:t>
            </a:r>
          </a:p>
          <a:p>
            <a:pPr lvl="3"/>
            <a:r>
              <a:rPr lang="es-ES" dirty="0" smtClean="0"/>
              <a:t> Gráficos de inmisión, de meteorología, de la central térmica y del ciclo combinado y obtener e imprimir informes.</a:t>
            </a:r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86124"/>
            <a:ext cx="4829175" cy="24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Históricos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Visualización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360000" y="642918"/>
            <a:ext cx="8424000" cy="5500726"/>
          </a:xfrm>
        </p:spPr>
        <p:txBody>
          <a:bodyPr/>
          <a:lstStyle/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VENTANAS </a:t>
            </a:r>
            <a:endParaRPr lang="es-ES" dirty="0" smtClean="0"/>
          </a:p>
          <a:p>
            <a:pPr lvl="1"/>
            <a:r>
              <a:rPr lang="es-ES" dirty="0" smtClean="0"/>
              <a:t>Permite gestionar el modo en que se muestran y disponen las ventanas.</a:t>
            </a:r>
          </a:p>
          <a:p>
            <a:pPr lvl="1">
              <a:buNone/>
            </a:pPr>
            <a:endParaRPr lang="es-ES" dirty="0" smtClean="0"/>
          </a:p>
          <a:p>
            <a:r>
              <a:rPr lang="es-ES" b="1" dirty="0" smtClean="0"/>
              <a:t>ACTUALIZAR</a:t>
            </a:r>
            <a:endParaRPr lang="es-ES" dirty="0" smtClean="0"/>
          </a:p>
          <a:p>
            <a:pPr lvl="1"/>
            <a:r>
              <a:rPr lang="es-ES" dirty="0" smtClean="0"/>
              <a:t>Permite actualizar (refrescar) los datos.  </a:t>
            </a:r>
          </a:p>
          <a:p>
            <a:pPr lvl="1">
              <a:buNone/>
            </a:pPr>
            <a:endParaRPr lang="es-ES" dirty="0" smtClean="0"/>
          </a:p>
          <a:p>
            <a:r>
              <a:rPr lang="es-ES" b="1" dirty="0" smtClean="0"/>
              <a:t>AYUDA </a:t>
            </a:r>
            <a:endParaRPr lang="es-ES" dirty="0" smtClean="0"/>
          </a:p>
          <a:p>
            <a:pPr lvl="1"/>
            <a:r>
              <a:rPr lang="es-ES" dirty="0" smtClean="0"/>
              <a:t>Permite acceder a diferentes opciones de información y ayuda.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2890392"/>
            <a:ext cx="6786609" cy="1077218"/>
          </a:xfrm>
        </p:spPr>
        <p:txBody>
          <a:bodyPr/>
          <a:lstStyle/>
          <a:p>
            <a:r>
              <a:rPr lang="es-ES" dirty="0" smtClean="0"/>
              <a:t>FUNCIONAMIENTO DEL CICLO COMBINADO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22" name="2 Gráfico"/>
          <p:cNvGraphicFramePr/>
          <p:nvPr/>
        </p:nvGraphicFramePr>
        <p:xfrm>
          <a:off x="1214414" y="785794"/>
          <a:ext cx="692948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428596" y="4857760"/>
          <a:ext cx="8501121" cy="88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</a:tblGrid>
              <a:tr h="442278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ENE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FEB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MAR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ABR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MAY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JUN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JUL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AGO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SEP</a:t>
                      </a:r>
                      <a:endParaRPr lang="es-ES" dirty="0"/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Situación actual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SIPEI 2010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972000" y="6131502"/>
            <a:ext cx="2710999" cy="369332"/>
          </a:xfrm>
        </p:spPr>
        <p:txBody>
          <a:bodyPr/>
          <a:lstStyle/>
          <a:p>
            <a:r>
              <a:rPr lang="es-ES" dirty="0" smtClean="0"/>
              <a:t>Santiago de Compostela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/>
          </p:nvPr>
        </p:nvSpPr>
        <p:spPr>
          <a:xfrm>
            <a:off x="5448177" y="6131502"/>
            <a:ext cx="2723823" cy="369332"/>
          </a:xfrm>
        </p:spPr>
        <p:txBody>
          <a:bodyPr/>
          <a:lstStyle/>
          <a:p>
            <a:r>
              <a:rPr lang="es-ES" dirty="0" smtClean="0"/>
              <a:t>21 de diciembre de 2009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U.P.T.  AS PONTES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Presente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Puesta en marcha de la Central de Ciclo Combinado durante el periodo 2008-2009.</a:t>
            </a:r>
          </a:p>
          <a:p>
            <a:pPr lvl="1"/>
            <a:r>
              <a:rPr lang="es-ES" dirty="0" smtClean="0"/>
              <a:t>Nuevas metodologías de clasificación.</a:t>
            </a:r>
          </a:p>
          <a:p>
            <a:endParaRPr lang="es-ES" dirty="0" smtClean="0"/>
          </a:p>
          <a:p>
            <a:r>
              <a:rPr lang="es-ES" dirty="0" smtClean="0"/>
              <a:t>Red de Vigilancia ha sido redefinida</a:t>
            </a:r>
          </a:p>
          <a:p>
            <a:pPr lvl="1"/>
            <a:r>
              <a:rPr lang="es-ES" dirty="0" smtClean="0"/>
              <a:t>Unidad de Producción Térmica adaptada a su funcionamiento habitual con 100% de carbón importado.</a:t>
            </a:r>
          </a:p>
          <a:p>
            <a:pPr lvl="1"/>
            <a:r>
              <a:rPr lang="es-ES" dirty="0" smtClean="0"/>
              <a:t>Ciclo Combinado en funcionamiento comercial.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 la Red de Vigilancia se reubicaron 3 estaciones y se eliminaron 4; de esta forma se pasa de 17 a 13 estaciones, siendo tres de ellas nuevas.</a:t>
            </a:r>
          </a:p>
          <a:p>
            <a:pPr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U.P.T. AS PONTES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6"/>
          </p:nvPr>
        </p:nvSpPr>
        <p:spPr>
          <a:xfrm>
            <a:off x="2428861" y="4058671"/>
            <a:ext cx="6286543" cy="584775"/>
          </a:xfrm>
        </p:spPr>
        <p:txBody>
          <a:bodyPr/>
          <a:lstStyle/>
          <a:p>
            <a:r>
              <a:rPr lang="es-ES" dirty="0" smtClean="0"/>
              <a:t>Futuro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U.P.T.  AS PONTES</a:t>
            </a:r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Futuro</a:t>
            </a:r>
            <a:endParaRPr lang="es-ES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Durante el periodo 2008-2009 se observó que no es apropiado mantener el Sistema de Predicción en un PC. </a:t>
            </a:r>
          </a:p>
          <a:p>
            <a:endParaRPr lang="es-ES" dirty="0" smtClean="0"/>
          </a:p>
          <a:p>
            <a:r>
              <a:rPr lang="es-ES" dirty="0" smtClean="0"/>
              <a:t>El día 02/10/09, tuvo lugar una reunión en As </a:t>
            </a:r>
            <a:r>
              <a:rPr lang="es-ES" dirty="0" err="1" smtClean="0"/>
              <a:t>Pontes</a:t>
            </a:r>
            <a:r>
              <a:rPr lang="es-ES" dirty="0" smtClean="0"/>
              <a:t>, en la que se acordó acometer de forma inmediata la integración del sistema predicción en la plataforma MEDAS.  Con este cambio, se gana mantenimiento, seguridad y estabilidad.</a:t>
            </a:r>
          </a:p>
          <a:p>
            <a:endParaRPr lang="es-ES" dirty="0" smtClean="0"/>
          </a:p>
          <a:p>
            <a:r>
              <a:rPr lang="es-ES" dirty="0" smtClean="0"/>
              <a:t>Por tanto, la integración en MEDAS se considera un objetivo básico del desarrollo del SIPEI que debe ser realizado en el periodo 2009-2010.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4"/>
          </p:nvPr>
        </p:nvSpPr>
        <p:spPr>
          <a:xfrm>
            <a:off x="1928794" y="3136613"/>
            <a:ext cx="6786609" cy="584775"/>
          </a:xfrm>
        </p:spPr>
        <p:txBody>
          <a:bodyPr/>
          <a:lstStyle/>
          <a:p>
            <a:r>
              <a:rPr lang="es-ES" dirty="0" smtClean="0"/>
              <a:t>SIPEI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IPEI-Plantilla_Presentacion-v.01.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2229</Words>
  <Application>Microsoft Office PowerPoint</Application>
  <PresentationFormat>Presentación en pantalla (4:3)</PresentationFormat>
  <Paragraphs>487</Paragraphs>
  <Slides>54</Slides>
  <Notes>54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7" baseType="lpstr">
      <vt:lpstr>SIPEI-Plantilla_Presentacion-v.01.01</vt:lpstr>
      <vt:lpstr>Brío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leyenda</dc:creator>
  <cp:lastModifiedBy>leyenda</cp:lastModifiedBy>
  <cp:revision>224</cp:revision>
  <dcterms:created xsi:type="dcterms:W3CDTF">2009-12-03T17:43:17Z</dcterms:created>
  <dcterms:modified xsi:type="dcterms:W3CDTF">2009-12-21T18:45:48Z</dcterms:modified>
</cp:coreProperties>
</file>