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8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7" r:id="rId9"/>
    <p:sldId id="27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8" r:id="rId18"/>
    <p:sldId id="279" r:id="rId19"/>
    <p:sldId id="282" r:id="rId20"/>
    <p:sldId id="284" r:id="rId21"/>
    <p:sldId id="285" r:id="rId22"/>
    <p:sldId id="286" r:id="rId23"/>
    <p:sldId id="287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EC4"/>
    <a:srgbClr val="002261"/>
    <a:srgbClr val="365F91"/>
    <a:srgbClr val="95B3D7"/>
    <a:srgbClr val="24406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A3BC2-836D-4F06-BB3C-875DFDCBB7C0}" type="datetimeFigureOut">
              <a:rPr lang="gl-ES" smtClean="0"/>
              <a:pPr/>
              <a:t>09/09/2010</a:t>
            </a:fld>
            <a:endParaRPr lang="gl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l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CCF27-28BF-44C7-BDBB-A93A491C6F38}" type="slidenum">
              <a:rPr lang="gl-ES" smtClean="0"/>
              <a:pPr/>
              <a:t>‹Nº›</a:t>
            </a:fld>
            <a:endParaRPr lang="gl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</a:t>
            </a:fld>
            <a:endParaRPr lang="gl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10</a:t>
            </a:fld>
            <a:endParaRPr lang="gl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11</a:t>
            </a:fld>
            <a:endParaRPr lang="gl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12</a:t>
            </a:fld>
            <a:endParaRPr lang="gl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13</a:t>
            </a:fld>
            <a:endParaRPr lang="gl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14</a:t>
            </a:fld>
            <a:endParaRPr lang="gl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15</a:t>
            </a:fld>
            <a:endParaRPr lang="gl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16</a:t>
            </a:fld>
            <a:endParaRPr lang="gl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17</a:t>
            </a:fld>
            <a:endParaRPr lang="gl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18</a:t>
            </a:fld>
            <a:endParaRPr lang="gl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19</a:t>
            </a:fld>
            <a:endParaRPr lang="gl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2</a:t>
            </a:fld>
            <a:endParaRPr lang="gl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20</a:t>
            </a:fld>
            <a:endParaRPr lang="gl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21</a:t>
            </a:fld>
            <a:endParaRPr lang="gl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22</a:t>
            </a:fld>
            <a:endParaRPr lang="gl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23</a:t>
            </a:fld>
            <a:endParaRPr lang="gl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24</a:t>
            </a:fld>
            <a:endParaRPr lang="gl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25</a:t>
            </a:fld>
            <a:endParaRPr lang="gl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26</a:t>
            </a:fld>
            <a:endParaRPr lang="gl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3</a:t>
            </a:fld>
            <a:endParaRPr lang="gl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4</a:t>
            </a:fld>
            <a:endParaRPr lang="gl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5</a:t>
            </a:fld>
            <a:endParaRPr lang="gl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6</a:t>
            </a:fld>
            <a:endParaRPr lang="gl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CCF27-28BF-44C7-BDBB-A93A491C6F38}" type="slidenum">
              <a:rPr lang="gl-ES" smtClean="0"/>
              <a:pPr/>
              <a:t>7</a:t>
            </a:fld>
            <a:endParaRPr lang="gl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8</a:t>
            </a:fld>
            <a:endParaRPr lang="gl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0DE-425F-4BE0-9FFE-7BEC5114E560}" type="slidenum">
              <a:rPr lang="gl-ES" smtClean="0"/>
              <a:pPr/>
              <a:t>9</a:t>
            </a:fld>
            <a:endParaRPr lang="gl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texto"/>
          <p:cNvSpPr>
            <a:spLocks noGrp="1"/>
          </p:cNvSpPr>
          <p:nvPr>
            <p:ph type="body" sz="quarter" idx="10"/>
          </p:nvPr>
        </p:nvSpPr>
        <p:spPr>
          <a:xfrm>
            <a:off x="982537" y="2311876"/>
            <a:ext cx="7200000" cy="252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rgbClr val="6C9EC4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4 Marcador de texto"/>
          <p:cNvSpPr>
            <a:spLocks noGrp="1"/>
          </p:cNvSpPr>
          <p:nvPr>
            <p:ph type="body" sz="quarter" idx="11"/>
          </p:nvPr>
        </p:nvSpPr>
        <p:spPr>
          <a:xfrm>
            <a:off x="972000" y="1603116"/>
            <a:ext cx="7200000" cy="54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4 Marcador de texto"/>
          <p:cNvSpPr>
            <a:spLocks noGrp="1"/>
          </p:cNvSpPr>
          <p:nvPr>
            <p:ph type="body" sz="quarter" idx="13"/>
          </p:nvPr>
        </p:nvSpPr>
        <p:spPr>
          <a:xfrm>
            <a:off x="982537" y="5000636"/>
            <a:ext cx="7200000" cy="540000"/>
          </a:xfrm>
          <a:noFill/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l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4 Marcador de texto"/>
          <p:cNvSpPr>
            <a:spLocks noGrp="1"/>
          </p:cNvSpPr>
          <p:nvPr>
            <p:ph type="body" sz="quarter" idx="15"/>
          </p:nvPr>
        </p:nvSpPr>
        <p:spPr>
          <a:xfrm>
            <a:off x="7987269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r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205557"/>
            <a:ext cx="1544400" cy="7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33" y="204770"/>
            <a:ext cx="1857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4096" y="195245"/>
            <a:ext cx="35623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ienzo de 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2890392"/>
            <a:ext cx="6786609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1428728" y="3249000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927257" y="3249000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425786" y="3249000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ienzo de sub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2890392"/>
            <a:ext cx="6786609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1428728" y="3249000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 userDrawn="1"/>
        </p:nvSpPr>
        <p:spPr>
          <a:xfrm>
            <a:off x="927257" y="3249000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425786" y="3249000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 userDrawn="1"/>
        </p:nvSpPr>
        <p:spPr>
          <a:xfrm>
            <a:off x="1928794" y="4171058"/>
            <a:ext cx="360000" cy="360000"/>
          </a:xfrm>
          <a:prstGeom prst="rect">
            <a:avLst/>
          </a:prstGeom>
          <a:solidFill>
            <a:srgbClr val="365F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 userDrawn="1"/>
        </p:nvSpPr>
        <p:spPr>
          <a:xfrm>
            <a:off x="1428728" y="4171058"/>
            <a:ext cx="360000" cy="360000"/>
          </a:xfrm>
          <a:prstGeom prst="rect">
            <a:avLst/>
          </a:prstGeom>
          <a:solidFill>
            <a:srgbClr val="00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 userDrawn="1"/>
        </p:nvSpPr>
        <p:spPr>
          <a:xfrm>
            <a:off x="927257" y="4171058"/>
            <a:ext cx="360000" cy="360000"/>
          </a:xfrm>
          <a:prstGeom prst="rect">
            <a:avLst/>
          </a:prstGeom>
          <a:solidFill>
            <a:srgbClr val="6C9E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6"/>
          </p:nvPr>
        </p:nvSpPr>
        <p:spPr>
          <a:xfrm>
            <a:off x="2428861" y="3812450"/>
            <a:ext cx="6286543" cy="1077218"/>
          </a:xfrm>
        </p:spPr>
        <p:txBody>
          <a:bodyPr wrap="square" anchor="ctr" anchorCtr="0">
            <a:spAutoFit/>
          </a:bodyPr>
          <a:lstStyle>
            <a:lvl1pPr>
              <a:buFont typeface="Arial" pitchFamily="34" charset="0"/>
              <a:buNone/>
              <a:defRPr sz="3200" b="1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si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marL="0" indent="0" algn="just">
              <a:spcBef>
                <a:spcPts val="0"/>
              </a:spcBef>
              <a:spcAft>
                <a:spcPts val="600"/>
              </a:spcAft>
              <a:buClr>
                <a:srgbClr val="244061"/>
              </a:buClr>
              <a:buFont typeface="Arial" pitchFamily="34" charset="0"/>
              <a:buNone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None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95B3D7"/>
              </a:buClr>
              <a:buFont typeface="Arial" pitchFamily="34" charset="0"/>
              <a:buNone/>
              <a:defRPr sz="2000" baseline="0">
                <a:solidFill>
                  <a:srgbClr val="95B3D7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algn="just">
              <a:spcBef>
                <a:spcPts val="0"/>
              </a:spcBef>
              <a:spcAft>
                <a:spcPts val="600"/>
              </a:spcAft>
              <a:buClr>
                <a:srgbClr val="002261"/>
              </a:buClr>
              <a:buFont typeface="Arial" pitchFamily="34" charset="0"/>
              <a:buChar char="■"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Char char="■"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spcBef>
                <a:spcPts val="0"/>
              </a:spcBef>
              <a:spcAft>
                <a:spcPts val="600"/>
              </a:spcAft>
              <a:buClr>
                <a:srgbClr val="6C9EC4"/>
              </a:buClr>
              <a:buFont typeface="Arial" pitchFamily="34" charset="0"/>
              <a:buChar char="■"/>
              <a:defRPr sz="2000" baseline="0">
                <a:solidFill>
                  <a:srgbClr val="6C9EC4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 </a:t>
            </a:r>
          </a:p>
          <a:p>
            <a:pPr lvl="2"/>
            <a:r>
              <a:rPr lang="es-ES" dirty="0" smtClean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5 Marcador de posición de imagen"/>
          <p:cNvSpPr>
            <a:spLocks noGrp="1"/>
          </p:cNvSpPr>
          <p:nvPr>
            <p:ph type="pic" sz="quarter" idx="14"/>
          </p:nvPr>
        </p:nvSpPr>
        <p:spPr>
          <a:xfrm>
            <a:off x="360000" y="900000"/>
            <a:ext cx="8424000" cy="5058000"/>
          </a:xfrm>
        </p:spPr>
        <p:txBody>
          <a:bodyPr/>
          <a:lstStyle>
            <a:lvl1pPr algn="just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47B77-413E-433A-8FA3-107001528644}" type="datetimeFigureOut">
              <a:rPr lang="es-ES" smtClean="0"/>
              <a:pPr/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70A8E-1D93-4110-A4A0-661BD59E94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60" r:id="rId3"/>
    <p:sldLayoutId id="2147483659" r:id="rId4"/>
    <p:sldLayoutId id="2147483656" r:id="rId5"/>
    <p:sldLayoutId id="214748365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Evolución del proyecto 2009-2010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236236" cy="369332"/>
          </a:xfrm>
        </p:spPr>
        <p:txBody>
          <a:bodyPr/>
          <a:lstStyle/>
          <a:p>
            <a:r>
              <a:rPr lang="es-ES" dirty="0" smtClean="0"/>
              <a:t>As </a:t>
            </a:r>
            <a:r>
              <a:rPr lang="es-ES" dirty="0" err="1" smtClean="0"/>
              <a:t>Pontes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5"/>
          </p:nvPr>
        </p:nvSpPr>
        <p:spPr>
          <a:xfrm>
            <a:off x="6166323" y="6131502"/>
            <a:ext cx="2005677" cy="369332"/>
          </a:xfrm>
        </p:spPr>
        <p:txBody>
          <a:bodyPr/>
          <a:lstStyle/>
          <a:p>
            <a:r>
              <a:rPr lang="es-ES" dirty="0" smtClean="0"/>
              <a:t>13 de Septiembre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  <a:endParaRPr lang="gl-E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2009</a:t>
            </a:r>
            <a:endParaRPr lang="gl-ES" dirty="0"/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337312"/>
          </a:xfrm>
        </p:spPr>
        <p:txBody>
          <a:bodyPr/>
          <a:lstStyle/>
          <a:p>
            <a:r>
              <a:rPr lang="gl-ES" dirty="0" smtClean="0"/>
              <a:t>02/10/2009</a:t>
            </a:r>
            <a:endParaRPr lang="gl-ES" dirty="0" smtClean="0"/>
          </a:p>
          <a:p>
            <a:pPr lvl="1"/>
            <a:r>
              <a:rPr lang="es-ES" dirty="0" smtClean="0"/>
              <a:t>Tuvo lugar una reunión en As </a:t>
            </a:r>
            <a:r>
              <a:rPr lang="es-ES" dirty="0" err="1" smtClean="0"/>
              <a:t>Pontes</a:t>
            </a:r>
            <a:r>
              <a:rPr lang="es-ES" dirty="0" smtClean="0"/>
              <a:t> en la que estuvieron representados la Sección de Medioambiente de la U. P. T. As </a:t>
            </a:r>
            <a:r>
              <a:rPr lang="es-ES" dirty="0" err="1" smtClean="0"/>
              <a:t>Pontes</a:t>
            </a:r>
            <a:r>
              <a:rPr lang="es-ES" dirty="0" smtClean="0"/>
              <a:t>, los responsables corporativos de MEDAS y Sistemas de Información y el departamento de Estadística e Investigación Operativa de la Universidad de Santiago de Compostela. En esta reunión, se acordó acometer de forma inmediata la integración del sistema predicción en la plataforma MEDAS.</a:t>
            </a:r>
          </a:p>
          <a:p>
            <a:pPr lvl="0"/>
            <a:r>
              <a:rPr lang="es-ES" dirty="0" smtClean="0"/>
              <a:t>27/10/2009</a:t>
            </a:r>
          </a:p>
          <a:p>
            <a:pPr lvl="1"/>
            <a:r>
              <a:rPr lang="es-ES" dirty="0" smtClean="0"/>
              <a:t>Se envió a Jordi </a:t>
            </a:r>
            <a:r>
              <a:rPr lang="es-ES" dirty="0" err="1" smtClean="0"/>
              <a:t>Mestre</a:t>
            </a:r>
            <a:r>
              <a:rPr lang="es-ES" dirty="0" smtClean="0"/>
              <a:t> documentación elaborada por el departamento de estadística de la Universidad de Santiago, dónde se detallan las instrucciones para llevar  a cabo la integración del Sistema de Predicción de Inmisión (SIPEI) en  el sistema corporativo MEDAS.</a:t>
            </a:r>
          </a:p>
          <a:p>
            <a:pPr lvl="0">
              <a:buNone/>
            </a:pPr>
            <a:endParaRPr lang="es-ES" dirty="0" smtClean="0"/>
          </a:p>
          <a:p>
            <a:endParaRPr lang="gl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  <a:endParaRPr lang="gl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764704"/>
            <a:ext cx="8424000" cy="5472608"/>
          </a:xfrm>
        </p:spPr>
        <p:txBody>
          <a:bodyPr/>
          <a:lstStyle/>
          <a:p>
            <a:pPr lvl="0"/>
            <a:r>
              <a:rPr lang="es-ES" dirty="0" smtClean="0"/>
              <a:t>22/01/2010</a:t>
            </a:r>
          </a:p>
          <a:p>
            <a:pPr lvl="1"/>
            <a:r>
              <a:rPr lang="es-ES" dirty="0" smtClean="0"/>
              <a:t>Se pide a MEDAS que indiquen  las acciones previstas y su calendario con objeto de finalizar el proceso de integración en el plazo más breve posible.</a:t>
            </a:r>
          </a:p>
          <a:p>
            <a:pPr lvl="0"/>
            <a:r>
              <a:rPr lang="es-ES" dirty="0" smtClean="0"/>
              <a:t>28/01/2010</a:t>
            </a:r>
          </a:p>
          <a:p>
            <a:pPr lvl="1"/>
            <a:r>
              <a:rPr lang="es-ES" dirty="0" smtClean="0"/>
              <a:t>Se preparan los archivos que van a ser necesarios para llevar a cabo la integración de SIPEI al servidor corporativo MEDAS.</a:t>
            </a:r>
          </a:p>
          <a:p>
            <a:pPr lvl="1"/>
            <a:r>
              <a:rPr lang="es-ES" dirty="0" smtClean="0"/>
              <a:t>Se decide llevar a cabo la integración en MEDAS el día 09/02/2010.</a:t>
            </a:r>
          </a:p>
          <a:p>
            <a:r>
              <a:rPr lang="es-ES" dirty="0" smtClean="0"/>
              <a:t>02/02/2010</a:t>
            </a:r>
          </a:p>
          <a:p>
            <a:pPr lvl="1"/>
            <a:r>
              <a:rPr lang="es-ES" dirty="0" smtClean="0"/>
              <a:t>Comienza la integración de SIPEI en el servidor corporativo MEDAS con el envío del CD </a:t>
            </a:r>
            <a:r>
              <a:rPr lang="es-ES" u="sng" dirty="0" smtClean="0"/>
              <a:t>SIPEI-Integración con MEDAS(versión1)</a:t>
            </a:r>
            <a:r>
              <a:rPr lang="es-ES" dirty="0" smtClean="0"/>
              <a:t> el cual contiene una carpeta que tiene el mismo nombre: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  <a:endParaRPr lang="gl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548680"/>
            <a:ext cx="8424000" cy="5832648"/>
          </a:xfrm>
        </p:spPr>
        <p:txBody>
          <a:bodyPr/>
          <a:lstStyle/>
          <a:p>
            <a:pPr lvl="1"/>
            <a:r>
              <a:rPr lang="es-ES" dirty="0" smtClean="0"/>
              <a:t>Una carpeta denominada "accesos directos".</a:t>
            </a:r>
          </a:p>
          <a:p>
            <a:pPr lvl="1"/>
            <a:r>
              <a:rPr lang="es-ES" dirty="0" smtClean="0"/>
              <a:t>Una carpeta denominada "</a:t>
            </a:r>
            <a:r>
              <a:rPr lang="es-ES" dirty="0" err="1" smtClean="0"/>
              <a:t>conexion</a:t>
            </a:r>
            <a:r>
              <a:rPr lang="es-ES" dirty="0" smtClean="0"/>
              <a:t>".</a:t>
            </a:r>
          </a:p>
          <a:p>
            <a:pPr lvl="1"/>
            <a:r>
              <a:rPr lang="es-ES" dirty="0" smtClean="0"/>
              <a:t>Una carpeta denominada "</a:t>
            </a:r>
            <a:r>
              <a:rPr lang="es-ES" dirty="0" err="1" smtClean="0"/>
              <a:t>prediccion_nl</a:t>
            </a:r>
            <a:r>
              <a:rPr lang="es-ES" dirty="0" smtClean="0"/>
              <a:t>"; la cual es una carpeta compartida y accesible para todos aquellos equipos que tengan instalado el programa de visualización.</a:t>
            </a:r>
          </a:p>
          <a:p>
            <a:pPr lvl="1"/>
            <a:r>
              <a:rPr lang="es-ES" dirty="0" smtClean="0"/>
              <a:t>Una carpeta denominada "programas".</a:t>
            </a:r>
          </a:p>
          <a:p>
            <a:pPr lvl="1"/>
            <a:r>
              <a:rPr lang="es-ES" dirty="0" smtClean="0"/>
              <a:t>Una carpeta denominada "R-2.9.2" ; la cual contiene el ejecutable de la instalación de R-2.9.2 y los ejecutables de los cuatro paquetes que son usados en los procesos de predicción.</a:t>
            </a:r>
          </a:p>
          <a:p>
            <a:pPr lvl="1"/>
            <a:r>
              <a:rPr lang="es-ES" dirty="0" smtClean="0"/>
              <a:t>Una carpeta denominada "SIPEI-</a:t>
            </a:r>
            <a:r>
              <a:rPr lang="es-ES" dirty="0" err="1" smtClean="0"/>
              <a:t>Entorno_de_prueba</a:t>
            </a:r>
            <a:r>
              <a:rPr lang="es-ES" dirty="0" smtClean="0"/>
              <a:t>"; la cual  contiene los archivos necesarios para una prueba en estático (simula lo sucedido el día 30/03/09 ) o en dinámico.</a:t>
            </a:r>
          </a:p>
          <a:p>
            <a:pPr lvl="1"/>
            <a:r>
              <a:rPr lang="es-ES" dirty="0" smtClean="0"/>
              <a:t>Un documento denominado "SIPEI-</a:t>
            </a:r>
            <a:r>
              <a:rPr lang="es-ES" dirty="0" err="1" smtClean="0"/>
              <a:t>Integracion_y_prueba_en_MEDAS</a:t>
            </a:r>
            <a:r>
              <a:rPr lang="es-ES" dirty="0" smtClean="0"/>
              <a:t>" con las instrucciones correspondientes para dichas pruebas.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  <a:endParaRPr lang="gl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548680"/>
            <a:ext cx="8424000" cy="5688632"/>
          </a:xfrm>
        </p:spPr>
        <p:txBody>
          <a:bodyPr/>
          <a:lstStyle/>
          <a:p>
            <a:pPr lvl="1"/>
            <a:endParaRPr lang="es-ES" dirty="0" smtClean="0"/>
          </a:p>
          <a:p>
            <a:pPr lvl="1"/>
            <a:r>
              <a:rPr lang="es-ES" dirty="0" smtClean="0"/>
              <a:t>Un documento denominado "SIPEI-</a:t>
            </a:r>
            <a:r>
              <a:rPr lang="es-ES" dirty="0" err="1" smtClean="0"/>
              <a:t>Integracion_en_MEDAS</a:t>
            </a:r>
            <a:r>
              <a:rPr lang="es-ES" dirty="0" smtClean="0"/>
              <a:t>” dónde se comenta la estructura de </a:t>
            </a:r>
            <a:r>
              <a:rPr lang="es-ES" dirty="0" err="1" smtClean="0"/>
              <a:t>dierectorios</a:t>
            </a:r>
            <a:r>
              <a:rPr lang="es-ES" dirty="0" smtClean="0"/>
              <a:t> en el PC SIPEI y la estructura de directorios en el servidor MEDAS. Instrucciones de la instalación de R  y paquetes.</a:t>
            </a:r>
          </a:p>
          <a:p>
            <a:pPr lvl="1"/>
            <a:r>
              <a:rPr lang="es-ES" dirty="0" smtClean="0"/>
              <a:t>Un documento denominado "SIPEI-</a:t>
            </a:r>
            <a:r>
              <a:rPr lang="es-ES" dirty="0" err="1" smtClean="0"/>
              <a:t>Instrucciones_de_funcionamiento</a:t>
            </a:r>
            <a:r>
              <a:rPr lang="es-ES" dirty="0" smtClean="0"/>
              <a:t>". En el cual se proporciona las instrucciones para arrancar los procesos en el servidor.	</a:t>
            </a:r>
          </a:p>
          <a:p>
            <a:pPr lvl="1"/>
            <a:r>
              <a:rPr lang="es-ES" dirty="0" smtClean="0"/>
              <a:t>Un archivo denominado "leeme.txt" (este mismo) con un breve resumen del contenido de la carpetas SIPEI-</a:t>
            </a:r>
            <a:r>
              <a:rPr lang="es-ES" dirty="0" err="1" smtClean="0"/>
              <a:t>Integracion_en_MEDAS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09/02/2010</a:t>
            </a:r>
          </a:p>
          <a:p>
            <a:pPr lvl="1"/>
            <a:r>
              <a:rPr lang="es-ES" dirty="0" smtClean="0"/>
              <a:t>Se llevó a cabo la integración de SIPEI en el servidor corporativo MEDAS pero sin conectarse los usuarios. Estuvo a modo de prueba hasta el día 24/02/2010.</a:t>
            </a:r>
          </a:p>
          <a:p>
            <a:pPr lvl="1"/>
            <a:r>
              <a:rPr lang="es-ES" dirty="0" smtClean="0"/>
              <a:t>Se eliminó la predicción espacial (</a:t>
            </a:r>
            <a:r>
              <a:rPr lang="es-ES" dirty="0" err="1" smtClean="0"/>
              <a:t>pred_esp</a:t>
            </a:r>
            <a:r>
              <a:rPr lang="es-ES" dirty="0" smtClean="0"/>
              <a:t>) porque se observó que consumía muchos recursos en el servidor</a:t>
            </a:r>
          </a:p>
          <a:p>
            <a:endParaRPr lang="gl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24/02/2010</a:t>
            </a:r>
          </a:p>
          <a:p>
            <a:pPr lvl="1"/>
            <a:r>
              <a:rPr lang="es-ES" dirty="0" smtClean="0"/>
              <a:t>Comenzaron a conectarse a MEDAS algunos usuarios de medioambiente. Además ese mismo día se redactó un documento, SIPEI-Conexión, el que se especifica que debe hacer cada usuario para  conectarse al Servidor de MEDAS en vez de al PC SIPEI, y </a:t>
            </a:r>
            <a:r>
              <a:rPr lang="es-ES" dirty="0" err="1" smtClean="0"/>
              <a:t>reciprocamente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Este documento está a la espera de ser aprobado.</a:t>
            </a:r>
          </a:p>
          <a:p>
            <a:r>
              <a:rPr lang="es-ES" dirty="0" smtClean="0"/>
              <a:t>28/04/2010</a:t>
            </a:r>
          </a:p>
          <a:p>
            <a:pPr lvl="1"/>
            <a:r>
              <a:rPr lang="es-ES" dirty="0" smtClean="0"/>
              <a:t>El documento fue aprobado y se conectan todos los usuarios al servidor de MEDAS.</a:t>
            </a:r>
          </a:p>
          <a:p>
            <a:r>
              <a:rPr lang="es-ES" dirty="0" smtClean="0"/>
              <a:t>07/05/2010</a:t>
            </a:r>
          </a:p>
          <a:p>
            <a:pPr lvl="1"/>
            <a:r>
              <a:rPr lang="es-ES" dirty="0" smtClean="0"/>
              <a:t>SIPEI es instalado en el arranque del servidor de MEDAS.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337312"/>
          </a:xfrm>
        </p:spPr>
        <p:txBody>
          <a:bodyPr/>
          <a:lstStyle/>
          <a:p>
            <a:r>
              <a:rPr lang="es-ES" dirty="0" smtClean="0"/>
              <a:t>12/05/2010</a:t>
            </a:r>
          </a:p>
          <a:p>
            <a:pPr lvl="1"/>
            <a:r>
              <a:rPr lang="es-ES" dirty="0" smtClean="0"/>
              <a:t>Se detecta que el fichero PRED_ESTADISTICA_CINCOMINUTAL responde a datos </a:t>
            </a:r>
            <a:r>
              <a:rPr lang="es-ES" dirty="0" err="1" smtClean="0"/>
              <a:t>cincominutales</a:t>
            </a:r>
            <a:r>
              <a:rPr lang="es-ES" dirty="0" smtClean="0"/>
              <a:t> brutos (corregidos) y los queremos sobre seco; igual que se reciben los </a:t>
            </a:r>
            <a:r>
              <a:rPr lang="es-ES" dirty="0" err="1" smtClean="0"/>
              <a:t>minutales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19/05/2010</a:t>
            </a:r>
          </a:p>
          <a:p>
            <a:pPr lvl="1"/>
            <a:r>
              <a:rPr lang="es-ES" dirty="0" smtClean="0"/>
              <a:t>Se comunica a la sección de Medio ambiente de U.P.T. As </a:t>
            </a:r>
            <a:r>
              <a:rPr lang="es-ES" dirty="0" err="1" smtClean="0"/>
              <a:t>Pontes</a:t>
            </a:r>
            <a:r>
              <a:rPr lang="es-ES" dirty="0" smtClean="0"/>
              <a:t> que efectivamente, no estamos recibiendo datos </a:t>
            </a:r>
            <a:r>
              <a:rPr lang="es-ES" dirty="0" err="1" smtClean="0"/>
              <a:t>cincominutales</a:t>
            </a:r>
            <a:r>
              <a:rPr lang="es-ES" dirty="0" smtClean="0"/>
              <a:t> sobre seco. </a:t>
            </a:r>
          </a:p>
          <a:p>
            <a:pPr lvl="1"/>
            <a:r>
              <a:rPr lang="es-ES" dirty="0" smtClean="0"/>
              <a:t>Se decide mandar un correo informativo a Elisabeth Morcillo. </a:t>
            </a:r>
          </a:p>
          <a:p>
            <a:r>
              <a:rPr lang="es-ES" dirty="0" smtClean="0"/>
              <a:t>21/05/2010</a:t>
            </a:r>
          </a:p>
          <a:p>
            <a:pPr lvl="1"/>
            <a:r>
              <a:rPr lang="es-ES" dirty="0" smtClean="0"/>
              <a:t>Se recibe un correo de Elisabeth Morcillo dónde se comunica que ya se ha realizado el cambio.</a:t>
            </a:r>
          </a:p>
          <a:p>
            <a:pPr lvl="2"/>
            <a:r>
              <a:rPr lang="es-ES" dirty="0" smtClean="0"/>
              <a:t>PENTA SO2 (</a:t>
            </a:r>
            <a:r>
              <a:rPr lang="es-ES" dirty="0" err="1" smtClean="0"/>
              <a:t>ss</a:t>
            </a:r>
            <a:r>
              <a:rPr lang="es-ES" dirty="0" smtClean="0"/>
              <a:t>)</a:t>
            </a:r>
          </a:p>
          <a:p>
            <a:pPr lvl="2"/>
            <a:r>
              <a:rPr lang="es-ES" dirty="0" smtClean="0"/>
              <a:t>PENTA </a:t>
            </a:r>
            <a:r>
              <a:rPr lang="es-ES" dirty="0" err="1" smtClean="0"/>
              <a:t>NOx</a:t>
            </a:r>
            <a:r>
              <a:rPr lang="es-ES" dirty="0" smtClean="0"/>
              <a:t> (</a:t>
            </a:r>
            <a:r>
              <a:rPr lang="es-ES" dirty="0" err="1" smtClean="0"/>
              <a:t>ss</a:t>
            </a:r>
            <a:r>
              <a:rPr lang="es-ES" dirty="0" smtClean="0"/>
              <a:t>)</a:t>
            </a:r>
          </a:p>
          <a:p>
            <a:pPr lvl="2"/>
            <a:r>
              <a:rPr lang="es-ES" dirty="0" smtClean="0"/>
              <a:t>PENTA PAR (</a:t>
            </a:r>
            <a:r>
              <a:rPr lang="es-ES" dirty="0" err="1" smtClean="0"/>
              <a:t>ss</a:t>
            </a:r>
            <a:r>
              <a:rPr lang="es-ES" dirty="0" smtClean="0"/>
              <a:t>)</a:t>
            </a:r>
          </a:p>
          <a:p>
            <a:endParaRPr lang="gl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smtClean="0"/>
              <a:t>Conexión</a:t>
            </a:r>
            <a:endParaRPr lang="gl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26/05/2010</a:t>
            </a:r>
          </a:p>
          <a:p>
            <a:pPr lvl="1"/>
            <a:r>
              <a:rPr lang="es-ES" dirty="0" smtClean="0"/>
              <a:t>Se comprueba que se siguen recibiendo mal los datos </a:t>
            </a:r>
            <a:r>
              <a:rPr lang="es-ES" dirty="0" err="1" smtClean="0"/>
              <a:t>pentaminutales</a:t>
            </a:r>
            <a:r>
              <a:rPr lang="es-ES" dirty="0" smtClean="0"/>
              <a:t>; se siguen recibiendo datos corregidos.</a:t>
            </a:r>
          </a:p>
          <a:p>
            <a:r>
              <a:rPr lang="es-ES" dirty="0" smtClean="0"/>
              <a:t>08/06/2010</a:t>
            </a:r>
          </a:p>
          <a:p>
            <a:pPr lvl="1"/>
            <a:r>
              <a:rPr lang="es-ES" dirty="0" smtClean="0"/>
              <a:t>Se comprueba que se siguen recibiendo mal los datos </a:t>
            </a:r>
            <a:r>
              <a:rPr lang="es-ES" dirty="0" err="1" smtClean="0"/>
              <a:t>pentaminutales</a:t>
            </a:r>
            <a:r>
              <a:rPr lang="es-ES" dirty="0" smtClean="0"/>
              <a:t>. Ahora son sobre seco pero con formato distinto.</a:t>
            </a:r>
          </a:p>
          <a:p>
            <a:r>
              <a:rPr lang="es-ES" dirty="0" smtClean="0"/>
              <a:t>09/06/2010</a:t>
            </a:r>
          </a:p>
          <a:p>
            <a:pPr lvl="1"/>
            <a:r>
              <a:rPr lang="es-ES" dirty="0" smtClean="0"/>
              <a:t>Se comienza a recibir bien los datos </a:t>
            </a:r>
            <a:r>
              <a:rPr lang="es-ES" dirty="0" err="1" smtClean="0"/>
              <a:t>pentaminutales</a:t>
            </a:r>
            <a:r>
              <a:rPr lang="es-ES" dirty="0" smtClean="0"/>
              <a:t>. Ahora son sobre seco con el formato corregido.</a:t>
            </a:r>
          </a:p>
          <a:p>
            <a:endParaRPr lang="es-ES" dirty="0" smtClean="0"/>
          </a:p>
          <a:p>
            <a:endParaRPr lang="gl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EVOLUCIÓN DEL PROYECTO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6"/>
          </p:nvPr>
        </p:nvSpPr>
        <p:spPr>
          <a:xfrm>
            <a:off x="2428861" y="4104838"/>
            <a:ext cx="6286543" cy="492443"/>
          </a:xfrm>
        </p:spPr>
        <p:txBody>
          <a:bodyPr/>
          <a:lstStyle/>
          <a:p>
            <a:r>
              <a:rPr lang="es-ES" sz="2600" dirty="0" smtClean="0"/>
              <a:t>Predicción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gl-ES" dirty="0" smtClean="0"/>
              <a:t>EVOLUCIÓN DEL PROYECTO</a:t>
            </a:r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gl-ES" dirty="0" err="1" smtClean="0"/>
              <a:t>pPredicción</a:t>
            </a:r>
            <a:endParaRPr lang="gl-ES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337312"/>
          </a:xfrm>
        </p:spPr>
        <p:txBody>
          <a:bodyPr/>
          <a:lstStyle/>
          <a:p>
            <a:r>
              <a:rPr lang="es-ES" dirty="0" smtClean="0"/>
              <a:t>28/04/2010</a:t>
            </a:r>
          </a:p>
          <a:p>
            <a:pPr lvl="1"/>
            <a:r>
              <a:rPr lang="es-ES" dirty="0" smtClean="0"/>
              <a:t>Se corrige el archivo </a:t>
            </a:r>
            <a:r>
              <a:rPr lang="es-ES" dirty="0" err="1" smtClean="0"/>
              <a:t>pai_central.R</a:t>
            </a:r>
            <a:r>
              <a:rPr lang="es-ES" dirty="0" smtClean="0"/>
              <a:t> ya que no se quiere que se tenga en cuenta la fecha fin del periodo, pues esto hace que se calcule mal el periodo </a:t>
            </a:r>
            <a:r>
              <a:rPr lang="es-ES" dirty="0" err="1" smtClean="0"/>
              <a:t>Pai</a:t>
            </a:r>
            <a:r>
              <a:rPr lang="es-ES" dirty="0" smtClean="0"/>
              <a:t> cuando la central lleva tiempo sin funcionar.  </a:t>
            </a:r>
          </a:p>
          <a:p>
            <a:r>
              <a:rPr lang="es-ES" dirty="0" smtClean="0"/>
              <a:t>05/05/2010</a:t>
            </a:r>
          </a:p>
          <a:p>
            <a:pPr lvl="1"/>
            <a:r>
              <a:rPr lang="es-ES" dirty="0" smtClean="0"/>
              <a:t>Se corrige el archivo </a:t>
            </a:r>
            <a:r>
              <a:rPr lang="es-ES" dirty="0" err="1" smtClean="0"/>
              <a:t>pai_central.R</a:t>
            </a:r>
            <a:r>
              <a:rPr lang="es-ES" dirty="0" smtClean="0"/>
              <a:t>; se cambia el cálculo de la media de emisión PAI. </a:t>
            </a:r>
          </a:p>
          <a:p>
            <a:r>
              <a:rPr lang="es-ES" dirty="0" smtClean="0"/>
              <a:t>08/07/2010</a:t>
            </a:r>
          </a:p>
          <a:p>
            <a:pPr lvl="1"/>
            <a:r>
              <a:rPr lang="es-ES" dirty="0" smtClean="0"/>
              <a:t>Tras numerosas pruebas se consigue corregir la subrutina </a:t>
            </a:r>
            <a:r>
              <a:rPr lang="es-ES" dirty="0" err="1" smtClean="0"/>
              <a:t>pai_central</a:t>
            </a:r>
            <a:endParaRPr lang="es-ES" dirty="0" smtClean="0"/>
          </a:p>
          <a:p>
            <a:pPr lvl="1"/>
            <a:r>
              <a:rPr lang="es-ES" dirty="0" smtClean="0"/>
              <a:t>Esto genera una nueva versión de predicción Prediccion_2007-v.01.16</a:t>
            </a:r>
          </a:p>
          <a:p>
            <a:r>
              <a:rPr lang="es-ES" dirty="0" smtClean="0"/>
              <a:t>22/07/2010</a:t>
            </a:r>
          </a:p>
          <a:p>
            <a:pPr lvl="1"/>
            <a:r>
              <a:rPr lang="es-ES" dirty="0" smtClean="0"/>
              <a:t>El cálculo del periodo PAI central fue resuelto favorablemente</a:t>
            </a:r>
          </a:p>
          <a:p>
            <a:pPr lvl="1">
              <a:buNone/>
            </a:pPr>
            <a:endParaRPr lang="gl-ES" dirty="0" smtClean="0"/>
          </a:p>
          <a:p>
            <a:r>
              <a:rPr lang="es-ES" dirty="0" smtClean="0"/>
              <a:t> </a:t>
            </a:r>
          </a:p>
          <a:p>
            <a:pPr>
              <a:buNone/>
            </a:pPr>
            <a:endParaRPr lang="es-ES" dirty="0" smtClean="0"/>
          </a:p>
          <a:p>
            <a:pPr lvl="1"/>
            <a:endParaRPr lang="gl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EVOLUCIÓN DEL PROYECTO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6"/>
          </p:nvPr>
        </p:nvSpPr>
        <p:spPr>
          <a:xfrm>
            <a:off x="2428861" y="4104837"/>
            <a:ext cx="6286543" cy="492443"/>
          </a:xfrm>
        </p:spPr>
        <p:txBody>
          <a:bodyPr/>
          <a:lstStyle/>
          <a:p>
            <a:r>
              <a:rPr lang="es-ES" sz="2600" dirty="0" smtClean="0"/>
              <a:t>Resumen</a:t>
            </a:r>
            <a:endParaRPr lang="es-E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EVOLUCIÓN DEL PROYECTO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 smtClean="0"/>
              <a:t>Resumen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Conexión</a:t>
            </a:r>
          </a:p>
          <a:p>
            <a:pPr lvl="1"/>
            <a:r>
              <a:rPr lang="es-ES" dirty="0" smtClean="0"/>
              <a:t>Se ha integrado el sistema de predicción de inmisión ,SIPEI, en el sistema corporativo MEDAS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Predicción</a:t>
            </a:r>
          </a:p>
          <a:p>
            <a:pPr lvl="1"/>
            <a:r>
              <a:rPr lang="es-ES" dirty="0" smtClean="0"/>
              <a:t>Se han realizado revisiones de los procesos de predicción</a:t>
            </a:r>
            <a:r>
              <a:rPr lang="es-ES" dirty="0" smtClean="0"/>
              <a:t>.</a:t>
            </a:r>
            <a:endParaRPr lang="es-ES" u="sng" dirty="0" smtClean="0"/>
          </a:p>
          <a:p>
            <a:pPr lvl="1"/>
            <a:r>
              <a:rPr lang="es-ES" dirty="0" smtClean="0"/>
              <a:t>Se está estudiando en el diseño de nuevos modelos de predicción.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EVOLUCIÓN DEL PROYECTO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 smtClean="0"/>
              <a:t>Resumen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gl-ES" dirty="0" smtClean="0"/>
              <a:t>SIPEI 2010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 smtClean="0"/>
              <a:t>Reuniones</a:t>
            </a:r>
          </a:p>
          <a:p>
            <a:pPr lvl="1"/>
            <a:r>
              <a:rPr lang="es-ES" dirty="0" smtClean="0"/>
              <a:t>Se han celebrado reuniones, numerosos seminarios, comunicaciones, consultas e intercambios de opinión.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Documentación</a:t>
            </a:r>
          </a:p>
          <a:p>
            <a:pPr lvl="1"/>
            <a:r>
              <a:rPr lang="es-ES" dirty="0" smtClean="0"/>
              <a:t>Se ha elaborado y actualizado numerosa documentación, entre la que se puede destacar:</a:t>
            </a:r>
          </a:p>
          <a:p>
            <a:pPr lvl="2"/>
            <a:r>
              <a:rPr lang="es-ES" dirty="0" smtClean="0"/>
              <a:t>Informes de actividad y seguimiento del proyecto.</a:t>
            </a:r>
          </a:p>
          <a:p>
            <a:pPr lvl="2"/>
            <a:r>
              <a:rPr lang="es-ES" dirty="0" smtClean="0"/>
              <a:t>Documentos de comunicación con MEDAS.</a:t>
            </a:r>
          </a:p>
          <a:p>
            <a:pPr lvl="2"/>
            <a:r>
              <a:rPr lang="es-ES" dirty="0" smtClean="0"/>
              <a:t>Instrucciones de funcionamiento.</a:t>
            </a:r>
          </a:p>
          <a:p>
            <a:pPr lvl="2"/>
            <a:r>
              <a:rPr lang="es-ES" dirty="0" smtClean="0"/>
              <a:t>Manuales de usuario.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SITUACIÓN ACTUAL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SITUACIÓN ACTUAL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A 13 de septiembre de 2010 se encuentra funcionando en la Sección de Medio Ambiente de la U.P.T. de As </a:t>
            </a:r>
            <a:r>
              <a:rPr lang="es-ES" dirty="0" err="1" smtClean="0"/>
              <a:t>Pontes</a:t>
            </a:r>
            <a:r>
              <a:rPr lang="es-ES" dirty="0" smtClean="0"/>
              <a:t> únicamente el PC SIPEI. Aunque actualmente está funcionando en un segundo plano; ya que SIPEI está integrado en el servidor corporativo MEDAS.</a:t>
            </a:r>
          </a:p>
          <a:p>
            <a:r>
              <a:rPr lang="es-ES" dirty="0" smtClean="0"/>
              <a:t>Conexión (v.01.00)</a:t>
            </a:r>
          </a:p>
          <a:p>
            <a:pPr lvl="1"/>
            <a:r>
              <a:rPr lang="es-ES" dirty="0" smtClean="0"/>
              <a:t>Conexión MEDAS.</a:t>
            </a:r>
          </a:p>
          <a:p>
            <a:r>
              <a:rPr lang="es-ES" dirty="0" smtClean="0"/>
              <a:t>Predicción (v.01.16)</a:t>
            </a:r>
          </a:p>
          <a:p>
            <a:pPr lvl="1"/>
            <a:r>
              <a:rPr lang="es-ES" dirty="0" err="1" smtClean="0"/>
              <a:t>Minutal</a:t>
            </a:r>
            <a:r>
              <a:rPr lang="es-ES" dirty="0" smtClean="0"/>
              <a:t>: puntual, binaria y nueva clasificación.</a:t>
            </a:r>
          </a:p>
          <a:p>
            <a:pPr lvl="1"/>
            <a:r>
              <a:rPr lang="es-ES" dirty="0" err="1" smtClean="0"/>
              <a:t>Cincominutal</a:t>
            </a:r>
            <a:r>
              <a:rPr lang="es-ES" dirty="0" smtClean="0"/>
              <a:t>: periodos.</a:t>
            </a:r>
          </a:p>
          <a:p>
            <a:pPr lvl="1"/>
            <a:r>
              <a:rPr lang="es-ES" dirty="0" smtClean="0"/>
              <a:t>Espacial.</a:t>
            </a:r>
          </a:p>
          <a:p>
            <a:pPr lvl="1"/>
            <a:r>
              <a:rPr lang="es-ES" dirty="0" smtClean="0"/>
              <a:t>PAI de la Central Térmica.</a:t>
            </a:r>
          </a:p>
          <a:p>
            <a:pPr lvl="1"/>
            <a:r>
              <a:rPr lang="es-ES" dirty="0" smtClean="0"/>
              <a:t>Valores Medios Diarios del Ciclo Combinado (antiguo PAI).</a:t>
            </a:r>
          </a:p>
          <a:p>
            <a:r>
              <a:rPr lang="es-ES" dirty="0" smtClean="0"/>
              <a:t>Visualización (v.3.1.0.0)</a:t>
            </a:r>
          </a:p>
          <a:p>
            <a:pPr lvl="1"/>
            <a:r>
              <a:rPr lang="es-ES" dirty="0" smtClean="0"/>
              <a:t>VPR INM 2007.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TEMAS ABIERTOS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TEMAS ABIERTOS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 smtClean="0"/>
          </a:p>
          <a:p>
            <a:r>
              <a:rPr lang="es-ES" smtClean="0"/>
              <a:t>Diseño </a:t>
            </a:r>
            <a:r>
              <a:rPr lang="es-ES" dirty="0" smtClean="0"/>
              <a:t>de un modelo de predicción con datos direccionales.</a:t>
            </a:r>
          </a:p>
          <a:p>
            <a:r>
              <a:rPr lang="es-ES" dirty="0" smtClean="0"/>
              <a:t>Implementación de un modelo de predicción con datos funcionales.</a:t>
            </a:r>
          </a:p>
          <a:p>
            <a:r>
              <a:rPr lang="es-ES" dirty="0" smtClean="0"/>
              <a:t>Implementación de un modelo con respuesta bidimensional.</a:t>
            </a:r>
          </a:p>
          <a:p>
            <a:r>
              <a:rPr lang="es-ES" dirty="0" smtClean="0"/>
              <a:t>Desarrollo de código de los modelos de predicción.</a:t>
            </a:r>
            <a:endParaRPr lang="es-ES" dirty="0" smtClean="0"/>
          </a:p>
          <a:p>
            <a:r>
              <a:rPr lang="es-ES" dirty="0" smtClean="0"/>
              <a:t>Actualización, cuando se disponga de datos, de las matrices históricas y del NO</a:t>
            </a:r>
            <a:r>
              <a:rPr lang="es-ES" baseline="-25000" dirty="0" smtClean="0"/>
              <a:t>x</a:t>
            </a:r>
            <a:r>
              <a:rPr lang="es-ES" dirty="0" smtClean="0"/>
              <a:t> de fondo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Entrega del informe final del proyecto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Seguimiento de los nuevos modelos de clasificación.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Evolución del proyecto 2009-2010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236236" cy="369332"/>
          </a:xfrm>
        </p:spPr>
        <p:txBody>
          <a:bodyPr/>
          <a:lstStyle/>
          <a:p>
            <a:r>
              <a:rPr lang="es-ES" dirty="0" smtClean="0"/>
              <a:t>As </a:t>
            </a:r>
            <a:r>
              <a:rPr lang="es-ES" dirty="0" err="1" smtClean="0"/>
              <a:t>Pontes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5"/>
          </p:nvPr>
        </p:nvSpPr>
        <p:spPr>
          <a:xfrm>
            <a:off x="6166323" y="6131502"/>
            <a:ext cx="2005677" cy="369332"/>
          </a:xfrm>
        </p:spPr>
        <p:txBody>
          <a:bodyPr/>
          <a:lstStyle/>
          <a:p>
            <a:r>
              <a:rPr lang="es-ES" dirty="0" smtClean="0"/>
              <a:t>13 de Septiembre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b="1" dirty="0" smtClean="0"/>
              <a:t>SITUACIÓN INICIAL 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EVOLUCIÓN DEL PROYECTO</a:t>
            </a:r>
          </a:p>
          <a:p>
            <a:pPr lvl="1"/>
            <a:r>
              <a:rPr lang="es-ES" b="1" dirty="0" smtClean="0"/>
              <a:t>Conexión</a:t>
            </a:r>
          </a:p>
          <a:p>
            <a:pPr lvl="1"/>
            <a:r>
              <a:rPr lang="es-ES" b="1" dirty="0" smtClean="0"/>
              <a:t>Predicción</a:t>
            </a:r>
          </a:p>
          <a:p>
            <a:pPr lvl="1"/>
            <a:r>
              <a:rPr lang="es-ES" b="1" dirty="0" smtClean="0"/>
              <a:t>Resumen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SITUACIÓN ACTUAL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CRONOGRAMA SIPEI 2010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TEMAS ABIERTOS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1" name="10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gl-ES" dirty="0" smtClean="0"/>
              <a:t>SITUACIÓN INICIAL</a:t>
            </a:r>
            <a:endParaRPr lang="gl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SITUACIÓN INICIAL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dirty="0" smtClean="0"/>
              <a:t>A 1 de septiembre de 2009 se encontraba funcionando en la Sección de Medio Ambiente de la U.P.T. de As </a:t>
            </a:r>
            <a:r>
              <a:rPr lang="es-ES" dirty="0" err="1" smtClean="0"/>
              <a:t>Pontes</a:t>
            </a:r>
            <a:r>
              <a:rPr lang="es-ES" dirty="0" smtClean="0"/>
              <a:t> un equipo al que se denomina</a:t>
            </a:r>
            <a:endParaRPr lang="es-ES" cap="all" dirty="0" smtClean="0"/>
          </a:p>
          <a:p>
            <a:pPr algn="l"/>
            <a:r>
              <a:rPr lang="es-ES" cap="all" dirty="0" smtClean="0"/>
              <a:t>PC SIPEI (EF036594).</a:t>
            </a:r>
          </a:p>
          <a:p>
            <a:pPr algn="l">
              <a:buFont typeface="Wingdings" pitchFamily="2" charset="2"/>
              <a:buChar char="§"/>
            </a:pPr>
            <a:endParaRPr lang="es-ES" cap="all" dirty="0" smtClean="0"/>
          </a:p>
          <a:p>
            <a:pPr lvl="1">
              <a:buFont typeface="Wingdings" pitchFamily="2" charset="2"/>
              <a:buChar char="§"/>
            </a:pPr>
            <a:r>
              <a:rPr lang="es-ES" dirty="0" smtClean="0"/>
              <a:t>Conexión FTP que se utilizaba para recibir los ficheros de MEDAS.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/>
              <a:t>El sistema operativo de ese equipo es Windows</a:t>
            </a:r>
            <a:r>
              <a:rPr lang="es-ES" baseline="30000" dirty="0" smtClean="0"/>
              <a:t>®</a:t>
            </a:r>
            <a:r>
              <a:rPr lang="es-ES" dirty="0" smtClean="0"/>
              <a:t> XP.</a:t>
            </a:r>
          </a:p>
          <a:p>
            <a:pPr algn="l"/>
            <a:endParaRPr lang="es-ES" cap="all" dirty="0" smtClean="0"/>
          </a:p>
          <a:p>
            <a:pPr algn="l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SITUACIÓN INICIAL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r>
              <a:rPr lang="es-ES" dirty="0" smtClean="0"/>
              <a:t>Conexión</a:t>
            </a:r>
          </a:p>
          <a:p>
            <a:pPr lvl="1"/>
            <a:r>
              <a:rPr lang="es-ES" dirty="0" smtClean="0"/>
              <a:t>Conexión MEDAS.</a:t>
            </a:r>
          </a:p>
          <a:p>
            <a:r>
              <a:rPr lang="es-ES" dirty="0" smtClean="0"/>
              <a:t>Predicción</a:t>
            </a:r>
          </a:p>
          <a:p>
            <a:pPr lvl="1"/>
            <a:r>
              <a:rPr lang="es-ES" dirty="0" err="1" smtClean="0"/>
              <a:t>Minutal</a:t>
            </a:r>
            <a:r>
              <a:rPr lang="es-ES" dirty="0" smtClean="0"/>
              <a:t>: puntual, binaria y clasificación. ↔ ¡Para SO</a:t>
            </a:r>
            <a:r>
              <a:rPr lang="es-ES" baseline="-25000" dirty="0" smtClean="0"/>
              <a:t>2</a:t>
            </a:r>
            <a:r>
              <a:rPr lang="es-ES" dirty="0" smtClean="0"/>
              <a:t> y </a:t>
            </a:r>
            <a:r>
              <a:rPr lang="es-ES" dirty="0" err="1" smtClean="0"/>
              <a:t>NO</a:t>
            </a:r>
            <a:r>
              <a:rPr lang="es-ES" baseline="-25000" dirty="0" err="1" smtClean="0"/>
              <a:t>x</a:t>
            </a:r>
            <a:r>
              <a:rPr lang="es-ES" dirty="0" smtClean="0"/>
              <a:t>!</a:t>
            </a:r>
          </a:p>
          <a:p>
            <a:pPr lvl="1"/>
            <a:r>
              <a:rPr lang="es-ES" dirty="0" smtClean="0"/>
              <a:t> </a:t>
            </a:r>
            <a:r>
              <a:rPr lang="es-ES" dirty="0" err="1" smtClean="0"/>
              <a:t>Cincominutal</a:t>
            </a:r>
            <a:r>
              <a:rPr lang="es-ES" dirty="0" smtClean="0"/>
              <a:t>: periodos.</a:t>
            </a:r>
          </a:p>
          <a:p>
            <a:pPr lvl="1"/>
            <a:r>
              <a:rPr lang="es-ES" dirty="0" smtClean="0"/>
              <a:t>Espacial.</a:t>
            </a:r>
          </a:p>
          <a:p>
            <a:pPr lvl="1"/>
            <a:r>
              <a:rPr lang="es-ES" dirty="0" smtClean="0"/>
              <a:t>PAI de la Central Térmica.</a:t>
            </a:r>
          </a:p>
          <a:p>
            <a:pPr lvl="1"/>
            <a:r>
              <a:rPr lang="es-ES" dirty="0" smtClean="0"/>
              <a:t>Valores Medios Diarios del Ciclo Combinado (antiguo PAI).</a:t>
            </a:r>
          </a:p>
          <a:p>
            <a:r>
              <a:rPr lang="es-ES" dirty="0" smtClean="0"/>
              <a:t>Visualización</a:t>
            </a:r>
          </a:p>
          <a:p>
            <a:pPr lvl="1"/>
            <a:r>
              <a:rPr lang="es-ES" dirty="0" smtClean="0"/>
              <a:t>VPR_INM_2007-v.3.1.0.0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SITUACIÓN INICIAL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 cstate="print"/>
          <a:srcRect t="92" b="92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EVOLUCIÓN DEL PROYECTO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>
          <a:xfrm>
            <a:off x="1928794" y="3136613"/>
            <a:ext cx="6786609" cy="584775"/>
          </a:xfrm>
        </p:spPr>
        <p:txBody>
          <a:bodyPr/>
          <a:lstStyle/>
          <a:p>
            <a:r>
              <a:rPr lang="es-ES" dirty="0" smtClean="0"/>
              <a:t>EVOLUCIÓN DEL PROYECTO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6"/>
          </p:nvPr>
        </p:nvSpPr>
        <p:spPr>
          <a:xfrm>
            <a:off x="2428861" y="4104838"/>
            <a:ext cx="6286543" cy="492443"/>
          </a:xfrm>
        </p:spPr>
        <p:txBody>
          <a:bodyPr/>
          <a:lstStyle/>
          <a:p>
            <a:r>
              <a:rPr lang="es-ES" sz="2600" dirty="0" smtClean="0"/>
              <a:t>Conexión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PEI-Plantilla_Presentacion-v.01.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SIPEI-Plantilla_Presentacion-v.01.00</Template>
  <TotalTime>516</TotalTime>
  <Words>1234</Words>
  <Application>Microsoft Office PowerPoint</Application>
  <PresentationFormat>Presentación en pantalla (4:3)</PresentationFormat>
  <Paragraphs>201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SIPEI-Plantilla_Presentacion-v.01.00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leyenda</dc:creator>
  <cp:lastModifiedBy>leyenda</cp:lastModifiedBy>
  <cp:revision>42</cp:revision>
  <dcterms:created xsi:type="dcterms:W3CDTF">2010-09-08T07:59:35Z</dcterms:created>
  <dcterms:modified xsi:type="dcterms:W3CDTF">2010-09-09T17:48:26Z</dcterms:modified>
</cp:coreProperties>
</file>