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sldIdLst>
    <p:sldId id="256" r:id="rId2"/>
    <p:sldId id="257" r:id="rId3"/>
    <p:sldId id="259" r:id="rId4"/>
    <p:sldId id="263" r:id="rId5"/>
    <p:sldId id="324" r:id="rId6"/>
    <p:sldId id="264" r:id="rId7"/>
    <p:sldId id="265" r:id="rId8"/>
    <p:sldId id="266" r:id="rId9"/>
    <p:sldId id="325" r:id="rId10"/>
    <p:sldId id="267" r:id="rId11"/>
    <p:sldId id="268" r:id="rId12"/>
    <p:sldId id="269" r:id="rId13"/>
    <p:sldId id="326" r:id="rId14"/>
    <p:sldId id="270" r:id="rId15"/>
    <p:sldId id="323" r:id="rId16"/>
    <p:sldId id="272" r:id="rId17"/>
    <p:sldId id="356" r:id="rId18"/>
    <p:sldId id="357" r:id="rId19"/>
    <p:sldId id="358" r:id="rId20"/>
    <p:sldId id="353" r:id="rId21"/>
    <p:sldId id="354" r:id="rId22"/>
    <p:sldId id="355" r:id="rId23"/>
    <p:sldId id="352" r:id="rId24"/>
    <p:sldId id="327" r:id="rId25"/>
    <p:sldId id="275" r:id="rId26"/>
    <p:sldId id="276" r:id="rId27"/>
    <p:sldId id="328" r:id="rId28"/>
    <p:sldId id="279" r:id="rId29"/>
    <p:sldId id="282" r:id="rId30"/>
    <p:sldId id="280" r:id="rId31"/>
    <p:sldId id="281" r:id="rId32"/>
    <p:sldId id="304" r:id="rId33"/>
    <p:sldId id="329" r:id="rId34"/>
    <p:sldId id="283" r:id="rId35"/>
    <p:sldId id="322"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330" r:id="rId52"/>
    <p:sldId id="314" r:id="rId53"/>
    <p:sldId id="349" r:id="rId54"/>
    <p:sldId id="331" r:id="rId55"/>
    <p:sldId id="333" r:id="rId56"/>
    <p:sldId id="302" r:id="rId57"/>
    <p:sldId id="303" r:id="rId58"/>
    <p:sldId id="359" r:id="rId59"/>
    <p:sldId id="346" r:id="rId60"/>
    <p:sldId id="301" r:id="rId61"/>
    <p:sldId id="306" r:id="rId62"/>
    <p:sldId id="307" r:id="rId63"/>
    <p:sldId id="308" r:id="rId64"/>
    <p:sldId id="310" r:id="rId65"/>
    <p:sldId id="311" r:id="rId66"/>
    <p:sldId id="360" r:id="rId67"/>
    <p:sldId id="347" r:id="rId68"/>
    <p:sldId id="350" r:id="rId69"/>
    <p:sldId id="332" r:id="rId70"/>
    <p:sldId id="334" r:id="rId71"/>
    <p:sldId id="338" r:id="rId72"/>
    <p:sldId id="339" r:id="rId73"/>
    <p:sldId id="340" r:id="rId74"/>
    <p:sldId id="348" r:id="rId75"/>
    <p:sldId id="335" r:id="rId76"/>
    <p:sldId id="337" r:id="rId77"/>
    <p:sldId id="336" r:id="rId78"/>
    <p:sldId id="351" r:id="rId79"/>
    <p:sldId id="316" r:id="rId80"/>
    <p:sldId id="317" r:id="rId81"/>
    <p:sldId id="318" r:id="rId82"/>
    <p:sldId id="319" r:id="rId83"/>
    <p:sldId id="320" r:id="rId84"/>
    <p:sldId id="321" r:id="rId8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B3D7"/>
    <a:srgbClr val="365F91"/>
    <a:srgbClr val="244061"/>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0" d="100"/>
          <a:sy n="70" d="100"/>
        </p:scale>
        <p:origin x="-107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5" name="14 Marcador de texto"/>
          <p:cNvSpPr>
            <a:spLocks noGrp="1"/>
          </p:cNvSpPr>
          <p:nvPr>
            <p:ph type="body" sz="quarter" idx="10"/>
          </p:nvPr>
        </p:nvSpPr>
        <p:spPr>
          <a:xfrm>
            <a:off x="993075" y="694686"/>
            <a:ext cx="7200000" cy="2520000"/>
          </a:xfrm>
          <a:solidFill>
            <a:srgbClr val="244061"/>
          </a:solidFill>
        </p:spPr>
        <p:txBody>
          <a:bodyPr wrap="square" anchor="ctr" anchorCtr="0">
            <a:noAutofit/>
          </a:bodyPr>
          <a:lstStyle>
            <a:lvl1pPr marL="0" indent="-360000" algn="ctr">
              <a:spcBef>
                <a:spcPts val="0"/>
              </a:spcBef>
              <a:spcAft>
                <a:spcPts val="600"/>
              </a:spcAft>
              <a:buNone/>
              <a:defRPr sz="2800" b="1" i="0" baseline="0">
                <a:solidFill>
                  <a:schemeClr val="bg1"/>
                </a:solidFill>
                <a:latin typeface="Arial" pitchFamily="34" charset="0"/>
              </a:defRPr>
            </a:lvl1pPr>
          </a:lstStyle>
          <a:p>
            <a:pPr lvl="0"/>
            <a:r>
              <a:rPr lang="es-ES" smtClean="0"/>
              <a:t>Haga clic para modificar el estilo de texto del patrón</a:t>
            </a:r>
          </a:p>
        </p:txBody>
      </p:sp>
      <p:sp>
        <p:nvSpPr>
          <p:cNvPr id="16" name="14 Marcador de texto"/>
          <p:cNvSpPr>
            <a:spLocks noGrp="1"/>
          </p:cNvSpPr>
          <p:nvPr>
            <p:ph type="body" sz="quarter" idx="11"/>
          </p:nvPr>
        </p:nvSpPr>
        <p:spPr>
          <a:xfrm>
            <a:off x="993075" y="3353339"/>
            <a:ext cx="7200000" cy="540000"/>
          </a:xfrm>
          <a:solidFill>
            <a:srgbClr val="365F91"/>
          </a:solidFill>
        </p:spPr>
        <p:txBody>
          <a:bodyPr wrap="square" anchor="ctr" anchorCtr="0">
            <a:noAutofit/>
          </a:bodyPr>
          <a:lstStyle>
            <a:lvl1pPr marL="0" indent="-360000" algn="ctr">
              <a:spcBef>
                <a:spcPts val="0"/>
              </a:spcBef>
              <a:spcAft>
                <a:spcPts val="600"/>
              </a:spcAft>
              <a:buNone/>
              <a:defRPr sz="2400" b="1" i="0" baseline="0">
                <a:solidFill>
                  <a:schemeClr val="tx1"/>
                </a:solidFill>
                <a:latin typeface="Arial" pitchFamily="34" charset="0"/>
              </a:defRPr>
            </a:lvl1pPr>
          </a:lstStyle>
          <a:p>
            <a:pPr lvl="0"/>
            <a:r>
              <a:rPr lang="es-ES" smtClean="0"/>
              <a:t>Haga clic para modificar el estilo de texto del patrón</a:t>
            </a:r>
          </a:p>
        </p:txBody>
      </p:sp>
      <p:sp>
        <p:nvSpPr>
          <p:cNvPr id="17" name="14 Marcador de texto"/>
          <p:cNvSpPr>
            <a:spLocks noGrp="1"/>
          </p:cNvSpPr>
          <p:nvPr>
            <p:ph type="body" sz="quarter" idx="12"/>
          </p:nvPr>
        </p:nvSpPr>
        <p:spPr>
          <a:xfrm>
            <a:off x="993075" y="4031992"/>
            <a:ext cx="7200000" cy="540000"/>
          </a:xfrm>
          <a:solidFill>
            <a:srgbClr val="95B3D7"/>
          </a:solidFill>
        </p:spPr>
        <p:txBody>
          <a:bodyPr wrap="square" anchor="ctr" anchorCtr="0">
            <a:noAutofit/>
          </a:bodyPr>
          <a:lstStyle>
            <a:lvl1pPr marL="0" indent="-360000" algn="ctr">
              <a:spcBef>
                <a:spcPts val="0"/>
              </a:spcBef>
              <a:spcAft>
                <a:spcPts val="600"/>
              </a:spcAft>
              <a:buNone/>
              <a:defRPr sz="2000" b="1" i="0" baseline="0">
                <a:solidFill>
                  <a:schemeClr val="tx1"/>
                </a:solidFill>
                <a:latin typeface="Arial" pitchFamily="34" charset="0"/>
              </a:defRPr>
            </a:lvl1pPr>
          </a:lstStyle>
          <a:p>
            <a:pPr lvl="0"/>
            <a:r>
              <a:rPr lang="es-ES" smtClean="0"/>
              <a:t>Haga clic para modificar el estilo de texto del patrón</a:t>
            </a:r>
          </a:p>
        </p:txBody>
      </p:sp>
      <p:sp>
        <p:nvSpPr>
          <p:cNvPr id="18" name="14 Marcador de texto"/>
          <p:cNvSpPr>
            <a:spLocks noGrp="1"/>
          </p:cNvSpPr>
          <p:nvPr>
            <p:ph type="body" sz="quarter" idx="13"/>
          </p:nvPr>
        </p:nvSpPr>
        <p:spPr>
          <a:xfrm>
            <a:off x="972000" y="5000636"/>
            <a:ext cx="7200000" cy="540000"/>
          </a:xfrm>
          <a:noFill/>
        </p:spPr>
        <p:txBody>
          <a:bodyPr wrap="square" anchor="ctr" anchorCtr="0">
            <a:noAutofit/>
          </a:bodyPr>
          <a:lstStyle>
            <a:lvl1pPr marL="0" indent="-360000" algn="ctr">
              <a:spcBef>
                <a:spcPts val="0"/>
              </a:spcBef>
              <a:spcAft>
                <a:spcPts val="600"/>
              </a:spcAft>
              <a:buNone/>
              <a:defRPr sz="2000" b="0" i="0" baseline="0">
                <a:solidFill>
                  <a:schemeClr val="tx1"/>
                </a:solidFill>
                <a:latin typeface="Arial" pitchFamily="34" charset="0"/>
              </a:defRPr>
            </a:lvl1pPr>
          </a:lstStyle>
          <a:p>
            <a:pPr lvl="0"/>
            <a:r>
              <a:rPr lang="es-ES" smtClean="0"/>
              <a:t>Haga clic para modificar el estilo de texto del patrón</a:t>
            </a:r>
          </a:p>
        </p:txBody>
      </p:sp>
      <p:sp>
        <p:nvSpPr>
          <p:cNvPr id="19" name="14 Marcador de texto"/>
          <p:cNvSpPr>
            <a:spLocks noGrp="1"/>
          </p:cNvSpPr>
          <p:nvPr>
            <p:ph type="body" sz="quarter" idx="14"/>
          </p:nvPr>
        </p:nvSpPr>
        <p:spPr>
          <a:xfrm>
            <a:off x="972000" y="6131502"/>
            <a:ext cx="184731" cy="369332"/>
          </a:xfrm>
          <a:noFill/>
        </p:spPr>
        <p:txBody>
          <a:bodyPr wrap="none" anchor="ctr" anchorCtr="0">
            <a:spAutoFit/>
          </a:bodyPr>
          <a:lstStyle>
            <a:lvl1pPr marL="0" indent="-360000" algn="l">
              <a:spcBef>
                <a:spcPts val="0"/>
              </a:spcBef>
              <a:spcAft>
                <a:spcPts val="600"/>
              </a:spcAft>
              <a:buNone/>
              <a:defRPr sz="1800" b="0" i="0" baseline="0">
                <a:solidFill>
                  <a:schemeClr val="tx1"/>
                </a:solidFill>
                <a:latin typeface="Arial" pitchFamily="34" charset="0"/>
              </a:defRPr>
            </a:lvl1pPr>
          </a:lstStyle>
          <a:p>
            <a:pPr lvl="0"/>
            <a:r>
              <a:rPr lang="es-ES" smtClean="0"/>
              <a:t>Haga clic para modificar el estilo de texto del patrón</a:t>
            </a:r>
          </a:p>
        </p:txBody>
      </p:sp>
      <p:sp>
        <p:nvSpPr>
          <p:cNvPr id="20" name="14 Marcador de texto"/>
          <p:cNvSpPr>
            <a:spLocks noGrp="1"/>
          </p:cNvSpPr>
          <p:nvPr>
            <p:ph type="body" sz="quarter" idx="15"/>
          </p:nvPr>
        </p:nvSpPr>
        <p:spPr>
          <a:xfrm>
            <a:off x="7987269" y="6131502"/>
            <a:ext cx="184731" cy="369332"/>
          </a:xfrm>
          <a:noFill/>
        </p:spPr>
        <p:txBody>
          <a:bodyPr wrap="none" anchor="ctr" anchorCtr="0">
            <a:spAutoFit/>
          </a:bodyPr>
          <a:lstStyle>
            <a:lvl1pPr marL="0" indent="-360000" algn="r">
              <a:spcBef>
                <a:spcPts val="0"/>
              </a:spcBef>
              <a:spcAft>
                <a:spcPts val="600"/>
              </a:spcAft>
              <a:buNone/>
              <a:defRPr sz="1800" b="0" i="0" baseline="0">
                <a:solidFill>
                  <a:schemeClr val="tx1"/>
                </a:solidFill>
                <a:latin typeface="Arial" pitchFamily="34" charset="0"/>
              </a:defRPr>
            </a:lvl1pPr>
          </a:lstStyle>
          <a:p>
            <a:pPr lvl="0"/>
            <a:r>
              <a:rPr lang="es-ES" smtClean="0"/>
              <a:t>Haga clic para modificar el estilo de texto del patrón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ienzo de apartado">
    <p:spTree>
      <p:nvGrpSpPr>
        <p:cNvPr id="1" name=""/>
        <p:cNvGrpSpPr/>
        <p:nvPr/>
      </p:nvGrpSpPr>
      <p:grpSpPr>
        <a:xfrm>
          <a:off x="0" y="0"/>
          <a:ext cx="0" cy="0"/>
          <a:chOff x="0" y="0"/>
          <a:chExt cx="0" cy="0"/>
        </a:xfrm>
      </p:grpSpPr>
      <p:sp>
        <p:nvSpPr>
          <p:cNvPr id="8" name="7 Marcador de texto"/>
          <p:cNvSpPr>
            <a:spLocks noGrp="1"/>
          </p:cNvSpPr>
          <p:nvPr>
            <p:ph type="body" sz="quarter" idx="10"/>
          </p:nvPr>
        </p:nvSpPr>
        <p:spPr>
          <a:xfrm>
            <a:off x="0" y="0"/>
            <a:ext cx="7200000" cy="540000"/>
          </a:xfrm>
          <a:solidFill>
            <a:srgbClr val="244061"/>
          </a:solidFill>
        </p:spPr>
        <p:txBody>
          <a:bodyPr wrap="none" lIns="360000" anchor="ctr" anchorCtr="0">
            <a:noAutofit/>
          </a:bodyPr>
          <a:lstStyle>
            <a:lvl1pPr marL="342900" indent="-342900">
              <a:buNone/>
              <a:defRPr sz="1800" b="1">
                <a:solidFill>
                  <a:schemeClr val="bg1"/>
                </a:solidFill>
                <a:latin typeface="Arial" pitchFamily="34" charset="0"/>
                <a:cs typeface="Arial" pitchFamily="34" charset="0"/>
              </a:defRPr>
            </a:lvl1pPr>
          </a:lstStyle>
          <a:p>
            <a:pPr lvl="0"/>
            <a:r>
              <a:rPr lang="es-ES" smtClean="0"/>
              <a:t>Haga clic para modificar el estilo de texto del patrón</a:t>
            </a:r>
          </a:p>
        </p:txBody>
      </p:sp>
      <p:sp>
        <p:nvSpPr>
          <p:cNvPr id="9" name="7 Marcador de texto"/>
          <p:cNvSpPr>
            <a:spLocks noGrp="1"/>
          </p:cNvSpPr>
          <p:nvPr>
            <p:ph type="body" sz="quarter" idx="11"/>
          </p:nvPr>
        </p:nvSpPr>
        <p:spPr>
          <a:xfrm>
            <a:off x="1944000" y="6318000"/>
            <a:ext cx="7200000" cy="540000"/>
          </a:xfrm>
          <a:solidFill>
            <a:srgbClr val="95B3D7"/>
          </a:solidFill>
        </p:spPr>
        <p:txBody>
          <a:bodyPr wrap="none" lIns="90000" anchor="ctr" anchorCtr="0">
            <a:noAutofit/>
          </a:bodyPr>
          <a:lstStyle>
            <a:lvl1pPr marL="342900" indent="-342900">
              <a:buNone/>
              <a:defRPr sz="1800">
                <a:solidFill>
                  <a:schemeClr val="bg1"/>
                </a:solidFill>
                <a:latin typeface="Arial" pitchFamily="34" charset="0"/>
                <a:cs typeface="Arial" pitchFamily="34" charset="0"/>
              </a:defRPr>
            </a:lvl1pPr>
          </a:lstStyle>
          <a:p>
            <a:pPr lvl="0"/>
            <a:r>
              <a:rPr lang="es-ES" dirty="0" smtClean="0"/>
              <a:t>Haga clic para modificar el estilo de texto del patrón</a:t>
            </a:r>
          </a:p>
        </p:txBody>
      </p:sp>
      <p:sp>
        <p:nvSpPr>
          <p:cNvPr id="10" name="7 Marcador de texto"/>
          <p:cNvSpPr>
            <a:spLocks noGrp="1"/>
          </p:cNvSpPr>
          <p:nvPr>
            <p:ph type="body" sz="quarter" idx="12"/>
          </p:nvPr>
        </p:nvSpPr>
        <p:spPr>
          <a:xfrm>
            <a:off x="7200000" y="0"/>
            <a:ext cx="1944000" cy="540000"/>
          </a:xfrm>
          <a:solidFill>
            <a:srgbClr val="365F91"/>
          </a:solidFill>
        </p:spPr>
        <p:txBody>
          <a:bodyPr wrap="none" lIns="90000" anchor="ctr" anchorCtr="0">
            <a:noAutofit/>
          </a:bodyPr>
          <a:lstStyle>
            <a:lvl1pPr marL="342900" indent="-342900" algn="ctr">
              <a:buNone/>
              <a:defRPr sz="1800" b="0">
                <a:solidFill>
                  <a:schemeClr val="bg1"/>
                </a:solidFill>
                <a:latin typeface="Arial" pitchFamily="34" charset="0"/>
                <a:cs typeface="Arial" pitchFamily="34" charset="0"/>
              </a:defRPr>
            </a:lvl1pPr>
          </a:lstStyle>
          <a:p>
            <a:pPr lvl="0"/>
            <a:r>
              <a:rPr lang="es-ES" dirty="0" smtClean="0"/>
              <a:t>Haga clic para modificar el estilo de texto del patrón</a:t>
            </a:r>
          </a:p>
        </p:txBody>
      </p:sp>
      <p:sp>
        <p:nvSpPr>
          <p:cNvPr id="11" name="7 Marcador de texto"/>
          <p:cNvSpPr>
            <a:spLocks noGrp="1"/>
          </p:cNvSpPr>
          <p:nvPr>
            <p:ph type="body" sz="quarter" idx="13"/>
          </p:nvPr>
        </p:nvSpPr>
        <p:spPr>
          <a:xfrm>
            <a:off x="0" y="6318000"/>
            <a:ext cx="1944000" cy="540000"/>
          </a:xfrm>
          <a:solidFill>
            <a:srgbClr val="365F91"/>
          </a:solidFill>
        </p:spPr>
        <p:txBody>
          <a:bodyPr wrap="none" lIns="90000" anchor="ctr" anchorCtr="0">
            <a:noAutofit/>
          </a:bodyPr>
          <a:lstStyle>
            <a:lvl1pPr marL="342900" indent="-342900" algn="ctr">
              <a:buNone/>
              <a:defRPr sz="1800" b="0">
                <a:solidFill>
                  <a:schemeClr val="bg1"/>
                </a:solidFill>
                <a:latin typeface="Arial" pitchFamily="34" charset="0"/>
                <a:cs typeface="Arial" pitchFamily="34" charset="0"/>
              </a:defRPr>
            </a:lvl1pPr>
          </a:lstStyle>
          <a:p>
            <a:pPr lvl="0"/>
            <a:r>
              <a:rPr lang="es-ES" dirty="0" smtClean="0"/>
              <a:t>Haga clic para modificar el estilo de texto del patrón</a:t>
            </a:r>
          </a:p>
        </p:txBody>
      </p:sp>
      <p:sp>
        <p:nvSpPr>
          <p:cNvPr id="15" name="14 Marcador de texto"/>
          <p:cNvSpPr>
            <a:spLocks noGrp="1"/>
          </p:cNvSpPr>
          <p:nvPr>
            <p:ph type="body" sz="quarter" idx="14"/>
          </p:nvPr>
        </p:nvSpPr>
        <p:spPr>
          <a:xfrm>
            <a:off x="1928794" y="3136613"/>
            <a:ext cx="6786609" cy="584775"/>
          </a:xfrm>
        </p:spPr>
        <p:txBody>
          <a:bodyPr wrap="square" anchor="ctr" anchorCtr="0">
            <a:spAutoFit/>
          </a:bodyPr>
          <a:lstStyle>
            <a:lvl1pPr>
              <a:buFont typeface="Arial" pitchFamily="34" charset="0"/>
              <a:buNone/>
              <a:defRPr sz="3200" b="1" baseline="0">
                <a:solidFill>
                  <a:srgbClr val="244061"/>
                </a:solidFill>
                <a:latin typeface="Arial" pitchFamily="34" charset="0"/>
                <a:cs typeface="Arial" pitchFamily="34" charset="0"/>
              </a:defRPr>
            </a:lvl1pPr>
          </a:lstStyle>
          <a:p>
            <a:pPr lvl="0"/>
            <a:r>
              <a:rPr lang="es-ES" smtClean="0"/>
              <a:t>Haga clic para modificar el estilo de texto del patrón</a:t>
            </a:r>
          </a:p>
        </p:txBody>
      </p:sp>
      <p:sp>
        <p:nvSpPr>
          <p:cNvPr id="7" name="6 Rectángulo"/>
          <p:cNvSpPr/>
          <p:nvPr userDrawn="1"/>
        </p:nvSpPr>
        <p:spPr>
          <a:xfrm>
            <a:off x="1428728" y="3249000"/>
            <a:ext cx="360000" cy="360000"/>
          </a:xfrm>
          <a:prstGeom prst="rect">
            <a:avLst/>
          </a:prstGeom>
          <a:solidFill>
            <a:srgbClr val="24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userDrawn="1"/>
        </p:nvSpPr>
        <p:spPr>
          <a:xfrm>
            <a:off x="927257" y="3249000"/>
            <a:ext cx="360000" cy="360000"/>
          </a:xfrm>
          <a:prstGeom prst="rect">
            <a:avLst/>
          </a:prstGeom>
          <a:solidFill>
            <a:srgbClr val="365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p:cNvSpPr/>
          <p:nvPr userDrawn="1"/>
        </p:nvSpPr>
        <p:spPr>
          <a:xfrm>
            <a:off x="425786" y="3249000"/>
            <a:ext cx="360000" cy="360000"/>
          </a:xfrm>
          <a:prstGeom prst="rect">
            <a:avLst/>
          </a:prstGeom>
          <a:solidFill>
            <a:srgbClr val="95B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ienzo de subapartado">
    <p:spTree>
      <p:nvGrpSpPr>
        <p:cNvPr id="1" name=""/>
        <p:cNvGrpSpPr/>
        <p:nvPr/>
      </p:nvGrpSpPr>
      <p:grpSpPr>
        <a:xfrm>
          <a:off x="0" y="0"/>
          <a:ext cx="0" cy="0"/>
          <a:chOff x="0" y="0"/>
          <a:chExt cx="0" cy="0"/>
        </a:xfrm>
      </p:grpSpPr>
      <p:sp>
        <p:nvSpPr>
          <p:cNvPr id="8" name="7 Marcador de texto"/>
          <p:cNvSpPr>
            <a:spLocks noGrp="1"/>
          </p:cNvSpPr>
          <p:nvPr>
            <p:ph type="body" sz="quarter" idx="10"/>
          </p:nvPr>
        </p:nvSpPr>
        <p:spPr>
          <a:xfrm>
            <a:off x="0" y="0"/>
            <a:ext cx="7200000" cy="540000"/>
          </a:xfrm>
          <a:solidFill>
            <a:srgbClr val="244061"/>
          </a:solidFill>
        </p:spPr>
        <p:txBody>
          <a:bodyPr wrap="none" lIns="360000" anchor="ctr" anchorCtr="0">
            <a:noAutofit/>
          </a:bodyPr>
          <a:lstStyle>
            <a:lvl1pPr marL="342900" indent="-342900">
              <a:buNone/>
              <a:defRPr sz="1800" b="1">
                <a:solidFill>
                  <a:schemeClr val="bg1"/>
                </a:solidFill>
                <a:latin typeface="Arial" pitchFamily="34" charset="0"/>
                <a:cs typeface="Arial" pitchFamily="34" charset="0"/>
              </a:defRPr>
            </a:lvl1pPr>
          </a:lstStyle>
          <a:p>
            <a:pPr lvl="0"/>
            <a:r>
              <a:rPr lang="es-ES" smtClean="0"/>
              <a:t>Haga clic para modificar el estilo de texto del patrón</a:t>
            </a:r>
          </a:p>
        </p:txBody>
      </p:sp>
      <p:sp>
        <p:nvSpPr>
          <p:cNvPr id="9" name="7 Marcador de texto"/>
          <p:cNvSpPr>
            <a:spLocks noGrp="1"/>
          </p:cNvSpPr>
          <p:nvPr>
            <p:ph type="body" sz="quarter" idx="11"/>
          </p:nvPr>
        </p:nvSpPr>
        <p:spPr>
          <a:xfrm>
            <a:off x="1944000" y="6318000"/>
            <a:ext cx="7200000" cy="540000"/>
          </a:xfrm>
          <a:solidFill>
            <a:srgbClr val="95B3D7"/>
          </a:solidFill>
        </p:spPr>
        <p:txBody>
          <a:bodyPr wrap="none" lIns="90000" anchor="ctr" anchorCtr="0">
            <a:noAutofit/>
          </a:bodyPr>
          <a:lstStyle>
            <a:lvl1pPr marL="342900" indent="-342900">
              <a:buNone/>
              <a:defRPr sz="1800">
                <a:solidFill>
                  <a:schemeClr val="bg1"/>
                </a:solidFill>
                <a:latin typeface="Arial" pitchFamily="34" charset="0"/>
                <a:cs typeface="Arial" pitchFamily="34" charset="0"/>
              </a:defRPr>
            </a:lvl1pPr>
          </a:lstStyle>
          <a:p>
            <a:pPr lvl="0"/>
            <a:r>
              <a:rPr lang="es-ES" dirty="0" smtClean="0"/>
              <a:t>Haga clic para modificar el estilo de texto del patrón</a:t>
            </a:r>
          </a:p>
        </p:txBody>
      </p:sp>
      <p:sp>
        <p:nvSpPr>
          <p:cNvPr id="10" name="7 Marcador de texto"/>
          <p:cNvSpPr>
            <a:spLocks noGrp="1"/>
          </p:cNvSpPr>
          <p:nvPr>
            <p:ph type="body" sz="quarter" idx="12"/>
          </p:nvPr>
        </p:nvSpPr>
        <p:spPr>
          <a:xfrm>
            <a:off x="7200000" y="0"/>
            <a:ext cx="1944000" cy="540000"/>
          </a:xfrm>
          <a:solidFill>
            <a:srgbClr val="365F91"/>
          </a:solidFill>
        </p:spPr>
        <p:txBody>
          <a:bodyPr wrap="none" lIns="90000" anchor="ctr" anchorCtr="0">
            <a:noAutofit/>
          </a:bodyPr>
          <a:lstStyle>
            <a:lvl1pPr marL="342900" indent="-342900" algn="ctr">
              <a:buNone/>
              <a:defRPr sz="1800" b="0">
                <a:solidFill>
                  <a:schemeClr val="bg1"/>
                </a:solidFill>
                <a:latin typeface="Arial" pitchFamily="34" charset="0"/>
                <a:cs typeface="Arial" pitchFamily="34" charset="0"/>
              </a:defRPr>
            </a:lvl1pPr>
          </a:lstStyle>
          <a:p>
            <a:pPr lvl="0"/>
            <a:r>
              <a:rPr lang="es-ES" dirty="0" smtClean="0"/>
              <a:t>Haga clic para modificar el estilo de texto del patrón</a:t>
            </a:r>
          </a:p>
        </p:txBody>
      </p:sp>
      <p:sp>
        <p:nvSpPr>
          <p:cNvPr id="11" name="7 Marcador de texto"/>
          <p:cNvSpPr>
            <a:spLocks noGrp="1"/>
          </p:cNvSpPr>
          <p:nvPr>
            <p:ph type="body" sz="quarter" idx="13"/>
          </p:nvPr>
        </p:nvSpPr>
        <p:spPr>
          <a:xfrm>
            <a:off x="0" y="6318000"/>
            <a:ext cx="1944000" cy="540000"/>
          </a:xfrm>
          <a:solidFill>
            <a:srgbClr val="365F91"/>
          </a:solidFill>
        </p:spPr>
        <p:txBody>
          <a:bodyPr wrap="none" lIns="90000" anchor="ctr" anchorCtr="0">
            <a:noAutofit/>
          </a:bodyPr>
          <a:lstStyle>
            <a:lvl1pPr marL="342900" indent="-342900" algn="ctr">
              <a:buNone/>
              <a:defRPr sz="1800" b="0">
                <a:solidFill>
                  <a:schemeClr val="bg1"/>
                </a:solidFill>
                <a:latin typeface="Arial" pitchFamily="34" charset="0"/>
                <a:cs typeface="Arial" pitchFamily="34" charset="0"/>
              </a:defRPr>
            </a:lvl1pPr>
          </a:lstStyle>
          <a:p>
            <a:pPr lvl="0"/>
            <a:r>
              <a:rPr lang="es-ES" dirty="0" smtClean="0"/>
              <a:t>Haga clic para modificar el estilo de texto del patrón</a:t>
            </a:r>
          </a:p>
        </p:txBody>
      </p:sp>
      <p:sp>
        <p:nvSpPr>
          <p:cNvPr id="15" name="14 Marcador de texto"/>
          <p:cNvSpPr>
            <a:spLocks noGrp="1"/>
          </p:cNvSpPr>
          <p:nvPr>
            <p:ph type="body" sz="quarter" idx="14"/>
          </p:nvPr>
        </p:nvSpPr>
        <p:spPr>
          <a:xfrm>
            <a:off x="1928794" y="3136613"/>
            <a:ext cx="6786609" cy="584775"/>
          </a:xfrm>
        </p:spPr>
        <p:txBody>
          <a:bodyPr wrap="square" anchor="ctr" anchorCtr="0">
            <a:spAutoFit/>
          </a:bodyPr>
          <a:lstStyle>
            <a:lvl1pPr>
              <a:buFont typeface="Arial" pitchFamily="34" charset="0"/>
              <a:buNone/>
              <a:defRPr sz="3200" b="1" baseline="0">
                <a:solidFill>
                  <a:srgbClr val="244061"/>
                </a:solidFill>
                <a:latin typeface="Arial" pitchFamily="34" charset="0"/>
                <a:cs typeface="Arial" pitchFamily="34" charset="0"/>
              </a:defRPr>
            </a:lvl1pPr>
          </a:lstStyle>
          <a:p>
            <a:pPr lvl="0"/>
            <a:r>
              <a:rPr lang="es-ES" smtClean="0"/>
              <a:t>Haga clic para modificar el estilo de texto del patrón</a:t>
            </a:r>
          </a:p>
        </p:txBody>
      </p:sp>
      <p:sp>
        <p:nvSpPr>
          <p:cNvPr id="7" name="6 Rectángulo"/>
          <p:cNvSpPr/>
          <p:nvPr userDrawn="1"/>
        </p:nvSpPr>
        <p:spPr>
          <a:xfrm>
            <a:off x="1428728" y="3249000"/>
            <a:ext cx="360000" cy="360000"/>
          </a:xfrm>
          <a:prstGeom prst="rect">
            <a:avLst/>
          </a:prstGeom>
          <a:solidFill>
            <a:srgbClr val="24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userDrawn="1"/>
        </p:nvSpPr>
        <p:spPr>
          <a:xfrm>
            <a:off x="927257" y="3249000"/>
            <a:ext cx="360000" cy="360000"/>
          </a:xfrm>
          <a:prstGeom prst="rect">
            <a:avLst/>
          </a:prstGeom>
          <a:solidFill>
            <a:srgbClr val="365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p:cNvSpPr/>
          <p:nvPr userDrawn="1"/>
        </p:nvSpPr>
        <p:spPr>
          <a:xfrm>
            <a:off x="425786" y="3249000"/>
            <a:ext cx="360000" cy="360000"/>
          </a:xfrm>
          <a:prstGeom prst="rect">
            <a:avLst/>
          </a:prstGeom>
          <a:solidFill>
            <a:srgbClr val="95B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Rectángulo"/>
          <p:cNvSpPr/>
          <p:nvPr userDrawn="1"/>
        </p:nvSpPr>
        <p:spPr>
          <a:xfrm>
            <a:off x="1928794" y="4171058"/>
            <a:ext cx="360000" cy="360000"/>
          </a:xfrm>
          <a:prstGeom prst="rect">
            <a:avLst/>
          </a:prstGeom>
          <a:solidFill>
            <a:srgbClr val="365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Rectángulo"/>
          <p:cNvSpPr/>
          <p:nvPr userDrawn="1"/>
        </p:nvSpPr>
        <p:spPr>
          <a:xfrm>
            <a:off x="1428728" y="4171058"/>
            <a:ext cx="360000" cy="360000"/>
          </a:xfrm>
          <a:prstGeom prst="rect">
            <a:avLst/>
          </a:prstGeom>
          <a:solidFill>
            <a:srgbClr val="24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userDrawn="1"/>
        </p:nvSpPr>
        <p:spPr>
          <a:xfrm>
            <a:off x="927257" y="4171058"/>
            <a:ext cx="360000" cy="360000"/>
          </a:xfrm>
          <a:prstGeom prst="rect">
            <a:avLst/>
          </a:prstGeom>
          <a:solidFill>
            <a:srgbClr val="95B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4 Marcador de texto"/>
          <p:cNvSpPr>
            <a:spLocks noGrp="1"/>
          </p:cNvSpPr>
          <p:nvPr>
            <p:ph type="body" sz="quarter" idx="16"/>
          </p:nvPr>
        </p:nvSpPr>
        <p:spPr>
          <a:xfrm>
            <a:off x="2428861" y="3812450"/>
            <a:ext cx="6286543" cy="1077218"/>
          </a:xfrm>
        </p:spPr>
        <p:txBody>
          <a:bodyPr wrap="square" anchor="ctr" anchorCtr="0">
            <a:spAutoFit/>
          </a:bodyPr>
          <a:lstStyle>
            <a:lvl1pPr>
              <a:buFont typeface="Arial" pitchFamily="34" charset="0"/>
              <a:buNone/>
              <a:defRPr sz="3200" b="1" baseline="0">
                <a:solidFill>
                  <a:srgbClr val="365F91"/>
                </a:solidFill>
                <a:latin typeface="Arial" pitchFamily="34" charset="0"/>
                <a:cs typeface="Arial" pitchFamily="34" charset="0"/>
              </a:defRPr>
            </a:lvl1pPr>
          </a:lstStyle>
          <a:p>
            <a:pPr lvl="0"/>
            <a:r>
              <a:rPr lang="es-ES" dirty="0"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o sin viñetas">
    <p:spTree>
      <p:nvGrpSpPr>
        <p:cNvPr id="1" name=""/>
        <p:cNvGrpSpPr/>
        <p:nvPr/>
      </p:nvGrpSpPr>
      <p:grpSpPr>
        <a:xfrm>
          <a:off x="0" y="0"/>
          <a:ext cx="0" cy="0"/>
          <a:chOff x="0" y="0"/>
          <a:chExt cx="0" cy="0"/>
        </a:xfrm>
      </p:grpSpPr>
      <p:sp>
        <p:nvSpPr>
          <p:cNvPr id="8" name="7 Marcador de texto"/>
          <p:cNvSpPr>
            <a:spLocks noGrp="1"/>
          </p:cNvSpPr>
          <p:nvPr>
            <p:ph type="body" sz="quarter" idx="10"/>
          </p:nvPr>
        </p:nvSpPr>
        <p:spPr>
          <a:xfrm>
            <a:off x="0" y="0"/>
            <a:ext cx="7200000" cy="540000"/>
          </a:xfrm>
          <a:solidFill>
            <a:srgbClr val="244061"/>
          </a:solidFill>
        </p:spPr>
        <p:txBody>
          <a:bodyPr wrap="none" lIns="360000" anchor="ctr" anchorCtr="0">
            <a:noAutofit/>
          </a:bodyPr>
          <a:lstStyle>
            <a:lvl1pPr marL="342900" indent="-342900">
              <a:buNone/>
              <a:defRPr sz="1800" b="1">
                <a:solidFill>
                  <a:schemeClr val="bg1"/>
                </a:solidFill>
                <a:latin typeface="Arial" pitchFamily="34" charset="0"/>
                <a:cs typeface="Arial" pitchFamily="34" charset="0"/>
              </a:defRPr>
            </a:lvl1pPr>
          </a:lstStyle>
          <a:p>
            <a:pPr lvl="0"/>
            <a:r>
              <a:rPr lang="es-ES" smtClean="0"/>
              <a:t>Haga clic para modificar el estilo de texto del patrón</a:t>
            </a:r>
          </a:p>
        </p:txBody>
      </p:sp>
      <p:sp>
        <p:nvSpPr>
          <p:cNvPr id="9" name="7 Marcador de texto"/>
          <p:cNvSpPr>
            <a:spLocks noGrp="1"/>
          </p:cNvSpPr>
          <p:nvPr>
            <p:ph type="body" sz="quarter" idx="11"/>
          </p:nvPr>
        </p:nvSpPr>
        <p:spPr>
          <a:xfrm>
            <a:off x="1944000" y="6318000"/>
            <a:ext cx="7200000" cy="540000"/>
          </a:xfrm>
          <a:solidFill>
            <a:srgbClr val="95B3D7"/>
          </a:solidFill>
        </p:spPr>
        <p:txBody>
          <a:bodyPr wrap="none" lIns="90000" anchor="ctr" anchorCtr="0">
            <a:noAutofit/>
          </a:bodyPr>
          <a:lstStyle>
            <a:lvl1pPr marL="342900" indent="-342900">
              <a:buNone/>
              <a:defRPr sz="1600">
                <a:solidFill>
                  <a:schemeClr val="bg1"/>
                </a:solidFill>
                <a:latin typeface="Arial" pitchFamily="34" charset="0"/>
                <a:cs typeface="Arial" pitchFamily="34" charset="0"/>
              </a:defRPr>
            </a:lvl1pPr>
          </a:lstStyle>
          <a:p>
            <a:pPr lvl="0"/>
            <a:r>
              <a:rPr lang="es-ES" dirty="0" smtClean="0"/>
              <a:t>Haga clic para modificar el estilo de texto del patrón</a:t>
            </a:r>
          </a:p>
        </p:txBody>
      </p:sp>
      <p:sp>
        <p:nvSpPr>
          <p:cNvPr id="10" name="7 Marcador de texto"/>
          <p:cNvSpPr>
            <a:spLocks noGrp="1"/>
          </p:cNvSpPr>
          <p:nvPr>
            <p:ph type="body" sz="quarter" idx="12"/>
          </p:nvPr>
        </p:nvSpPr>
        <p:spPr>
          <a:xfrm>
            <a:off x="7200000" y="0"/>
            <a:ext cx="1944000" cy="540000"/>
          </a:xfrm>
          <a:solidFill>
            <a:srgbClr val="365F91"/>
          </a:solidFill>
        </p:spPr>
        <p:txBody>
          <a:bodyPr wrap="none" lIns="90000" anchor="ctr" anchorCtr="0">
            <a:noAutofit/>
          </a:bodyPr>
          <a:lstStyle>
            <a:lvl1pPr marL="342900" indent="-342900" algn="ctr">
              <a:buNone/>
              <a:defRPr sz="1800" b="0">
                <a:solidFill>
                  <a:schemeClr val="bg1"/>
                </a:solidFill>
                <a:latin typeface="Arial" pitchFamily="34" charset="0"/>
                <a:cs typeface="Arial" pitchFamily="34" charset="0"/>
              </a:defRPr>
            </a:lvl1pPr>
          </a:lstStyle>
          <a:p>
            <a:pPr lvl="0"/>
            <a:r>
              <a:rPr lang="es-ES" dirty="0" smtClean="0"/>
              <a:t>Haga clic para modificar el estilo de texto del patrón</a:t>
            </a:r>
          </a:p>
        </p:txBody>
      </p:sp>
      <p:sp>
        <p:nvSpPr>
          <p:cNvPr id="11" name="7 Marcador de texto"/>
          <p:cNvSpPr>
            <a:spLocks noGrp="1"/>
          </p:cNvSpPr>
          <p:nvPr>
            <p:ph type="body" sz="quarter" idx="13"/>
          </p:nvPr>
        </p:nvSpPr>
        <p:spPr>
          <a:xfrm>
            <a:off x="0" y="6318000"/>
            <a:ext cx="1944000" cy="540000"/>
          </a:xfrm>
          <a:solidFill>
            <a:srgbClr val="365F91"/>
          </a:solidFill>
        </p:spPr>
        <p:txBody>
          <a:bodyPr wrap="none" lIns="90000" anchor="ctr" anchorCtr="0">
            <a:noAutofit/>
          </a:bodyPr>
          <a:lstStyle>
            <a:lvl1pPr marL="342900" indent="-342900" algn="ctr">
              <a:buNone/>
              <a:defRPr sz="1800" b="0">
                <a:solidFill>
                  <a:schemeClr val="bg1"/>
                </a:solidFill>
                <a:latin typeface="Arial" pitchFamily="34" charset="0"/>
                <a:cs typeface="Arial" pitchFamily="34" charset="0"/>
              </a:defRPr>
            </a:lvl1pPr>
          </a:lstStyle>
          <a:p>
            <a:pPr lvl="0"/>
            <a:r>
              <a:rPr lang="es-ES" dirty="0" smtClean="0"/>
              <a:t>Haga clic para modificar el estilo de texto del patrón</a:t>
            </a:r>
          </a:p>
        </p:txBody>
      </p:sp>
      <p:sp>
        <p:nvSpPr>
          <p:cNvPr id="15" name="14 Marcador de texto"/>
          <p:cNvSpPr>
            <a:spLocks noGrp="1"/>
          </p:cNvSpPr>
          <p:nvPr>
            <p:ph type="body" sz="quarter" idx="14"/>
          </p:nvPr>
        </p:nvSpPr>
        <p:spPr>
          <a:xfrm>
            <a:off x="360000" y="900000"/>
            <a:ext cx="8424000" cy="5058000"/>
          </a:xfrm>
        </p:spPr>
        <p:txBody>
          <a:bodyPr wrap="square">
            <a:noAutofit/>
          </a:bodyPr>
          <a:lstStyle>
            <a:lvl1pPr marL="0" indent="0" algn="just">
              <a:spcBef>
                <a:spcPts val="0"/>
              </a:spcBef>
              <a:spcAft>
                <a:spcPts val="600"/>
              </a:spcAft>
              <a:buClr>
                <a:srgbClr val="244061"/>
              </a:buClr>
              <a:buFont typeface="Arial" pitchFamily="34" charset="0"/>
              <a:buNone/>
              <a:defRPr sz="2000" baseline="0">
                <a:solidFill>
                  <a:srgbClr val="244061"/>
                </a:solidFill>
                <a:latin typeface="Arial" pitchFamily="34" charset="0"/>
                <a:cs typeface="Arial" pitchFamily="34" charset="0"/>
              </a:defRPr>
            </a:lvl1pPr>
            <a:lvl2pPr>
              <a:spcBef>
                <a:spcPts val="0"/>
              </a:spcBef>
              <a:spcAft>
                <a:spcPts val="600"/>
              </a:spcAft>
              <a:buClr>
                <a:srgbClr val="365F91"/>
              </a:buClr>
              <a:buFont typeface="Arial" pitchFamily="34" charset="0"/>
              <a:buNone/>
              <a:defRPr sz="2000" baseline="0">
                <a:solidFill>
                  <a:srgbClr val="365F91"/>
                </a:solidFill>
                <a:latin typeface="Arial" pitchFamily="34" charset="0"/>
                <a:cs typeface="Arial" pitchFamily="34" charset="0"/>
              </a:defRPr>
            </a:lvl2pPr>
            <a:lvl3pPr>
              <a:spcBef>
                <a:spcPts val="0"/>
              </a:spcBef>
              <a:spcAft>
                <a:spcPts val="600"/>
              </a:spcAft>
              <a:buClr>
                <a:srgbClr val="95B3D7"/>
              </a:buClr>
              <a:buFont typeface="Arial" pitchFamily="34" charset="0"/>
              <a:buNone/>
              <a:defRPr sz="2000" baseline="0">
                <a:solidFill>
                  <a:srgbClr val="95B3D7"/>
                </a:solidFill>
                <a:latin typeface="Arial" pitchFamily="34" charset="0"/>
                <a:cs typeface="Arial" pitchFamily="34" charset="0"/>
              </a:defRPr>
            </a:lvl3pPr>
          </a:lstStyle>
          <a:p>
            <a:pPr lvl="0"/>
            <a:r>
              <a:rPr lang="es-ES" smtClean="0"/>
              <a:t>Haga clic para modificar el estilo de texto del patrón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o con viñetas">
    <p:spTree>
      <p:nvGrpSpPr>
        <p:cNvPr id="1" name=""/>
        <p:cNvGrpSpPr/>
        <p:nvPr/>
      </p:nvGrpSpPr>
      <p:grpSpPr>
        <a:xfrm>
          <a:off x="0" y="0"/>
          <a:ext cx="0" cy="0"/>
          <a:chOff x="0" y="0"/>
          <a:chExt cx="0" cy="0"/>
        </a:xfrm>
      </p:grpSpPr>
      <p:sp>
        <p:nvSpPr>
          <p:cNvPr id="8" name="7 Marcador de texto"/>
          <p:cNvSpPr>
            <a:spLocks noGrp="1"/>
          </p:cNvSpPr>
          <p:nvPr>
            <p:ph type="body" sz="quarter" idx="10"/>
          </p:nvPr>
        </p:nvSpPr>
        <p:spPr>
          <a:xfrm>
            <a:off x="0" y="0"/>
            <a:ext cx="7200000" cy="540000"/>
          </a:xfrm>
          <a:solidFill>
            <a:srgbClr val="244061"/>
          </a:solidFill>
        </p:spPr>
        <p:txBody>
          <a:bodyPr wrap="none" lIns="360000" anchor="ctr" anchorCtr="0">
            <a:noAutofit/>
          </a:bodyPr>
          <a:lstStyle>
            <a:lvl1pPr marL="342900" indent="-342900">
              <a:buNone/>
              <a:defRPr sz="1800" b="1">
                <a:solidFill>
                  <a:schemeClr val="bg1"/>
                </a:solidFill>
                <a:latin typeface="Arial" pitchFamily="34" charset="0"/>
                <a:cs typeface="Arial" pitchFamily="34" charset="0"/>
              </a:defRPr>
            </a:lvl1pPr>
          </a:lstStyle>
          <a:p>
            <a:pPr lvl="0"/>
            <a:r>
              <a:rPr lang="es-ES" smtClean="0"/>
              <a:t>Haga clic para modificar el estilo de texto del patrón</a:t>
            </a:r>
          </a:p>
        </p:txBody>
      </p:sp>
      <p:sp>
        <p:nvSpPr>
          <p:cNvPr id="9" name="7 Marcador de texto"/>
          <p:cNvSpPr>
            <a:spLocks noGrp="1"/>
          </p:cNvSpPr>
          <p:nvPr>
            <p:ph type="body" sz="quarter" idx="11"/>
          </p:nvPr>
        </p:nvSpPr>
        <p:spPr>
          <a:xfrm>
            <a:off x="1944000" y="6318000"/>
            <a:ext cx="7200000" cy="540000"/>
          </a:xfrm>
          <a:solidFill>
            <a:srgbClr val="95B3D7"/>
          </a:solidFill>
        </p:spPr>
        <p:txBody>
          <a:bodyPr wrap="none" lIns="90000" anchor="ctr" anchorCtr="0">
            <a:noAutofit/>
          </a:bodyPr>
          <a:lstStyle>
            <a:lvl1pPr marL="342900" indent="-342900">
              <a:buNone/>
              <a:defRPr sz="1600">
                <a:solidFill>
                  <a:schemeClr val="bg1"/>
                </a:solidFill>
                <a:latin typeface="Arial" pitchFamily="34" charset="0"/>
                <a:cs typeface="Arial" pitchFamily="34" charset="0"/>
              </a:defRPr>
            </a:lvl1pPr>
          </a:lstStyle>
          <a:p>
            <a:pPr lvl="0"/>
            <a:r>
              <a:rPr lang="es-ES" dirty="0" smtClean="0"/>
              <a:t>Haga clic para modificar el estilo de texto del patrón</a:t>
            </a:r>
          </a:p>
        </p:txBody>
      </p:sp>
      <p:sp>
        <p:nvSpPr>
          <p:cNvPr id="10" name="7 Marcador de texto"/>
          <p:cNvSpPr>
            <a:spLocks noGrp="1"/>
          </p:cNvSpPr>
          <p:nvPr>
            <p:ph type="body" sz="quarter" idx="12"/>
          </p:nvPr>
        </p:nvSpPr>
        <p:spPr>
          <a:xfrm>
            <a:off x="7200000" y="0"/>
            <a:ext cx="1944000" cy="540000"/>
          </a:xfrm>
          <a:solidFill>
            <a:srgbClr val="365F91"/>
          </a:solidFill>
        </p:spPr>
        <p:txBody>
          <a:bodyPr wrap="none" lIns="90000" anchor="ctr" anchorCtr="0">
            <a:noAutofit/>
          </a:bodyPr>
          <a:lstStyle>
            <a:lvl1pPr marL="342900" indent="-342900" algn="ctr">
              <a:buNone/>
              <a:defRPr sz="1800" b="0">
                <a:solidFill>
                  <a:schemeClr val="bg1"/>
                </a:solidFill>
                <a:latin typeface="Arial" pitchFamily="34" charset="0"/>
                <a:cs typeface="Arial" pitchFamily="34" charset="0"/>
              </a:defRPr>
            </a:lvl1pPr>
          </a:lstStyle>
          <a:p>
            <a:pPr lvl="0"/>
            <a:r>
              <a:rPr lang="es-ES" dirty="0" smtClean="0"/>
              <a:t>Haga clic para modificar el estilo de texto del patrón</a:t>
            </a:r>
          </a:p>
        </p:txBody>
      </p:sp>
      <p:sp>
        <p:nvSpPr>
          <p:cNvPr id="11" name="7 Marcador de texto"/>
          <p:cNvSpPr>
            <a:spLocks noGrp="1"/>
          </p:cNvSpPr>
          <p:nvPr>
            <p:ph type="body" sz="quarter" idx="13"/>
          </p:nvPr>
        </p:nvSpPr>
        <p:spPr>
          <a:xfrm>
            <a:off x="0" y="6318000"/>
            <a:ext cx="1944000" cy="540000"/>
          </a:xfrm>
          <a:solidFill>
            <a:srgbClr val="365F91"/>
          </a:solidFill>
        </p:spPr>
        <p:txBody>
          <a:bodyPr wrap="none" lIns="90000" anchor="ctr" anchorCtr="0">
            <a:noAutofit/>
          </a:bodyPr>
          <a:lstStyle>
            <a:lvl1pPr marL="342900" indent="-342900" algn="ctr">
              <a:buNone/>
              <a:defRPr sz="1800" b="0">
                <a:solidFill>
                  <a:schemeClr val="bg1"/>
                </a:solidFill>
                <a:latin typeface="Arial" pitchFamily="34" charset="0"/>
                <a:cs typeface="Arial" pitchFamily="34" charset="0"/>
              </a:defRPr>
            </a:lvl1pPr>
          </a:lstStyle>
          <a:p>
            <a:pPr lvl="0"/>
            <a:r>
              <a:rPr lang="es-ES" dirty="0" smtClean="0"/>
              <a:t>Haga clic para modificar el estilo de texto del patrón</a:t>
            </a:r>
          </a:p>
        </p:txBody>
      </p:sp>
      <p:sp>
        <p:nvSpPr>
          <p:cNvPr id="15" name="14 Marcador de texto"/>
          <p:cNvSpPr>
            <a:spLocks noGrp="1"/>
          </p:cNvSpPr>
          <p:nvPr>
            <p:ph type="body" sz="quarter" idx="14" hasCustomPrompt="1"/>
          </p:nvPr>
        </p:nvSpPr>
        <p:spPr>
          <a:xfrm>
            <a:off x="360000" y="900000"/>
            <a:ext cx="8424000" cy="5058000"/>
          </a:xfrm>
        </p:spPr>
        <p:txBody>
          <a:bodyPr wrap="square">
            <a:noAutofit/>
          </a:bodyPr>
          <a:lstStyle>
            <a:lvl1pPr algn="just">
              <a:spcBef>
                <a:spcPts val="0"/>
              </a:spcBef>
              <a:spcAft>
                <a:spcPts val="600"/>
              </a:spcAft>
              <a:buClr>
                <a:srgbClr val="244061"/>
              </a:buClr>
              <a:buFont typeface="Arial" pitchFamily="34" charset="0"/>
              <a:buChar char="■"/>
              <a:defRPr sz="2000" baseline="0">
                <a:solidFill>
                  <a:srgbClr val="244061"/>
                </a:solidFill>
                <a:latin typeface="Arial" pitchFamily="34" charset="0"/>
                <a:cs typeface="Arial" pitchFamily="34" charset="0"/>
              </a:defRPr>
            </a:lvl1pPr>
            <a:lvl2pPr algn="just">
              <a:spcBef>
                <a:spcPts val="0"/>
              </a:spcBef>
              <a:spcAft>
                <a:spcPts val="600"/>
              </a:spcAft>
              <a:buClr>
                <a:srgbClr val="365F91"/>
              </a:buClr>
              <a:buFont typeface="Arial" pitchFamily="34" charset="0"/>
              <a:buChar char="■"/>
              <a:defRPr sz="2000" baseline="0">
                <a:solidFill>
                  <a:srgbClr val="365F91"/>
                </a:solidFill>
                <a:latin typeface="Arial" pitchFamily="34" charset="0"/>
                <a:cs typeface="Arial" pitchFamily="34" charset="0"/>
              </a:defRPr>
            </a:lvl2pPr>
            <a:lvl3pPr algn="just">
              <a:spcBef>
                <a:spcPts val="0"/>
              </a:spcBef>
              <a:spcAft>
                <a:spcPts val="600"/>
              </a:spcAft>
              <a:buClr>
                <a:srgbClr val="95B3D7"/>
              </a:buClr>
              <a:buFont typeface="Arial" pitchFamily="34" charset="0"/>
              <a:buChar char="■"/>
              <a:defRPr sz="2000" baseline="0">
                <a:solidFill>
                  <a:srgbClr val="95B3D7"/>
                </a:solidFill>
                <a:latin typeface="Arial" pitchFamily="34" charset="0"/>
                <a:cs typeface="Arial" pitchFamily="34" charset="0"/>
              </a:defRPr>
            </a:lvl3pPr>
          </a:lstStyle>
          <a:p>
            <a:pPr lvl="0"/>
            <a:r>
              <a:rPr lang="es-ES" dirty="0" smtClean="0"/>
              <a:t> </a:t>
            </a:r>
          </a:p>
          <a:p>
            <a:pPr lvl="1"/>
            <a:r>
              <a:rPr lang="es-ES" dirty="0" smtClean="0"/>
              <a:t> </a:t>
            </a:r>
          </a:p>
          <a:p>
            <a:pPr lvl="2"/>
            <a:r>
              <a:rPr lang="es-ES" dirty="0" smtClean="0"/>
              <a:t> </a:t>
            </a:r>
          </a:p>
          <a:p>
            <a:pPr lvl="2"/>
            <a:r>
              <a:rPr lang="es-ES" dirty="0" smtClean="0"/>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n">
    <p:spTree>
      <p:nvGrpSpPr>
        <p:cNvPr id="1" name=""/>
        <p:cNvGrpSpPr/>
        <p:nvPr/>
      </p:nvGrpSpPr>
      <p:grpSpPr>
        <a:xfrm>
          <a:off x="0" y="0"/>
          <a:ext cx="0" cy="0"/>
          <a:chOff x="0" y="0"/>
          <a:chExt cx="0" cy="0"/>
        </a:xfrm>
      </p:grpSpPr>
      <p:sp>
        <p:nvSpPr>
          <p:cNvPr id="8" name="7 Marcador de texto"/>
          <p:cNvSpPr>
            <a:spLocks noGrp="1"/>
          </p:cNvSpPr>
          <p:nvPr>
            <p:ph type="body" sz="quarter" idx="10"/>
          </p:nvPr>
        </p:nvSpPr>
        <p:spPr>
          <a:xfrm>
            <a:off x="0" y="0"/>
            <a:ext cx="7200000" cy="540000"/>
          </a:xfrm>
          <a:solidFill>
            <a:srgbClr val="244061"/>
          </a:solidFill>
        </p:spPr>
        <p:txBody>
          <a:bodyPr wrap="none" lIns="360000" anchor="ctr" anchorCtr="0">
            <a:noAutofit/>
          </a:bodyPr>
          <a:lstStyle>
            <a:lvl1pPr marL="342900" indent="-342900">
              <a:buNone/>
              <a:defRPr sz="1800" b="1">
                <a:solidFill>
                  <a:schemeClr val="bg1"/>
                </a:solidFill>
                <a:latin typeface="Arial" pitchFamily="34" charset="0"/>
                <a:cs typeface="Arial" pitchFamily="34" charset="0"/>
              </a:defRPr>
            </a:lvl1pPr>
          </a:lstStyle>
          <a:p>
            <a:pPr lvl="0"/>
            <a:r>
              <a:rPr lang="es-ES" smtClean="0"/>
              <a:t>Haga clic para modificar el estilo de texto del patrón</a:t>
            </a:r>
          </a:p>
        </p:txBody>
      </p:sp>
      <p:sp>
        <p:nvSpPr>
          <p:cNvPr id="9" name="7 Marcador de texto"/>
          <p:cNvSpPr>
            <a:spLocks noGrp="1"/>
          </p:cNvSpPr>
          <p:nvPr>
            <p:ph type="body" sz="quarter" idx="11"/>
          </p:nvPr>
        </p:nvSpPr>
        <p:spPr>
          <a:xfrm>
            <a:off x="1944000" y="6318000"/>
            <a:ext cx="7200000" cy="540000"/>
          </a:xfrm>
          <a:solidFill>
            <a:srgbClr val="95B3D7"/>
          </a:solidFill>
        </p:spPr>
        <p:txBody>
          <a:bodyPr wrap="none" lIns="90000" anchor="ctr" anchorCtr="0">
            <a:noAutofit/>
          </a:bodyPr>
          <a:lstStyle>
            <a:lvl1pPr marL="342900" indent="-342900">
              <a:buNone/>
              <a:defRPr sz="1600">
                <a:solidFill>
                  <a:schemeClr val="bg1"/>
                </a:solidFill>
                <a:latin typeface="Arial" pitchFamily="34" charset="0"/>
                <a:cs typeface="Arial" pitchFamily="34" charset="0"/>
              </a:defRPr>
            </a:lvl1pPr>
          </a:lstStyle>
          <a:p>
            <a:pPr lvl="0"/>
            <a:r>
              <a:rPr lang="es-ES" dirty="0" smtClean="0"/>
              <a:t>Haga clic para modificar el estilo de texto del patrón</a:t>
            </a:r>
          </a:p>
        </p:txBody>
      </p:sp>
      <p:sp>
        <p:nvSpPr>
          <p:cNvPr id="10" name="7 Marcador de texto"/>
          <p:cNvSpPr>
            <a:spLocks noGrp="1"/>
          </p:cNvSpPr>
          <p:nvPr>
            <p:ph type="body" sz="quarter" idx="12"/>
          </p:nvPr>
        </p:nvSpPr>
        <p:spPr>
          <a:xfrm>
            <a:off x="7200000" y="0"/>
            <a:ext cx="1944000" cy="540000"/>
          </a:xfrm>
          <a:solidFill>
            <a:srgbClr val="365F91"/>
          </a:solidFill>
        </p:spPr>
        <p:txBody>
          <a:bodyPr wrap="none" lIns="90000" anchor="ctr" anchorCtr="0">
            <a:noAutofit/>
          </a:bodyPr>
          <a:lstStyle>
            <a:lvl1pPr marL="342900" indent="-342900" algn="ctr">
              <a:buNone/>
              <a:defRPr sz="1800" b="0">
                <a:solidFill>
                  <a:schemeClr val="bg1"/>
                </a:solidFill>
                <a:latin typeface="Arial" pitchFamily="34" charset="0"/>
                <a:cs typeface="Arial" pitchFamily="34" charset="0"/>
              </a:defRPr>
            </a:lvl1pPr>
          </a:lstStyle>
          <a:p>
            <a:pPr lvl="0"/>
            <a:r>
              <a:rPr lang="es-ES" dirty="0" smtClean="0"/>
              <a:t>Haga clic para modificar el estilo de texto del patrón</a:t>
            </a:r>
          </a:p>
        </p:txBody>
      </p:sp>
      <p:sp>
        <p:nvSpPr>
          <p:cNvPr id="11" name="7 Marcador de texto"/>
          <p:cNvSpPr>
            <a:spLocks noGrp="1"/>
          </p:cNvSpPr>
          <p:nvPr>
            <p:ph type="body" sz="quarter" idx="13"/>
          </p:nvPr>
        </p:nvSpPr>
        <p:spPr>
          <a:xfrm>
            <a:off x="0" y="6318000"/>
            <a:ext cx="1944000" cy="540000"/>
          </a:xfrm>
          <a:solidFill>
            <a:srgbClr val="365F91"/>
          </a:solidFill>
        </p:spPr>
        <p:txBody>
          <a:bodyPr wrap="none" lIns="90000" anchor="ctr" anchorCtr="0">
            <a:noAutofit/>
          </a:bodyPr>
          <a:lstStyle>
            <a:lvl1pPr marL="342900" indent="-342900" algn="ctr">
              <a:buNone/>
              <a:defRPr sz="1800" b="0">
                <a:solidFill>
                  <a:schemeClr val="bg1"/>
                </a:solidFill>
                <a:latin typeface="Arial" pitchFamily="34" charset="0"/>
                <a:cs typeface="Arial" pitchFamily="34" charset="0"/>
              </a:defRPr>
            </a:lvl1pPr>
          </a:lstStyle>
          <a:p>
            <a:pPr lvl="0"/>
            <a:r>
              <a:rPr lang="es-ES" dirty="0" smtClean="0"/>
              <a:t>Haga clic para modificar el estilo de texto del patrón</a:t>
            </a:r>
          </a:p>
        </p:txBody>
      </p:sp>
      <p:sp>
        <p:nvSpPr>
          <p:cNvPr id="16" name="15 Marcador de posición de imagen"/>
          <p:cNvSpPr>
            <a:spLocks noGrp="1"/>
          </p:cNvSpPr>
          <p:nvPr>
            <p:ph type="pic" sz="quarter" idx="14"/>
          </p:nvPr>
        </p:nvSpPr>
        <p:spPr>
          <a:xfrm>
            <a:off x="360000" y="900000"/>
            <a:ext cx="8424000" cy="5058000"/>
          </a:xfrm>
        </p:spPr>
        <p:txBody>
          <a:bodyPr/>
          <a:lstStyle>
            <a:lvl1pPr algn="just">
              <a:defRPr/>
            </a:lvl1pPr>
          </a:lstStyle>
          <a:p>
            <a:r>
              <a:rPr lang="es-ES" smtClean="0"/>
              <a:t>Haga clic en el icono para agregar una imagen</a:t>
            </a: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847B77-413E-433A-8FA3-107001528644}" type="datetimeFigureOut">
              <a:rPr lang="es-ES" smtClean="0"/>
              <a:pPr/>
              <a:t>18/11/2009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070A8E-1D93-4110-A4A0-661BD59E94F7}"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55" r:id="rId1"/>
    <p:sldLayoutId id="2147483657" r:id="rId2"/>
    <p:sldLayoutId id="2147483660" r:id="rId3"/>
    <p:sldLayoutId id="2147483659" r:id="rId4"/>
    <p:sldLayoutId id="2147483656" r:id="rId5"/>
    <p:sldLayoutId id="2147483658"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video" Target="file:///C:\fprimag\Personal\Investigacion\SII\Vuelo_a_As_Pontes\Vuelo_a_As_Pontes-UPT-Estaciones\Vuelo_a_As_Pontes-Estaciones.wmv"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package" Target="../embeddings/Documento_de_Microsoft_Office_Word1.docx"/><Relationship Id="rId2" Type="http://schemas.openxmlformats.org/officeDocument/2006/relationships/slideLayout" Target="../slideLayouts/slideLayout5.xml"/><Relationship Id="rId1" Type="http://schemas.openxmlformats.org/officeDocument/2006/relationships/vmlDrawing" Target="../drawings/vmlDrawing1.vml"/></Relationships>
</file>

<file path=ppt/slides/_rels/slide29.xml.rels><?xml version="1.0" encoding="UTF-8" standalone="yes"?>
<Relationships xmlns="http://schemas.openxmlformats.org/package/2006/relationships"><Relationship Id="rId3" Type="http://schemas.openxmlformats.org/officeDocument/2006/relationships/package" Target="../embeddings/Documento_de_Microsoft_Office_Word2.docx"/><Relationship Id="rId2" Type="http://schemas.openxmlformats.org/officeDocument/2006/relationships/slideLayout" Target="../slideLayouts/slideLayout5.xml"/><Relationship Id="rId1" Type="http://schemas.openxmlformats.org/officeDocument/2006/relationships/vmlDrawing" Target="../drawings/vmlDrawing2.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package" Target="../embeddings/Documento_de_Microsoft_Office_Word3.docx"/><Relationship Id="rId2" Type="http://schemas.openxmlformats.org/officeDocument/2006/relationships/slideLayout" Target="../slideLayouts/slideLayout5.xml"/><Relationship Id="rId1" Type="http://schemas.openxmlformats.org/officeDocument/2006/relationships/vmlDrawing" Target="../drawings/vmlDrawing3.vml"/></Relationships>
</file>

<file path=ppt/slides/_rels/slide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package" Target="../embeddings/Documento_de_Microsoft_Office_Word4.docx"/><Relationship Id="rId2" Type="http://schemas.openxmlformats.org/officeDocument/2006/relationships/slideLayout" Target="../slideLayouts/slideLayout5.xml"/><Relationship Id="rId1" Type="http://schemas.openxmlformats.org/officeDocument/2006/relationships/vmlDrawing" Target="../drawings/vmlDrawing4.vml"/></Relationships>
</file>

<file path=ppt/slides/_rels/slide37.xml.rels><?xml version="1.0" encoding="UTF-8" standalone="yes"?>
<Relationships xmlns="http://schemas.openxmlformats.org/package/2006/relationships"><Relationship Id="rId3" Type="http://schemas.openxmlformats.org/officeDocument/2006/relationships/package" Target="../embeddings/Documento_de_Microsoft_Office_Word5.docx"/><Relationship Id="rId2" Type="http://schemas.openxmlformats.org/officeDocument/2006/relationships/slideLayout" Target="../slideLayouts/slideLayout5.xml"/><Relationship Id="rId1" Type="http://schemas.openxmlformats.org/officeDocument/2006/relationships/vmlDrawing" Target="../drawings/vmlDrawing5.vml"/></Relationships>
</file>

<file path=ppt/slides/_rels/slide38.xml.rels><?xml version="1.0" encoding="UTF-8" standalone="yes"?>
<Relationships xmlns="http://schemas.openxmlformats.org/package/2006/relationships"><Relationship Id="rId3" Type="http://schemas.openxmlformats.org/officeDocument/2006/relationships/package" Target="../embeddings/Documento_de_Microsoft_Office_Word6.docx"/><Relationship Id="rId2" Type="http://schemas.openxmlformats.org/officeDocument/2006/relationships/slideLayout" Target="../slideLayouts/slideLayout5.xml"/><Relationship Id="rId1" Type="http://schemas.openxmlformats.org/officeDocument/2006/relationships/vmlDrawing" Target="../drawings/vmlDrawing6.vml"/></Relationships>
</file>

<file path=ppt/slides/_rels/slide39.xml.rels><?xml version="1.0" encoding="UTF-8" standalone="yes"?>
<Relationships xmlns="http://schemas.openxmlformats.org/package/2006/relationships"><Relationship Id="rId3" Type="http://schemas.openxmlformats.org/officeDocument/2006/relationships/package" Target="../embeddings/Documento_de_Microsoft_Office_Word7.docx"/><Relationship Id="rId2" Type="http://schemas.openxmlformats.org/officeDocument/2006/relationships/slideLayout" Target="../slideLayouts/slideLayout5.xml"/><Relationship Id="rId1" Type="http://schemas.openxmlformats.org/officeDocument/2006/relationships/vmlDrawing" Target="../drawings/vmlDrawing7.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package" Target="../embeddings/Documento_de_Microsoft_Office_Word8.docx"/><Relationship Id="rId2" Type="http://schemas.openxmlformats.org/officeDocument/2006/relationships/slideLayout" Target="../slideLayouts/slideLayout5.xml"/><Relationship Id="rId1" Type="http://schemas.openxmlformats.org/officeDocument/2006/relationships/vmlDrawing" Target="../drawings/vmlDrawing8.vml"/></Relationships>
</file>

<file path=ppt/slides/_rels/slide41.xml.rels><?xml version="1.0" encoding="UTF-8" standalone="yes"?>
<Relationships xmlns="http://schemas.openxmlformats.org/package/2006/relationships"><Relationship Id="rId3" Type="http://schemas.openxmlformats.org/officeDocument/2006/relationships/package" Target="../embeddings/Documento_de_Microsoft_Office_Word9.docx"/><Relationship Id="rId2" Type="http://schemas.openxmlformats.org/officeDocument/2006/relationships/slideLayout" Target="../slideLayouts/slideLayout5.xml"/><Relationship Id="rId1" Type="http://schemas.openxmlformats.org/officeDocument/2006/relationships/vmlDrawing" Target="../drawings/vmlDrawing9.vml"/></Relationships>
</file>

<file path=ppt/slides/_rels/slide42.xml.rels><?xml version="1.0" encoding="UTF-8" standalone="yes"?>
<Relationships xmlns="http://schemas.openxmlformats.org/package/2006/relationships"><Relationship Id="rId3" Type="http://schemas.openxmlformats.org/officeDocument/2006/relationships/package" Target="../embeddings/Documento_de_Microsoft_Office_Word10.docx"/><Relationship Id="rId2" Type="http://schemas.openxmlformats.org/officeDocument/2006/relationships/slideLayout" Target="../slideLayouts/slideLayout5.xml"/><Relationship Id="rId1" Type="http://schemas.openxmlformats.org/officeDocument/2006/relationships/vmlDrawing" Target="../drawings/vmlDrawing10.vml"/></Relationships>
</file>

<file path=ppt/slides/_rels/slide43.xml.rels><?xml version="1.0" encoding="UTF-8" standalone="yes"?>
<Relationships xmlns="http://schemas.openxmlformats.org/package/2006/relationships"><Relationship Id="rId3" Type="http://schemas.openxmlformats.org/officeDocument/2006/relationships/package" Target="../embeddings/Documento_de_Microsoft_Office_Word11.docx"/><Relationship Id="rId2" Type="http://schemas.openxmlformats.org/officeDocument/2006/relationships/slideLayout" Target="../slideLayouts/slideLayout5.xml"/><Relationship Id="rId1" Type="http://schemas.openxmlformats.org/officeDocument/2006/relationships/vmlDrawing" Target="../drawings/vmlDrawing11.vml"/></Relationships>
</file>

<file path=ppt/slides/_rels/slide44.xml.rels><?xml version="1.0" encoding="UTF-8" standalone="yes"?>
<Relationships xmlns="http://schemas.openxmlformats.org/package/2006/relationships"><Relationship Id="rId3" Type="http://schemas.openxmlformats.org/officeDocument/2006/relationships/package" Target="../embeddings/Documento_de_Microsoft_Office_Word12.docx"/><Relationship Id="rId2" Type="http://schemas.openxmlformats.org/officeDocument/2006/relationships/slideLayout" Target="../slideLayouts/slideLayout5.xml"/><Relationship Id="rId1" Type="http://schemas.openxmlformats.org/officeDocument/2006/relationships/vmlDrawing" Target="../drawings/vmlDrawing12.vml"/></Relationships>
</file>

<file path=ppt/slides/_rels/slide45.xml.rels><?xml version="1.0" encoding="UTF-8" standalone="yes"?>
<Relationships xmlns="http://schemas.openxmlformats.org/package/2006/relationships"><Relationship Id="rId3" Type="http://schemas.openxmlformats.org/officeDocument/2006/relationships/package" Target="../embeddings/Documento_de_Microsoft_Office_Word13.docx"/><Relationship Id="rId2" Type="http://schemas.openxmlformats.org/officeDocument/2006/relationships/slideLayout" Target="../slideLayouts/slideLayout5.xml"/><Relationship Id="rId1" Type="http://schemas.openxmlformats.org/officeDocument/2006/relationships/vmlDrawing" Target="../drawings/vmlDrawing13.vml"/></Relationships>
</file>

<file path=ppt/slides/_rels/slide46.xml.rels><?xml version="1.0" encoding="UTF-8" standalone="yes"?>
<Relationships xmlns="http://schemas.openxmlformats.org/package/2006/relationships"><Relationship Id="rId3" Type="http://schemas.openxmlformats.org/officeDocument/2006/relationships/package" Target="../embeddings/Documento_de_Microsoft_Office_Word14.docx"/><Relationship Id="rId2" Type="http://schemas.openxmlformats.org/officeDocument/2006/relationships/slideLayout" Target="../slideLayouts/slideLayout5.xml"/><Relationship Id="rId1" Type="http://schemas.openxmlformats.org/officeDocument/2006/relationships/vmlDrawing" Target="../drawings/vmlDrawing14.vml"/></Relationships>
</file>

<file path=ppt/slides/_rels/slide47.xml.rels><?xml version="1.0" encoding="UTF-8" standalone="yes"?>
<Relationships xmlns="http://schemas.openxmlformats.org/package/2006/relationships"><Relationship Id="rId3" Type="http://schemas.openxmlformats.org/officeDocument/2006/relationships/package" Target="../embeddings/Documento_de_Microsoft_Office_Word15.docx"/><Relationship Id="rId2" Type="http://schemas.openxmlformats.org/officeDocument/2006/relationships/slideLayout" Target="../slideLayouts/slideLayout5.xml"/><Relationship Id="rId1" Type="http://schemas.openxmlformats.org/officeDocument/2006/relationships/vmlDrawing" Target="../drawings/vmlDrawing15.vml"/></Relationships>
</file>

<file path=ppt/slides/_rels/slide48.xml.rels><?xml version="1.0" encoding="UTF-8" standalone="yes"?>
<Relationships xmlns="http://schemas.openxmlformats.org/package/2006/relationships"><Relationship Id="rId3" Type="http://schemas.openxmlformats.org/officeDocument/2006/relationships/package" Target="../embeddings/Documento_de_Microsoft_Office_Word16.docx"/><Relationship Id="rId2" Type="http://schemas.openxmlformats.org/officeDocument/2006/relationships/slideLayout" Target="../slideLayouts/slideLayout5.xml"/><Relationship Id="rId1" Type="http://schemas.openxmlformats.org/officeDocument/2006/relationships/vmlDrawing" Target="../drawings/vmlDrawing16.vml"/></Relationships>
</file>

<file path=ppt/slides/_rels/slide4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package" Target="../embeddings/Documento_de_Microsoft_Office_Word17.docx"/><Relationship Id="rId2" Type="http://schemas.openxmlformats.org/officeDocument/2006/relationships/slideLayout" Target="../slideLayouts/slideLayout4.xml"/><Relationship Id="rId1" Type="http://schemas.openxmlformats.org/officeDocument/2006/relationships/vmlDrawing" Target="../drawings/vmlDrawing17.v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package" Target="../embeddings/Documento_de_Microsoft_Office_Word18.docx"/><Relationship Id="rId2" Type="http://schemas.openxmlformats.org/officeDocument/2006/relationships/slideLayout" Target="../slideLayouts/slideLayout5.xml"/><Relationship Id="rId1" Type="http://schemas.openxmlformats.org/officeDocument/2006/relationships/vmlDrawing" Target="../drawings/vmlDrawing18.v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package" Target="../embeddings/Documento_de_Microsoft_Office_Word19.docx"/><Relationship Id="rId2" Type="http://schemas.openxmlformats.org/officeDocument/2006/relationships/slideLayout" Target="../slideLayouts/slideLayout4.xml"/><Relationship Id="rId1" Type="http://schemas.openxmlformats.org/officeDocument/2006/relationships/vmlDrawing" Target="../drawings/vmlDrawing19.vml"/></Relationships>
</file>

<file path=ppt/slides/_rels/slide7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video" Target="file:///C:\fprimag\Personal\Investigacion\SII\Vuelo_a_As_Pontes\Vuelo_a_As_Pontes-UPT-Estaciones\Vuelo_a_As_Pontes-UPT.wmv"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www.google.com/" TargetMode="Externa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hyperlink" Target="http://www.r-project.org/" TargetMode="Externa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Buscando el origen</a:t>
            </a:r>
          </a:p>
          <a:p>
            <a:r>
              <a:rPr lang="es-ES" dirty="0" smtClean="0"/>
              <a:t>de un episodio de contaminación</a:t>
            </a:r>
            <a:endParaRPr lang="es-ES" dirty="0"/>
          </a:p>
        </p:txBody>
      </p:sp>
      <p:sp>
        <p:nvSpPr>
          <p:cNvPr id="3" name="2 Marcador de texto"/>
          <p:cNvSpPr>
            <a:spLocks noGrp="1"/>
          </p:cNvSpPr>
          <p:nvPr>
            <p:ph type="body" sz="quarter" idx="11"/>
          </p:nvPr>
        </p:nvSpPr>
        <p:spPr/>
        <p:txBody>
          <a:bodyPr/>
          <a:lstStyle/>
          <a:p>
            <a:r>
              <a:rPr lang="es-ES" dirty="0" smtClean="0"/>
              <a:t>SII</a:t>
            </a:r>
            <a:endParaRPr lang="es-ES" dirty="0"/>
          </a:p>
        </p:txBody>
      </p:sp>
      <p:sp>
        <p:nvSpPr>
          <p:cNvPr id="4" name="3 Marcador de texto"/>
          <p:cNvSpPr>
            <a:spLocks noGrp="1"/>
          </p:cNvSpPr>
          <p:nvPr>
            <p:ph type="body" sz="quarter" idx="12"/>
          </p:nvPr>
        </p:nvSpPr>
        <p:spPr/>
        <p:txBody>
          <a:bodyPr/>
          <a:lstStyle/>
          <a:p>
            <a:r>
              <a:rPr lang="es-ES" dirty="0" smtClean="0"/>
              <a:t>Seminario de Iniciación á Investigación</a:t>
            </a:r>
            <a:endParaRPr lang="es-ES" dirty="0"/>
          </a:p>
        </p:txBody>
      </p:sp>
      <p:sp>
        <p:nvSpPr>
          <p:cNvPr id="5" name="4 Marcador de texto"/>
          <p:cNvSpPr>
            <a:spLocks noGrp="1"/>
          </p:cNvSpPr>
          <p:nvPr>
            <p:ph type="body" sz="quarter" idx="13"/>
          </p:nvPr>
        </p:nvSpPr>
        <p:spPr>
          <a:xfrm>
            <a:off x="972000" y="5000400"/>
            <a:ext cx="7200000" cy="540000"/>
          </a:xfrm>
        </p:spPr>
        <p:txBody>
          <a:bodyPr numCol="1"/>
          <a:lstStyle/>
          <a:p>
            <a:pPr>
              <a:tabLst>
                <a:tab pos="2511425" algn="l"/>
              </a:tabLst>
            </a:pPr>
            <a:r>
              <a:rPr lang="es-ES" dirty="0" smtClean="0"/>
              <a:t>Francisco Manuel Prieto Magdalena</a:t>
            </a:r>
          </a:p>
        </p:txBody>
      </p:sp>
      <p:sp>
        <p:nvSpPr>
          <p:cNvPr id="6" name="5 Marcador de texto"/>
          <p:cNvSpPr>
            <a:spLocks noGrp="1"/>
          </p:cNvSpPr>
          <p:nvPr>
            <p:ph type="body" sz="quarter" idx="14"/>
          </p:nvPr>
        </p:nvSpPr>
        <p:spPr>
          <a:xfrm>
            <a:off x="972000" y="6131502"/>
            <a:ext cx="2710999" cy="369332"/>
          </a:xfrm>
        </p:spPr>
        <p:txBody>
          <a:bodyPr/>
          <a:lstStyle/>
          <a:p>
            <a:r>
              <a:rPr lang="es-ES" dirty="0" smtClean="0"/>
              <a:t>Santiago de Compostela</a:t>
            </a:r>
            <a:endParaRPr lang="es-ES" dirty="0"/>
          </a:p>
        </p:txBody>
      </p:sp>
      <p:sp>
        <p:nvSpPr>
          <p:cNvPr id="7" name="6 Marcador de texto"/>
          <p:cNvSpPr>
            <a:spLocks noGrp="1"/>
          </p:cNvSpPr>
          <p:nvPr>
            <p:ph type="body" sz="quarter" idx="15"/>
          </p:nvPr>
        </p:nvSpPr>
        <p:spPr>
          <a:xfrm>
            <a:off x="5371233" y="6131502"/>
            <a:ext cx="2800767" cy="369332"/>
          </a:xfrm>
        </p:spPr>
        <p:txBody>
          <a:bodyPr/>
          <a:lstStyle/>
          <a:p>
            <a:r>
              <a:rPr lang="es-ES" dirty="0" smtClean="0"/>
              <a:t>18 de noviembre de 2009</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LA U.P.T. DE AS PONTES</a:t>
            </a:r>
            <a:r>
              <a:rPr lang="es-ES" sz="1400" dirty="0" smtClean="0"/>
              <a:t>… Marco legislativo de referencia</a:t>
            </a:r>
            <a:endParaRPr lang="es-ES" dirty="0"/>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sp>
        <p:nvSpPr>
          <p:cNvPr id="6" name="5 Marcador de texto"/>
          <p:cNvSpPr>
            <a:spLocks noGrp="1"/>
          </p:cNvSpPr>
          <p:nvPr>
            <p:ph type="body" sz="quarter" idx="14"/>
          </p:nvPr>
        </p:nvSpPr>
        <p:spPr/>
        <p:txBody>
          <a:bodyPr/>
          <a:lstStyle/>
          <a:p>
            <a:pPr algn="just"/>
            <a:r>
              <a:rPr lang="es-ES" dirty="0" smtClean="0"/>
              <a:t>Real Decreto 1073/2002, de 18 de octubre, sobre evaluación y gestión de la calidad del aire ambiente en relación con el dióxido de azufre, dióxido de nitrógeno, óxidos de nitrógeno, partículas, plomo, benceno y el monóxido de carbono.</a:t>
            </a:r>
          </a:p>
          <a:p>
            <a:pPr algn="just">
              <a:buNone/>
            </a:pPr>
            <a:endParaRPr lang="es-ES" dirty="0" smtClean="0"/>
          </a:p>
          <a:p>
            <a:pPr algn="just">
              <a:buNone/>
            </a:pPr>
            <a:r>
              <a:rPr lang="es-ES" dirty="0" smtClean="0"/>
              <a:t>	Que adapta a la legislación nacional los contenidos de las siguientes directivas europeas:</a:t>
            </a:r>
          </a:p>
          <a:p>
            <a:pPr algn="just">
              <a:buNone/>
            </a:pPr>
            <a:endParaRPr lang="es-ES" dirty="0" smtClean="0"/>
          </a:p>
          <a:p>
            <a:pPr lvl="1" algn="just"/>
            <a:r>
              <a:rPr lang="es-ES" dirty="0" smtClean="0"/>
              <a:t>Directiva 1999/30/CE del Consejo, de 22 de abril de 1999, relativa a los valores límite de dióxido de azufre, dióxido de nitrógeno y óxidos de nitrógeno, partículas y plomo en el aire ambiente.</a:t>
            </a:r>
          </a:p>
          <a:p>
            <a:pPr lvl="1" algn="just">
              <a:buNone/>
            </a:pPr>
            <a:endParaRPr lang="es-ES" dirty="0" smtClean="0"/>
          </a:p>
          <a:p>
            <a:pPr lvl="1" algn="just"/>
            <a:r>
              <a:rPr lang="es-ES" dirty="0" smtClean="0"/>
              <a:t>Directiva 2000/69/CE del Parlamento Europeo y del Consejo, de 16 de noviembre de 2000, sobre los valores límite para el benceno y el monóxido de carbono en el aire ambiente.</a:t>
            </a:r>
          </a:p>
        </p:txBody>
      </p:sp>
      <p:sp>
        <p:nvSpPr>
          <p:cNvPr id="7" name="6 Marcador de texto"/>
          <p:cNvSpPr>
            <a:spLocks noGrp="1"/>
          </p:cNvSpPr>
          <p:nvPr>
            <p:ph type="body" sz="quarter" idx="11"/>
          </p:nvPr>
        </p:nvSpPr>
        <p:spPr/>
        <p:txBody>
          <a:bodyPr/>
          <a:lstStyle/>
          <a:p>
            <a:endParaRPr lang="es-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LA U.P.T. DE AS PONTES</a:t>
            </a:r>
            <a:r>
              <a:rPr lang="es-ES" sz="1400" dirty="0" smtClean="0"/>
              <a:t>… Marco legislativo de referencia</a:t>
            </a:r>
            <a:endParaRPr lang="es-ES" sz="1400" dirty="0"/>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sp>
        <p:nvSpPr>
          <p:cNvPr id="6" name="5 Marcador de texto"/>
          <p:cNvSpPr>
            <a:spLocks noGrp="1"/>
          </p:cNvSpPr>
          <p:nvPr>
            <p:ph type="body" sz="quarter" idx="14"/>
          </p:nvPr>
        </p:nvSpPr>
        <p:spPr/>
        <p:txBody>
          <a:bodyPr/>
          <a:lstStyle/>
          <a:p>
            <a:pPr algn="just"/>
            <a:r>
              <a:rPr lang="es-ES" dirty="0" smtClean="0"/>
              <a:t>Real Decreto 430/2004, de 12 de marzo, por el que se establecen nuevas normas sobre limitación de emisiones a la atmósfera de determinados agentes contaminantes procedentes de grandes instalaciones de combustión, y se fijan ciertas condiciones para el control de las emisiones a la atmósfera de las refinerías de petróleo.</a:t>
            </a:r>
          </a:p>
          <a:p>
            <a:pPr algn="just">
              <a:buNone/>
            </a:pPr>
            <a:endParaRPr lang="es-ES" dirty="0" smtClean="0"/>
          </a:p>
          <a:p>
            <a:pPr algn="just">
              <a:buNone/>
            </a:pPr>
            <a:r>
              <a:rPr lang="es-ES" dirty="0" smtClean="0"/>
              <a:t>	Que adapta a la legislación nacional los contenidos de la siguiente directiva europea:</a:t>
            </a:r>
          </a:p>
          <a:p>
            <a:pPr algn="just">
              <a:buNone/>
            </a:pPr>
            <a:endParaRPr lang="es-ES" dirty="0" smtClean="0"/>
          </a:p>
          <a:p>
            <a:pPr lvl="1" algn="just"/>
            <a:r>
              <a:rPr lang="es-ES" dirty="0" smtClean="0"/>
              <a:t>Directiva 2001/80/CE del Parlamento Europeo y del Consejo, de 23 de octubre de 2001, sobre limitación de emisiones a la atmósfera de determinados agentes contaminantes procedentes de grandes instalaciones de combustión.</a:t>
            </a:r>
          </a:p>
        </p:txBody>
      </p:sp>
      <p:sp>
        <p:nvSpPr>
          <p:cNvPr id="7" name="6 Marcador de texto"/>
          <p:cNvSpPr>
            <a:spLocks noGrp="1"/>
          </p:cNvSpPr>
          <p:nvPr>
            <p:ph type="body" sz="quarter" idx="11"/>
          </p:nvPr>
        </p:nvSpPr>
        <p:spPr/>
        <p:txBody>
          <a:bodyPr/>
          <a:lstStyle/>
          <a:p>
            <a:endParaRPr lang="es-E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LA U.P.T. DE AS PONTES</a:t>
            </a:r>
            <a:r>
              <a:rPr lang="es-ES" sz="1400" dirty="0" smtClean="0"/>
              <a:t>… Marco legislativo de referencia</a:t>
            </a:r>
            <a:endParaRPr lang="es-ES" sz="1400" dirty="0"/>
          </a:p>
        </p:txBody>
      </p:sp>
      <p:sp>
        <p:nvSpPr>
          <p:cNvPr id="3" name="2 Marcador de texto"/>
          <p:cNvSpPr>
            <a:spLocks noGrp="1"/>
          </p:cNvSpPr>
          <p:nvPr>
            <p:ph type="body" sz="quarter" idx="11"/>
          </p:nvPr>
        </p:nvSpPr>
        <p:spPr/>
        <p:txBody>
          <a:bodyPr/>
          <a:lstStyle/>
          <a:p>
            <a:endParaRPr lang="es-ES" dirty="0">
              <a:solidFill>
                <a:schemeClr val="bg1"/>
              </a:solidFill>
            </a:endParaRPr>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sp>
        <p:nvSpPr>
          <p:cNvPr id="6" name="5 Marcador de texto"/>
          <p:cNvSpPr>
            <a:spLocks noGrp="1"/>
          </p:cNvSpPr>
          <p:nvPr>
            <p:ph type="body" sz="quarter" idx="14"/>
          </p:nvPr>
        </p:nvSpPr>
        <p:spPr>
          <a:xfrm>
            <a:off x="360000" y="900000"/>
            <a:ext cx="8424000" cy="5058000"/>
          </a:xfrm>
        </p:spPr>
        <p:txBody>
          <a:bodyPr/>
          <a:lstStyle/>
          <a:p>
            <a:pPr algn="ctr"/>
            <a:r>
              <a:rPr lang="es-ES" dirty="0" smtClean="0"/>
              <a:t>Valores límite del SO</a:t>
            </a:r>
            <a:r>
              <a:rPr lang="es-ES" baseline="-25000" dirty="0" smtClean="0"/>
              <a:t>2</a:t>
            </a:r>
          </a:p>
          <a:p>
            <a:endParaRPr lang="es-ES" baseline="-25000" dirty="0" smtClean="0"/>
          </a:p>
          <a:p>
            <a:endParaRPr lang="es-ES" baseline="-25000" dirty="0" smtClean="0"/>
          </a:p>
          <a:p>
            <a:endParaRPr lang="es-ES" baseline="-25000" dirty="0" smtClean="0"/>
          </a:p>
          <a:p>
            <a:endParaRPr lang="es-ES" baseline="-25000" dirty="0" smtClean="0"/>
          </a:p>
          <a:p>
            <a:endParaRPr lang="es-ES" baseline="-25000" dirty="0" smtClean="0"/>
          </a:p>
          <a:p>
            <a:endParaRPr lang="es-ES" baseline="-25000" dirty="0" smtClean="0"/>
          </a:p>
          <a:p>
            <a:endParaRPr lang="es-ES" baseline="-25000" dirty="0" smtClean="0"/>
          </a:p>
          <a:p>
            <a:endParaRPr lang="es-ES" baseline="-25000" dirty="0" smtClean="0"/>
          </a:p>
          <a:p>
            <a:pPr algn="ctr"/>
            <a:r>
              <a:rPr lang="es-ES" dirty="0" smtClean="0"/>
              <a:t>Valores límite del NO</a:t>
            </a:r>
            <a:r>
              <a:rPr lang="es-ES" baseline="-25000" dirty="0" smtClean="0"/>
              <a:t>2</a:t>
            </a:r>
          </a:p>
          <a:p>
            <a:endParaRPr lang="es-ES" baseline="-25000" dirty="0"/>
          </a:p>
        </p:txBody>
      </p:sp>
      <p:graphicFrame>
        <p:nvGraphicFramePr>
          <p:cNvPr id="7" name="6 Tabla"/>
          <p:cNvGraphicFramePr>
            <a:graphicFrameLocks noGrp="1"/>
          </p:cNvGraphicFramePr>
          <p:nvPr/>
        </p:nvGraphicFramePr>
        <p:xfrm>
          <a:off x="900000" y="1365566"/>
          <a:ext cx="7344000" cy="1772920"/>
        </p:xfrm>
        <a:graphic>
          <a:graphicData uri="http://schemas.openxmlformats.org/drawingml/2006/table">
            <a:tbl>
              <a:tblPr firstRow="1">
                <a:tableStyleId>{5C22544A-7EE6-4342-B048-85BDC9FD1C3A}</a:tableStyleId>
              </a:tblPr>
              <a:tblGrid>
                <a:gridCol w="2305748"/>
                <a:gridCol w="2212027"/>
                <a:gridCol w="2826225"/>
              </a:tblGrid>
              <a:tr h="370840">
                <a:tc gridSpan="2">
                  <a:txBody>
                    <a:bodyPr/>
                    <a:lstStyle/>
                    <a:p>
                      <a:pPr algn="ctr">
                        <a:spcAft>
                          <a:spcPts val="600"/>
                        </a:spcAft>
                      </a:pPr>
                      <a:r>
                        <a:rPr lang="es-ES" sz="1400" dirty="0" smtClean="0">
                          <a:solidFill>
                            <a:schemeClr val="tx1"/>
                          </a:solidFill>
                          <a:latin typeface="Arial" pitchFamily="34" charset="0"/>
                          <a:cs typeface="Arial" pitchFamily="34" charset="0"/>
                        </a:rPr>
                        <a:t>PROTECCIÓN SALUD HUMANA</a:t>
                      </a:r>
                      <a:endParaRPr lang="es-ES" sz="14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5F91"/>
                    </a:solidFill>
                  </a:tcPr>
                </a:tc>
                <a:tc hMerge="1">
                  <a:txBody>
                    <a:bodyPr/>
                    <a:lstStyle/>
                    <a:p>
                      <a:pPr algn="ctr">
                        <a:spcAft>
                          <a:spcPts val="600"/>
                        </a:spcAft>
                      </a:pPr>
                      <a:endParaRPr lang="es-ES" dirty="0">
                        <a:latin typeface="Arial" pitchFamily="34" charset="0"/>
                        <a:cs typeface="Arial" pitchFamily="34" charset="0"/>
                      </a:endParaRPr>
                    </a:p>
                  </a:txBody>
                  <a:tcPr anchor="ctr"/>
                </a:tc>
                <a:tc>
                  <a:txBody>
                    <a:bodyPr/>
                    <a:lstStyle/>
                    <a:p>
                      <a:pPr algn="ctr">
                        <a:spcAft>
                          <a:spcPts val="600"/>
                        </a:spcAft>
                      </a:pPr>
                      <a:r>
                        <a:rPr lang="es-ES" sz="1400" dirty="0" smtClean="0">
                          <a:solidFill>
                            <a:schemeClr val="tx1"/>
                          </a:solidFill>
                          <a:latin typeface="Arial" pitchFamily="34" charset="0"/>
                          <a:cs typeface="Arial" pitchFamily="34" charset="0"/>
                        </a:rPr>
                        <a:t>PROTECCIÓN ECOSISTEMAS</a:t>
                      </a:r>
                      <a:endParaRPr lang="es-ES" sz="14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5F91"/>
                    </a:solidFill>
                  </a:tcPr>
                </a:tc>
              </a:tr>
              <a:tr h="370840">
                <a:tc>
                  <a:txBody>
                    <a:bodyPr/>
                    <a:lstStyle/>
                    <a:p>
                      <a:pPr algn="ctr">
                        <a:spcAft>
                          <a:spcPts val="600"/>
                        </a:spcAft>
                      </a:pPr>
                      <a:r>
                        <a:rPr lang="es-ES" sz="1400" dirty="0" smtClean="0">
                          <a:latin typeface="Arial" pitchFamily="34" charset="0"/>
                          <a:cs typeface="Arial" pitchFamily="34" charset="0"/>
                        </a:rPr>
                        <a:t>VALOR LÍMITE</a:t>
                      </a:r>
                    </a:p>
                    <a:p>
                      <a:pPr algn="ctr">
                        <a:spcAft>
                          <a:spcPts val="600"/>
                        </a:spcAft>
                      </a:pPr>
                      <a:r>
                        <a:rPr lang="es-ES" sz="1400" dirty="0" smtClean="0">
                          <a:latin typeface="Arial" pitchFamily="34" charset="0"/>
                          <a:cs typeface="Arial" pitchFamily="34" charset="0"/>
                        </a:rPr>
                        <a:t>HORARIO (VLH)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a:spcAft>
                          <a:spcPts val="600"/>
                        </a:spcAft>
                      </a:pPr>
                      <a:r>
                        <a:rPr lang="es-ES" sz="1400" dirty="0" smtClean="0">
                          <a:latin typeface="Arial" pitchFamily="34" charset="0"/>
                          <a:cs typeface="Arial" pitchFamily="34" charset="0"/>
                        </a:rPr>
                        <a:t>VALOR LÍMITE</a:t>
                      </a:r>
                    </a:p>
                    <a:p>
                      <a:pPr algn="ctr">
                        <a:spcAft>
                          <a:spcPts val="600"/>
                        </a:spcAft>
                      </a:pPr>
                      <a:r>
                        <a:rPr lang="es-ES" sz="1400" dirty="0" smtClean="0">
                          <a:latin typeface="Arial" pitchFamily="34" charset="0"/>
                          <a:cs typeface="Arial" pitchFamily="34" charset="0"/>
                        </a:rPr>
                        <a:t>DIARIO (VLD)</a:t>
                      </a:r>
                      <a:endParaRPr lang="es-ES"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a:spcAft>
                          <a:spcPts val="600"/>
                        </a:spcAft>
                      </a:pPr>
                      <a:r>
                        <a:rPr lang="es-ES" sz="1400" dirty="0" smtClean="0">
                          <a:latin typeface="Arial" pitchFamily="34" charset="0"/>
                          <a:cs typeface="Arial" pitchFamily="34" charset="0"/>
                        </a:rPr>
                        <a:t>VALOR LÍMITE</a:t>
                      </a:r>
                    </a:p>
                    <a:p>
                      <a:pPr algn="ctr">
                        <a:spcAft>
                          <a:spcPts val="600"/>
                        </a:spcAft>
                      </a:pPr>
                      <a:r>
                        <a:rPr lang="es-ES" sz="1400" dirty="0" smtClean="0">
                          <a:latin typeface="Arial" pitchFamily="34" charset="0"/>
                          <a:cs typeface="Arial" pitchFamily="34" charset="0"/>
                        </a:rPr>
                        <a:t>ANUAL (VLA)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r>
              <a:tr h="370840">
                <a:tc>
                  <a:txBody>
                    <a:bodyPr/>
                    <a:lstStyle/>
                    <a:p>
                      <a:pPr algn="ctr">
                        <a:spcAft>
                          <a:spcPts val="600"/>
                        </a:spcAft>
                      </a:pPr>
                      <a:r>
                        <a:rPr lang="es-ES" sz="1400" b="1" dirty="0" smtClean="0">
                          <a:latin typeface="Arial" pitchFamily="34" charset="0"/>
                          <a:cs typeface="Arial" pitchFamily="34" charset="0"/>
                        </a:rPr>
                        <a:t>350</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μg</a:t>
                      </a:r>
                      <a:r>
                        <a:rPr lang="es-ES" sz="1400" dirty="0" smtClean="0">
                          <a:latin typeface="Arial" pitchFamily="34" charset="0"/>
                          <a:cs typeface="Arial" pitchFamily="34" charset="0"/>
                        </a:rPr>
                        <a:t>/m</a:t>
                      </a:r>
                      <a:r>
                        <a:rPr lang="es-ES" sz="1400" baseline="30000" dirty="0" smtClean="0">
                          <a:latin typeface="Arial" pitchFamily="34" charset="0"/>
                          <a:cs typeface="Arial" pitchFamily="34" charset="0"/>
                        </a:rPr>
                        <a:t>3</a:t>
                      </a:r>
                    </a:p>
                    <a:p>
                      <a:pPr algn="ctr">
                        <a:spcAft>
                          <a:spcPts val="600"/>
                        </a:spcAft>
                      </a:pPr>
                      <a:r>
                        <a:rPr lang="es-ES" sz="1400" dirty="0" smtClean="0">
                          <a:latin typeface="Arial" pitchFamily="34" charset="0"/>
                          <a:cs typeface="Arial" pitchFamily="34" charset="0"/>
                        </a:rPr>
                        <a:t>No debe superarse más de 24 veces/año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600"/>
                        </a:spcAft>
                      </a:pPr>
                      <a:r>
                        <a:rPr lang="es-ES" sz="1400" b="1" dirty="0" smtClean="0">
                          <a:latin typeface="Arial" pitchFamily="34" charset="0"/>
                          <a:cs typeface="Arial" pitchFamily="34" charset="0"/>
                        </a:rPr>
                        <a:t>125</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μg</a:t>
                      </a:r>
                      <a:r>
                        <a:rPr lang="es-ES" sz="1400" dirty="0" smtClean="0">
                          <a:latin typeface="Arial" pitchFamily="34" charset="0"/>
                          <a:cs typeface="Arial" pitchFamily="34" charset="0"/>
                        </a:rPr>
                        <a:t>/m</a:t>
                      </a:r>
                      <a:r>
                        <a:rPr lang="es-ES" sz="1400" baseline="30000" dirty="0" smtClean="0">
                          <a:latin typeface="Arial" pitchFamily="34" charset="0"/>
                          <a:cs typeface="Arial" pitchFamily="34" charset="0"/>
                        </a:rPr>
                        <a:t>3</a:t>
                      </a:r>
                      <a:endParaRPr lang="es-ES" sz="1400" dirty="0" smtClean="0">
                        <a:latin typeface="Arial" pitchFamily="34" charset="0"/>
                        <a:cs typeface="Arial" pitchFamily="34" charset="0"/>
                      </a:endParaRPr>
                    </a:p>
                    <a:p>
                      <a:pPr algn="ctr">
                        <a:spcAft>
                          <a:spcPts val="600"/>
                        </a:spcAft>
                      </a:pPr>
                      <a:r>
                        <a:rPr lang="es-ES" sz="1400" dirty="0" smtClean="0">
                          <a:latin typeface="Arial" pitchFamily="34" charset="0"/>
                          <a:cs typeface="Arial" pitchFamily="34" charset="0"/>
                        </a:rPr>
                        <a:t>No debe superarse más de 3 veces/año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600"/>
                        </a:spcAft>
                      </a:pPr>
                      <a:r>
                        <a:rPr lang="es-ES" sz="1400" b="1" dirty="0" smtClean="0">
                          <a:latin typeface="Arial" pitchFamily="34" charset="0"/>
                          <a:cs typeface="Arial" pitchFamily="34" charset="0"/>
                        </a:rPr>
                        <a:t>20</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μg</a:t>
                      </a:r>
                      <a:r>
                        <a:rPr lang="es-ES" sz="1400" dirty="0" smtClean="0">
                          <a:latin typeface="Arial" pitchFamily="34" charset="0"/>
                          <a:cs typeface="Arial" pitchFamily="34" charset="0"/>
                        </a:rPr>
                        <a:t>/m</a:t>
                      </a:r>
                      <a:r>
                        <a:rPr lang="es-ES" sz="1400" baseline="30000" dirty="0" smtClean="0">
                          <a:latin typeface="Arial" pitchFamily="34" charset="0"/>
                          <a:cs typeface="Arial" pitchFamily="34" charset="0"/>
                        </a:rPr>
                        <a:t>3</a:t>
                      </a:r>
                      <a:endParaRPr lang="es-ES" sz="1400" dirty="0" smtClean="0">
                        <a:latin typeface="Arial" pitchFamily="34" charset="0"/>
                        <a:cs typeface="Arial" pitchFamily="34" charset="0"/>
                      </a:endParaRPr>
                    </a:p>
                    <a:p>
                      <a:pPr algn="ctr">
                        <a:spcAft>
                          <a:spcPts val="600"/>
                        </a:spcAft>
                      </a:pPr>
                      <a:r>
                        <a:rPr lang="es-ES" sz="1400" dirty="0" smtClean="0">
                          <a:latin typeface="Arial" pitchFamily="34" charset="0"/>
                          <a:cs typeface="Arial" pitchFamily="34" charset="0"/>
                        </a:rPr>
                        <a:t>(año civil e invierno)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9" name="8 Tabla"/>
          <p:cNvGraphicFramePr>
            <a:graphicFrameLocks noGrp="1"/>
          </p:cNvGraphicFramePr>
          <p:nvPr/>
        </p:nvGraphicFramePr>
        <p:xfrm>
          <a:off x="900000" y="3997306"/>
          <a:ext cx="7344000" cy="1559560"/>
        </p:xfrm>
        <a:graphic>
          <a:graphicData uri="http://schemas.openxmlformats.org/drawingml/2006/table">
            <a:tbl>
              <a:tblPr firstRow="1">
                <a:tableStyleId>{5C22544A-7EE6-4342-B048-85BDC9FD1C3A}</a:tableStyleId>
              </a:tblPr>
              <a:tblGrid>
                <a:gridCol w="3694966"/>
                <a:gridCol w="3649034"/>
              </a:tblGrid>
              <a:tr h="370840">
                <a:tc gridSpan="2">
                  <a:txBody>
                    <a:bodyPr/>
                    <a:lstStyle/>
                    <a:p>
                      <a:pPr algn="ctr">
                        <a:spcAft>
                          <a:spcPts val="600"/>
                        </a:spcAft>
                      </a:pPr>
                      <a:r>
                        <a:rPr lang="es-ES" sz="1400" dirty="0" smtClean="0">
                          <a:solidFill>
                            <a:schemeClr val="tx1"/>
                          </a:solidFill>
                          <a:latin typeface="Arial" pitchFamily="34" charset="0"/>
                          <a:cs typeface="Arial" pitchFamily="34" charset="0"/>
                        </a:rPr>
                        <a:t>PROTECCIÓN SALUD HUMANA</a:t>
                      </a:r>
                      <a:endParaRPr lang="es-ES" sz="14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hMerge="1">
                  <a:txBody>
                    <a:bodyPr/>
                    <a:lstStyle/>
                    <a:p>
                      <a:pPr algn="ctr">
                        <a:spcAft>
                          <a:spcPts val="600"/>
                        </a:spcAft>
                      </a:pPr>
                      <a:endParaRPr lang="es-ES" dirty="0">
                        <a:latin typeface="Arial" pitchFamily="34" charset="0"/>
                        <a:cs typeface="Arial" pitchFamily="34" charset="0"/>
                      </a:endParaRPr>
                    </a:p>
                  </a:txBody>
                  <a:tcPr anchor="ctr"/>
                </a:tc>
              </a:tr>
              <a:tr h="370840">
                <a:tc>
                  <a:txBody>
                    <a:bodyPr/>
                    <a:lstStyle/>
                    <a:p>
                      <a:pPr algn="ctr">
                        <a:spcAft>
                          <a:spcPts val="600"/>
                        </a:spcAft>
                      </a:pPr>
                      <a:r>
                        <a:rPr lang="es-ES" sz="1400" dirty="0" smtClean="0">
                          <a:latin typeface="Arial" pitchFamily="34" charset="0"/>
                          <a:cs typeface="Arial" pitchFamily="34" charset="0"/>
                        </a:rPr>
                        <a:t>VALOR LÍMITE</a:t>
                      </a:r>
                    </a:p>
                    <a:p>
                      <a:pPr algn="ctr">
                        <a:spcAft>
                          <a:spcPts val="600"/>
                        </a:spcAft>
                      </a:pPr>
                      <a:r>
                        <a:rPr lang="es-ES" sz="1400" dirty="0" smtClean="0">
                          <a:latin typeface="Arial" pitchFamily="34" charset="0"/>
                          <a:cs typeface="Arial" pitchFamily="34" charset="0"/>
                        </a:rPr>
                        <a:t>HORARIO (VLH)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a:spcAft>
                          <a:spcPts val="600"/>
                        </a:spcAft>
                      </a:pPr>
                      <a:r>
                        <a:rPr lang="es-ES" sz="1400" dirty="0" smtClean="0">
                          <a:latin typeface="Arial" pitchFamily="34" charset="0"/>
                          <a:cs typeface="Arial" pitchFamily="34" charset="0"/>
                        </a:rPr>
                        <a:t>VALOR LÍMITE</a:t>
                      </a:r>
                    </a:p>
                    <a:p>
                      <a:pPr algn="ctr">
                        <a:spcAft>
                          <a:spcPts val="600"/>
                        </a:spcAft>
                      </a:pPr>
                      <a:r>
                        <a:rPr lang="es-ES" sz="1400" dirty="0" smtClean="0">
                          <a:latin typeface="Arial" pitchFamily="34" charset="0"/>
                          <a:cs typeface="Arial" pitchFamily="34" charset="0"/>
                        </a:rPr>
                        <a:t>ANUAL (VLA)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r>
              <a:tr h="370840">
                <a:tc>
                  <a:txBody>
                    <a:bodyPr/>
                    <a:lstStyle/>
                    <a:p>
                      <a:pPr algn="ctr">
                        <a:spcAft>
                          <a:spcPts val="600"/>
                        </a:spcAft>
                      </a:pPr>
                      <a:r>
                        <a:rPr lang="es-ES" sz="1400" b="1" dirty="0" smtClean="0">
                          <a:latin typeface="Arial" pitchFamily="34" charset="0"/>
                          <a:cs typeface="Arial" pitchFamily="34" charset="0"/>
                        </a:rPr>
                        <a:t>200</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μg</a:t>
                      </a:r>
                      <a:r>
                        <a:rPr lang="es-ES" sz="1400" dirty="0" smtClean="0">
                          <a:latin typeface="Arial" pitchFamily="34" charset="0"/>
                          <a:cs typeface="Arial" pitchFamily="34" charset="0"/>
                        </a:rPr>
                        <a:t>/m</a:t>
                      </a:r>
                      <a:r>
                        <a:rPr lang="es-ES" sz="1400" baseline="30000" dirty="0" smtClean="0">
                          <a:latin typeface="Arial" pitchFamily="34" charset="0"/>
                          <a:cs typeface="Arial" pitchFamily="34" charset="0"/>
                        </a:rPr>
                        <a:t>3</a:t>
                      </a:r>
                    </a:p>
                    <a:p>
                      <a:pPr algn="ctr">
                        <a:spcAft>
                          <a:spcPts val="600"/>
                        </a:spcAft>
                      </a:pPr>
                      <a:r>
                        <a:rPr lang="es-ES" sz="1400" dirty="0" smtClean="0">
                          <a:latin typeface="Arial" pitchFamily="34" charset="0"/>
                          <a:cs typeface="Arial" pitchFamily="34" charset="0"/>
                        </a:rPr>
                        <a:t>No debe superarse más de 24 veces/año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600"/>
                        </a:spcAft>
                      </a:pPr>
                      <a:r>
                        <a:rPr lang="es-ES" sz="1400" b="1" dirty="0" smtClean="0">
                          <a:latin typeface="Arial" pitchFamily="34" charset="0"/>
                          <a:cs typeface="Arial" pitchFamily="34" charset="0"/>
                        </a:rPr>
                        <a:t>40</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μg</a:t>
                      </a:r>
                      <a:r>
                        <a:rPr lang="es-ES" sz="1400" dirty="0" smtClean="0">
                          <a:latin typeface="Arial" pitchFamily="34" charset="0"/>
                          <a:cs typeface="Arial" pitchFamily="34" charset="0"/>
                        </a:rPr>
                        <a:t>/m</a:t>
                      </a:r>
                      <a:r>
                        <a:rPr lang="es-ES" sz="1400" baseline="30000" dirty="0" smtClean="0">
                          <a:latin typeface="Arial" pitchFamily="34" charset="0"/>
                          <a:cs typeface="Arial" pitchFamily="34" charset="0"/>
                        </a:rPr>
                        <a:t>3</a:t>
                      </a:r>
                      <a:endParaRPr lang="es-ES" sz="1400" dirty="0" smtClean="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endParaRPr lang="es-ES"/>
          </a:p>
        </p:txBody>
      </p:sp>
      <p:sp>
        <p:nvSpPr>
          <p:cNvPr id="3" name="2 Marcador de texto"/>
          <p:cNvSpPr>
            <a:spLocks noGrp="1"/>
          </p:cNvSpPr>
          <p:nvPr>
            <p:ph type="body" sz="quarter" idx="11"/>
          </p:nvPr>
        </p:nvSpPr>
        <p:spPr/>
        <p:txBody>
          <a:bodyPr/>
          <a:lstStyle/>
          <a:p>
            <a:endParaRPr lang="es-ES"/>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sp>
        <p:nvSpPr>
          <p:cNvPr id="6" name="5 Marcador de texto"/>
          <p:cNvSpPr>
            <a:spLocks noGrp="1"/>
          </p:cNvSpPr>
          <p:nvPr>
            <p:ph type="body" sz="quarter" idx="14"/>
          </p:nvPr>
        </p:nvSpPr>
        <p:spPr/>
        <p:txBody>
          <a:bodyPr/>
          <a:lstStyle/>
          <a:p>
            <a:r>
              <a:rPr lang="es-ES" dirty="0" smtClean="0"/>
              <a:t>LA U.P.T. DE AS PONTES</a:t>
            </a:r>
            <a:endParaRPr lang="es-ES" dirty="0"/>
          </a:p>
        </p:txBody>
      </p:sp>
      <p:sp>
        <p:nvSpPr>
          <p:cNvPr id="7" name="6 Marcador de texto"/>
          <p:cNvSpPr>
            <a:spLocks noGrp="1"/>
          </p:cNvSpPr>
          <p:nvPr>
            <p:ph type="body" sz="quarter" idx="16"/>
          </p:nvPr>
        </p:nvSpPr>
        <p:spPr>
          <a:xfrm>
            <a:off x="2428861" y="4058671"/>
            <a:ext cx="6286543" cy="584775"/>
          </a:xfrm>
        </p:spPr>
        <p:txBody>
          <a:bodyPr/>
          <a:lstStyle/>
          <a:p>
            <a:r>
              <a:rPr lang="es-ES" dirty="0" smtClean="0"/>
              <a:t>Sistemas de control</a:t>
            </a:r>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LA U.P.T. DE AS PONTES</a:t>
            </a:r>
            <a:r>
              <a:rPr lang="es-ES" sz="1400" dirty="0" smtClean="0"/>
              <a:t>… Sistemas de control</a:t>
            </a:r>
            <a:endParaRPr lang="es-ES" sz="1400" dirty="0"/>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sp>
        <p:nvSpPr>
          <p:cNvPr id="6" name="5 Marcador de texto"/>
          <p:cNvSpPr>
            <a:spLocks noGrp="1"/>
          </p:cNvSpPr>
          <p:nvPr>
            <p:ph type="body" sz="quarter" idx="14"/>
          </p:nvPr>
        </p:nvSpPr>
        <p:spPr/>
        <p:txBody>
          <a:bodyPr/>
          <a:lstStyle/>
          <a:p>
            <a:pPr marL="0" indent="0" algn="just">
              <a:buNone/>
            </a:pPr>
            <a:r>
              <a:rPr lang="es-ES" dirty="0" smtClean="0"/>
              <a:t>La U.P.T. de As </a:t>
            </a:r>
            <a:r>
              <a:rPr lang="es-ES" dirty="0" err="1" smtClean="0"/>
              <a:t>Pontes</a:t>
            </a:r>
            <a:r>
              <a:rPr lang="es-ES" dirty="0" smtClean="0"/>
              <a:t> cuenta con un </a:t>
            </a:r>
            <a:r>
              <a:rPr lang="es-ES" b="1" dirty="0" smtClean="0"/>
              <a:t>Sistema de Control Suplementario de la Contaminación Atmosférica</a:t>
            </a:r>
            <a:r>
              <a:rPr lang="es-ES" dirty="0" smtClean="0"/>
              <a:t> compuesto por los siguientes elementos:</a:t>
            </a:r>
          </a:p>
          <a:p>
            <a:pPr marL="0" indent="0" algn="just">
              <a:buNone/>
            </a:pPr>
            <a:endParaRPr lang="es-ES" dirty="0" smtClean="0"/>
          </a:p>
          <a:p>
            <a:pPr marL="725488" algn="just"/>
            <a:r>
              <a:rPr lang="es-ES" b="1" dirty="0" smtClean="0"/>
              <a:t>Red de Vigilancia y Control de la Calidad Atmosférica.</a:t>
            </a:r>
          </a:p>
          <a:p>
            <a:pPr marL="725488" algn="just">
              <a:buNone/>
            </a:pPr>
            <a:r>
              <a:rPr lang="es-ES" dirty="0" smtClean="0"/>
              <a:t>	Es una red de 13 estaciones de medida automáticas, convenientemente situadas, que transmiten en continuo medidas de la evolución de la calidad del aire.</a:t>
            </a:r>
          </a:p>
          <a:p>
            <a:pPr marL="725488" algn="just">
              <a:buNone/>
            </a:pPr>
            <a:endParaRPr lang="es-ES" dirty="0" smtClean="0"/>
          </a:p>
          <a:p>
            <a:pPr marL="725488" algn="just"/>
            <a:r>
              <a:rPr lang="es-ES" b="1" dirty="0" smtClean="0"/>
              <a:t>Estación Meteorológica de A </a:t>
            </a:r>
            <a:r>
              <a:rPr lang="es-ES" b="1" dirty="0" err="1" smtClean="0"/>
              <a:t>Mourela</a:t>
            </a:r>
            <a:r>
              <a:rPr lang="es-ES" b="1" dirty="0" smtClean="0"/>
              <a:t>.</a:t>
            </a:r>
          </a:p>
          <a:p>
            <a:pPr marL="725488" algn="just">
              <a:buNone/>
            </a:pPr>
            <a:endParaRPr lang="es-ES" dirty="0" smtClean="0"/>
          </a:p>
          <a:p>
            <a:pPr marL="725488" algn="just"/>
            <a:r>
              <a:rPr lang="es-ES" b="1" dirty="0" smtClean="0"/>
              <a:t>Sistema de Control de Emisiones de la Central Térmica.</a:t>
            </a:r>
          </a:p>
          <a:p>
            <a:pPr marL="725488" algn="just">
              <a:buNone/>
            </a:pPr>
            <a:endParaRPr lang="es-ES" dirty="0" smtClean="0"/>
          </a:p>
          <a:p>
            <a:pPr marL="725488" algn="just"/>
            <a:r>
              <a:rPr lang="es-ES" b="1" dirty="0" smtClean="0"/>
              <a:t>Sistema de Control de Emisiones del Ciclo Combinado.</a:t>
            </a:r>
          </a:p>
        </p:txBody>
      </p:sp>
      <p:sp>
        <p:nvSpPr>
          <p:cNvPr id="7" name="6 Marcador de texto"/>
          <p:cNvSpPr>
            <a:spLocks noGrp="1"/>
          </p:cNvSpPr>
          <p:nvPr>
            <p:ph type="body" sz="quarter" idx="11"/>
          </p:nvPr>
        </p:nvSpPr>
        <p:spPr/>
        <p:txBody>
          <a:bodyPr/>
          <a:lstStyle/>
          <a:p>
            <a:endParaRPr lang="es-E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LA U.P.T. DE AS PONTES</a:t>
            </a:r>
            <a:r>
              <a:rPr lang="es-ES" sz="1400" dirty="0" smtClean="0"/>
              <a:t>… Sistemas de control</a:t>
            </a:r>
            <a:endParaRPr lang="es-ES" dirty="0"/>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sp>
        <p:nvSpPr>
          <p:cNvPr id="7" name="6 CuadroTexto"/>
          <p:cNvSpPr txBox="1"/>
          <p:nvPr/>
        </p:nvSpPr>
        <p:spPr>
          <a:xfrm>
            <a:off x="214282" y="785794"/>
            <a:ext cx="2357454" cy="923330"/>
          </a:xfrm>
          <a:prstGeom prst="rect">
            <a:avLst/>
          </a:prstGeom>
          <a:solidFill>
            <a:srgbClr val="95B3D7"/>
          </a:solidFill>
          <a:ln w="28575">
            <a:solidFill>
              <a:srgbClr val="244061"/>
            </a:solidFill>
          </a:ln>
        </p:spPr>
        <p:txBody>
          <a:bodyPr wrap="square" rtlCol="0">
            <a:spAutoFit/>
          </a:bodyPr>
          <a:lstStyle/>
          <a:p>
            <a:pPr algn="ctr"/>
            <a:r>
              <a:rPr lang="es-ES" dirty="0" smtClean="0">
                <a:latin typeface="Arial" pitchFamily="34" charset="0"/>
                <a:cs typeface="Arial" pitchFamily="34" charset="0"/>
              </a:rPr>
              <a:t>Red de Vigilancia y Control de la Calidad Atmosférica</a:t>
            </a:r>
            <a:endParaRPr lang="es-ES" dirty="0">
              <a:latin typeface="Arial" pitchFamily="34" charset="0"/>
              <a:cs typeface="Arial" pitchFamily="34" charset="0"/>
            </a:endParaRPr>
          </a:p>
        </p:txBody>
      </p:sp>
      <p:sp>
        <p:nvSpPr>
          <p:cNvPr id="8" name="7 CuadroTexto"/>
          <p:cNvSpPr txBox="1"/>
          <p:nvPr/>
        </p:nvSpPr>
        <p:spPr>
          <a:xfrm>
            <a:off x="2690799" y="785794"/>
            <a:ext cx="1714512" cy="923330"/>
          </a:xfrm>
          <a:prstGeom prst="rect">
            <a:avLst/>
          </a:prstGeom>
          <a:solidFill>
            <a:srgbClr val="95B3D7"/>
          </a:solidFill>
          <a:ln w="28575">
            <a:solidFill>
              <a:srgbClr val="244061"/>
            </a:solidFill>
          </a:ln>
        </p:spPr>
        <p:txBody>
          <a:bodyPr wrap="square" rtlCol="0">
            <a:spAutoFit/>
          </a:bodyPr>
          <a:lstStyle/>
          <a:p>
            <a:pPr algn="ctr"/>
            <a:r>
              <a:rPr lang="es-ES" dirty="0" smtClean="0">
                <a:latin typeface="Arial" pitchFamily="34" charset="0"/>
                <a:cs typeface="Arial" pitchFamily="34" charset="0"/>
              </a:rPr>
              <a:t>Estación meteorológica</a:t>
            </a:r>
          </a:p>
          <a:p>
            <a:pPr algn="ctr"/>
            <a:r>
              <a:rPr lang="es-ES" dirty="0" smtClean="0">
                <a:latin typeface="Arial" pitchFamily="34" charset="0"/>
                <a:cs typeface="Arial" pitchFamily="34" charset="0"/>
              </a:rPr>
              <a:t>de A </a:t>
            </a:r>
            <a:r>
              <a:rPr lang="es-ES" dirty="0" err="1" smtClean="0">
                <a:latin typeface="Arial" pitchFamily="34" charset="0"/>
                <a:cs typeface="Arial" pitchFamily="34" charset="0"/>
              </a:rPr>
              <a:t>Mourela</a:t>
            </a:r>
            <a:endParaRPr lang="es-ES" dirty="0">
              <a:latin typeface="Arial" pitchFamily="34" charset="0"/>
              <a:cs typeface="Arial" pitchFamily="34" charset="0"/>
            </a:endParaRPr>
          </a:p>
        </p:txBody>
      </p:sp>
      <p:sp>
        <p:nvSpPr>
          <p:cNvPr id="9" name="8 CuadroTexto"/>
          <p:cNvSpPr txBox="1"/>
          <p:nvPr/>
        </p:nvSpPr>
        <p:spPr>
          <a:xfrm>
            <a:off x="4524374" y="785794"/>
            <a:ext cx="2143140" cy="923330"/>
          </a:xfrm>
          <a:prstGeom prst="rect">
            <a:avLst/>
          </a:prstGeom>
          <a:solidFill>
            <a:srgbClr val="95B3D7"/>
          </a:solidFill>
          <a:ln w="28575">
            <a:solidFill>
              <a:srgbClr val="244061"/>
            </a:solidFill>
          </a:ln>
        </p:spPr>
        <p:txBody>
          <a:bodyPr wrap="square" rtlCol="0">
            <a:spAutoFit/>
          </a:bodyPr>
          <a:lstStyle/>
          <a:p>
            <a:pPr algn="ctr"/>
            <a:r>
              <a:rPr lang="es-ES" dirty="0" smtClean="0">
                <a:latin typeface="Arial" pitchFamily="34" charset="0"/>
                <a:cs typeface="Arial" pitchFamily="34" charset="0"/>
              </a:rPr>
              <a:t>Sistema de Control de Emisiones de la Central Térmica</a:t>
            </a:r>
            <a:endParaRPr lang="es-ES" dirty="0">
              <a:latin typeface="Arial" pitchFamily="34" charset="0"/>
              <a:cs typeface="Arial" pitchFamily="34" charset="0"/>
            </a:endParaRPr>
          </a:p>
        </p:txBody>
      </p:sp>
      <p:sp>
        <p:nvSpPr>
          <p:cNvPr id="10" name="9 CuadroTexto"/>
          <p:cNvSpPr txBox="1"/>
          <p:nvPr/>
        </p:nvSpPr>
        <p:spPr>
          <a:xfrm>
            <a:off x="6786578" y="785794"/>
            <a:ext cx="2143140" cy="923330"/>
          </a:xfrm>
          <a:prstGeom prst="rect">
            <a:avLst/>
          </a:prstGeom>
          <a:solidFill>
            <a:srgbClr val="95B3D7"/>
          </a:solidFill>
          <a:ln w="28575">
            <a:solidFill>
              <a:srgbClr val="244061"/>
            </a:solidFill>
          </a:ln>
        </p:spPr>
        <p:txBody>
          <a:bodyPr wrap="square" rtlCol="0">
            <a:spAutoFit/>
          </a:bodyPr>
          <a:lstStyle/>
          <a:p>
            <a:pPr algn="ctr"/>
            <a:r>
              <a:rPr lang="es-ES" dirty="0" smtClean="0">
                <a:latin typeface="Arial" pitchFamily="34" charset="0"/>
                <a:cs typeface="Arial" pitchFamily="34" charset="0"/>
              </a:rPr>
              <a:t>Sistema de Control de Emisiones del Ciclo Combinado</a:t>
            </a:r>
            <a:endParaRPr lang="es-ES" dirty="0">
              <a:latin typeface="Arial" pitchFamily="34" charset="0"/>
              <a:cs typeface="Arial" pitchFamily="34" charset="0"/>
            </a:endParaRPr>
          </a:p>
        </p:txBody>
      </p:sp>
      <p:sp>
        <p:nvSpPr>
          <p:cNvPr id="11" name="10 CuadroTexto"/>
          <p:cNvSpPr txBox="1"/>
          <p:nvPr/>
        </p:nvSpPr>
        <p:spPr>
          <a:xfrm>
            <a:off x="642910" y="2464587"/>
            <a:ext cx="7858180" cy="707886"/>
          </a:xfrm>
          <a:prstGeom prst="rect">
            <a:avLst/>
          </a:prstGeom>
          <a:solidFill>
            <a:srgbClr val="95B3D7"/>
          </a:solidFill>
          <a:ln w="28575">
            <a:solidFill>
              <a:srgbClr val="244061"/>
            </a:solidFill>
          </a:ln>
        </p:spPr>
        <p:txBody>
          <a:bodyPr wrap="square" rtlCol="0">
            <a:spAutoFit/>
          </a:bodyPr>
          <a:lstStyle/>
          <a:p>
            <a:pPr algn="ctr"/>
            <a:r>
              <a:rPr lang="es-ES" sz="2000" dirty="0" smtClean="0">
                <a:latin typeface="Arial" pitchFamily="34" charset="0"/>
                <a:cs typeface="Arial" pitchFamily="34" charset="0"/>
              </a:rPr>
              <a:t>Unidad Central de Adquisición de Datos y Gestión de la Información</a:t>
            </a:r>
          </a:p>
          <a:p>
            <a:pPr algn="ctr"/>
            <a:r>
              <a:rPr lang="es-ES" sz="2000" dirty="0" smtClean="0">
                <a:latin typeface="Arial" pitchFamily="34" charset="0"/>
                <a:cs typeface="Arial" pitchFamily="34" charset="0"/>
              </a:rPr>
              <a:t>(MEDAS)</a:t>
            </a:r>
            <a:endParaRPr lang="es-ES" sz="2000" dirty="0">
              <a:latin typeface="Arial" pitchFamily="34" charset="0"/>
              <a:cs typeface="Arial" pitchFamily="34" charset="0"/>
            </a:endParaRPr>
          </a:p>
        </p:txBody>
      </p:sp>
      <p:cxnSp>
        <p:nvCxnSpPr>
          <p:cNvPr id="13" name="12 Conector angular"/>
          <p:cNvCxnSpPr>
            <a:stCxn id="7" idx="2"/>
            <a:endCxn id="11" idx="0"/>
          </p:cNvCxnSpPr>
          <p:nvPr/>
        </p:nvCxnSpPr>
        <p:spPr>
          <a:xfrm rot="16200000" flipH="1">
            <a:off x="2604773" y="497359"/>
            <a:ext cx="755463" cy="3178991"/>
          </a:xfrm>
          <a:prstGeom prst="bentConnector3">
            <a:avLst>
              <a:gd name="adj1" fmla="val 50000"/>
            </a:avLst>
          </a:prstGeom>
          <a:ln w="28575">
            <a:solidFill>
              <a:srgbClr val="244061"/>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angular"/>
          <p:cNvCxnSpPr>
            <a:stCxn id="8" idx="2"/>
            <a:endCxn id="11" idx="0"/>
          </p:cNvCxnSpPr>
          <p:nvPr/>
        </p:nvCxnSpPr>
        <p:spPr>
          <a:xfrm rot="16200000" flipH="1">
            <a:off x="3682296" y="1574882"/>
            <a:ext cx="755463" cy="1023945"/>
          </a:xfrm>
          <a:prstGeom prst="bentConnector3">
            <a:avLst>
              <a:gd name="adj1" fmla="val 50000"/>
            </a:avLst>
          </a:prstGeom>
          <a:ln w="28575">
            <a:solidFill>
              <a:srgbClr val="244061"/>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angular"/>
          <p:cNvCxnSpPr>
            <a:stCxn id="10" idx="2"/>
            <a:endCxn id="11" idx="0"/>
          </p:cNvCxnSpPr>
          <p:nvPr/>
        </p:nvCxnSpPr>
        <p:spPr>
          <a:xfrm rot="5400000">
            <a:off x="5837343" y="443781"/>
            <a:ext cx="755463" cy="3286148"/>
          </a:xfrm>
          <a:prstGeom prst="bentConnector3">
            <a:avLst>
              <a:gd name="adj1" fmla="val 50000"/>
            </a:avLst>
          </a:prstGeom>
          <a:ln w="28575">
            <a:solidFill>
              <a:srgbClr val="244061"/>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angular"/>
          <p:cNvCxnSpPr>
            <a:stCxn id="9" idx="2"/>
            <a:endCxn id="11" idx="0"/>
          </p:cNvCxnSpPr>
          <p:nvPr/>
        </p:nvCxnSpPr>
        <p:spPr>
          <a:xfrm rot="5400000">
            <a:off x="4706241" y="1574883"/>
            <a:ext cx="755463" cy="1023944"/>
          </a:xfrm>
          <a:prstGeom prst="bentConnector3">
            <a:avLst>
              <a:gd name="adj1" fmla="val 50000"/>
            </a:avLst>
          </a:prstGeom>
          <a:ln w="28575">
            <a:solidFill>
              <a:srgbClr val="244061"/>
            </a:solidFill>
            <a:tailEnd type="arrow"/>
          </a:ln>
        </p:spPr>
        <p:style>
          <a:lnRef idx="1">
            <a:schemeClr val="accent1"/>
          </a:lnRef>
          <a:fillRef idx="0">
            <a:schemeClr val="accent1"/>
          </a:fillRef>
          <a:effectRef idx="0">
            <a:schemeClr val="accent1"/>
          </a:effectRef>
          <a:fontRef idx="minor">
            <a:schemeClr val="tx1"/>
          </a:fontRef>
        </p:style>
      </p:cxnSp>
      <p:sp>
        <p:nvSpPr>
          <p:cNvPr id="29" name="28 Rectángulo"/>
          <p:cNvSpPr/>
          <p:nvPr/>
        </p:nvSpPr>
        <p:spPr>
          <a:xfrm>
            <a:off x="1260000" y="3628036"/>
            <a:ext cx="6624000" cy="1631416"/>
          </a:xfrm>
          <a:prstGeom prst="rect">
            <a:avLst/>
          </a:prstGeom>
          <a:solidFill>
            <a:srgbClr val="2440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29 CuadroTexto"/>
          <p:cNvSpPr txBox="1"/>
          <p:nvPr/>
        </p:nvSpPr>
        <p:spPr>
          <a:xfrm>
            <a:off x="1452728" y="4239947"/>
            <a:ext cx="1261884" cy="646331"/>
          </a:xfrm>
          <a:prstGeom prst="rect">
            <a:avLst/>
          </a:prstGeom>
          <a:solidFill>
            <a:srgbClr val="95B3D7"/>
          </a:solidFill>
          <a:ln w="28575">
            <a:solidFill>
              <a:srgbClr val="365F91"/>
            </a:solidFill>
          </a:ln>
        </p:spPr>
        <p:txBody>
          <a:bodyPr wrap="none" rtlCol="0">
            <a:spAutoFit/>
          </a:bodyPr>
          <a:lstStyle/>
          <a:p>
            <a:pPr algn="ctr"/>
            <a:r>
              <a:rPr lang="es-ES" dirty="0" smtClean="0">
                <a:solidFill>
                  <a:srgbClr val="365F91"/>
                </a:solidFill>
                <a:latin typeface="Arial" pitchFamily="34" charset="0"/>
                <a:cs typeface="Arial" pitchFamily="34" charset="0"/>
              </a:rPr>
              <a:t>Predicción</a:t>
            </a:r>
          </a:p>
          <a:p>
            <a:pPr algn="ctr"/>
            <a:r>
              <a:rPr lang="es-ES" dirty="0" smtClean="0">
                <a:solidFill>
                  <a:srgbClr val="365F91"/>
                </a:solidFill>
                <a:latin typeface="Arial" pitchFamily="34" charset="0"/>
                <a:cs typeface="Arial" pitchFamily="34" charset="0"/>
              </a:rPr>
              <a:t>puntual</a:t>
            </a:r>
            <a:endParaRPr lang="es-ES" dirty="0">
              <a:solidFill>
                <a:srgbClr val="365F91"/>
              </a:solidFill>
              <a:latin typeface="Arial" pitchFamily="34" charset="0"/>
              <a:cs typeface="Arial" pitchFamily="34" charset="0"/>
            </a:endParaRPr>
          </a:p>
        </p:txBody>
      </p:sp>
      <p:sp>
        <p:nvSpPr>
          <p:cNvPr id="31" name="30 CuadroTexto"/>
          <p:cNvSpPr txBox="1"/>
          <p:nvPr/>
        </p:nvSpPr>
        <p:spPr>
          <a:xfrm>
            <a:off x="3040177" y="4239947"/>
            <a:ext cx="1261884" cy="646331"/>
          </a:xfrm>
          <a:prstGeom prst="rect">
            <a:avLst/>
          </a:prstGeom>
          <a:solidFill>
            <a:srgbClr val="95B3D7"/>
          </a:solidFill>
          <a:ln w="28575">
            <a:solidFill>
              <a:srgbClr val="365F91"/>
            </a:solidFill>
          </a:ln>
        </p:spPr>
        <p:txBody>
          <a:bodyPr wrap="none" rtlCol="0">
            <a:spAutoFit/>
          </a:bodyPr>
          <a:lstStyle/>
          <a:p>
            <a:pPr algn="ctr"/>
            <a:r>
              <a:rPr lang="es-ES" dirty="0" smtClean="0">
                <a:solidFill>
                  <a:srgbClr val="365F91"/>
                </a:solidFill>
                <a:latin typeface="Arial" pitchFamily="34" charset="0"/>
                <a:cs typeface="Arial" pitchFamily="34" charset="0"/>
              </a:rPr>
              <a:t>Predicción</a:t>
            </a:r>
          </a:p>
          <a:p>
            <a:pPr algn="ctr"/>
            <a:r>
              <a:rPr lang="es-ES" dirty="0" smtClean="0">
                <a:solidFill>
                  <a:srgbClr val="365F91"/>
                </a:solidFill>
                <a:latin typeface="Arial" pitchFamily="34" charset="0"/>
                <a:cs typeface="Arial" pitchFamily="34" charset="0"/>
              </a:rPr>
              <a:t>binaria</a:t>
            </a:r>
            <a:endParaRPr lang="es-ES" dirty="0">
              <a:solidFill>
                <a:srgbClr val="365F91"/>
              </a:solidFill>
              <a:latin typeface="Arial" pitchFamily="34" charset="0"/>
              <a:cs typeface="Arial" pitchFamily="34" charset="0"/>
            </a:endParaRPr>
          </a:p>
        </p:txBody>
      </p:sp>
      <p:sp>
        <p:nvSpPr>
          <p:cNvPr id="32" name="31 CuadroTexto"/>
          <p:cNvSpPr txBox="1"/>
          <p:nvPr/>
        </p:nvSpPr>
        <p:spPr>
          <a:xfrm>
            <a:off x="4627626" y="4239947"/>
            <a:ext cx="1261884" cy="646331"/>
          </a:xfrm>
          <a:prstGeom prst="rect">
            <a:avLst/>
          </a:prstGeom>
          <a:solidFill>
            <a:srgbClr val="95B3D7"/>
          </a:solidFill>
          <a:ln w="28575">
            <a:solidFill>
              <a:srgbClr val="365F91"/>
            </a:solidFill>
          </a:ln>
        </p:spPr>
        <p:txBody>
          <a:bodyPr wrap="none" rtlCol="0">
            <a:spAutoFit/>
          </a:bodyPr>
          <a:lstStyle/>
          <a:p>
            <a:pPr algn="ctr"/>
            <a:r>
              <a:rPr lang="es-ES" dirty="0" smtClean="0">
                <a:solidFill>
                  <a:srgbClr val="365F91"/>
                </a:solidFill>
                <a:latin typeface="Arial" pitchFamily="34" charset="0"/>
                <a:cs typeface="Arial" pitchFamily="34" charset="0"/>
              </a:rPr>
              <a:t>Predicción</a:t>
            </a:r>
          </a:p>
          <a:p>
            <a:pPr algn="ctr"/>
            <a:r>
              <a:rPr lang="es-ES" dirty="0" smtClean="0">
                <a:solidFill>
                  <a:srgbClr val="365F91"/>
                </a:solidFill>
                <a:latin typeface="Arial" pitchFamily="34" charset="0"/>
                <a:cs typeface="Arial" pitchFamily="34" charset="0"/>
              </a:rPr>
              <a:t>espacial</a:t>
            </a:r>
            <a:endParaRPr lang="es-ES" dirty="0">
              <a:solidFill>
                <a:srgbClr val="365F91"/>
              </a:solidFill>
              <a:latin typeface="Arial" pitchFamily="34" charset="0"/>
              <a:cs typeface="Arial" pitchFamily="34" charset="0"/>
            </a:endParaRPr>
          </a:p>
        </p:txBody>
      </p:sp>
      <p:sp>
        <p:nvSpPr>
          <p:cNvPr id="33" name="32 CuadroTexto"/>
          <p:cNvSpPr txBox="1"/>
          <p:nvPr/>
        </p:nvSpPr>
        <p:spPr>
          <a:xfrm>
            <a:off x="6215074" y="4239947"/>
            <a:ext cx="1479892" cy="648000"/>
          </a:xfrm>
          <a:prstGeom prst="rect">
            <a:avLst/>
          </a:prstGeom>
          <a:solidFill>
            <a:srgbClr val="95B3D7"/>
          </a:solidFill>
          <a:ln w="28575">
            <a:solidFill>
              <a:srgbClr val="365F91"/>
            </a:solidFill>
          </a:ln>
        </p:spPr>
        <p:txBody>
          <a:bodyPr wrap="square" rtlCol="0" anchor="ctr">
            <a:noAutofit/>
          </a:bodyPr>
          <a:lstStyle/>
          <a:p>
            <a:pPr algn="ctr"/>
            <a:r>
              <a:rPr lang="es-ES" dirty="0" smtClean="0">
                <a:solidFill>
                  <a:srgbClr val="365F91"/>
                </a:solidFill>
                <a:latin typeface="Arial" pitchFamily="34" charset="0"/>
                <a:cs typeface="Arial" pitchFamily="34" charset="0"/>
              </a:rPr>
              <a:t>Clasificación</a:t>
            </a:r>
            <a:endParaRPr lang="es-ES" dirty="0">
              <a:solidFill>
                <a:srgbClr val="365F91"/>
              </a:solidFill>
              <a:latin typeface="Arial" pitchFamily="34" charset="0"/>
              <a:cs typeface="Arial" pitchFamily="34" charset="0"/>
            </a:endParaRPr>
          </a:p>
        </p:txBody>
      </p:sp>
      <p:sp>
        <p:nvSpPr>
          <p:cNvPr id="34" name="33 CuadroTexto"/>
          <p:cNvSpPr txBox="1"/>
          <p:nvPr/>
        </p:nvSpPr>
        <p:spPr>
          <a:xfrm>
            <a:off x="4086932" y="3671832"/>
            <a:ext cx="970137" cy="461665"/>
          </a:xfrm>
          <a:prstGeom prst="rect">
            <a:avLst/>
          </a:prstGeom>
          <a:noFill/>
          <a:ln w="28575">
            <a:noFill/>
          </a:ln>
        </p:spPr>
        <p:txBody>
          <a:bodyPr wrap="none" rtlCol="0">
            <a:spAutoFit/>
          </a:bodyPr>
          <a:lstStyle/>
          <a:p>
            <a:pPr algn="ctr"/>
            <a:r>
              <a:rPr lang="es-ES" sz="2400" b="1" dirty="0" smtClean="0">
                <a:solidFill>
                  <a:schemeClr val="bg1"/>
                </a:solidFill>
                <a:latin typeface="Arial" pitchFamily="34" charset="0"/>
                <a:cs typeface="Arial" pitchFamily="34" charset="0"/>
              </a:rPr>
              <a:t>SIPEI</a:t>
            </a:r>
            <a:endParaRPr lang="es-ES" sz="2400" b="1" dirty="0">
              <a:solidFill>
                <a:schemeClr val="bg1"/>
              </a:solidFill>
              <a:latin typeface="Arial" pitchFamily="34" charset="0"/>
              <a:cs typeface="Arial" pitchFamily="34" charset="0"/>
            </a:endParaRPr>
          </a:p>
        </p:txBody>
      </p:sp>
      <p:cxnSp>
        <p:nvCxnSpPr>
          <p:cNvPr id="36" name="35 Conector recto de flecha"/>
          <p:cNvCxnSpPr>
            <a:stCxn id="30" idx="3"/>
            <a:endCxn id="31" idx="1"/>
          </p:cNvCxnSpPr>
          <p:nvPr/>
        </p:nvCxnSpPr>
        <p:spPr>
          <a:xfrm>
            <a:off x="2714612" y="4563113"/>
            <a:ext cx="325565" cy="1588"/>
          </a:xfrm>
          <a:prstGeom prst="straightConnector1">
            <a:avLst/>
          </a:prstGeom>
          <a:ln w="28575">
            <a:solidFill>
              <a:srgbClr val="365F9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a:stCxn id="31" idx="3"/>
            <a:endCxn id="32" idx="1"/>
          </p:cNvCxnSpPr>
          <p:nvPr/>
        </p:nvCxnSpPr>
        <p:spPr>
          <a:xfrm>
            <a:off x="4302061" y="4563113"/>
            <a:ext cx="325565" cy="1588"/>
          </a:xfrm>
          <a:prstGeom prst="straightConnector1">
            <a:avLst/>
          </a:prstGeom>
          <a:ln w="28575">
            <a:solidFill>
              <a:srgbClr val="365F9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41 Conector recto de flecha"/>
          <p:cNvCxnSpPr>
            <a:stCxn id="32" idx="3"/>
            <a:endCxn id="33" idx="1"/>
          </p:cNvCxnSpPr>
          <p:nvPr/>
        </p:nvCxnSpPr>
        <p:spPr>
          <a:xfrm>
            <a:off x="5889510" y="4563113"/>
            <a:ext cx="325564" cy="834"/>
          </a:xfrm>
          <a:prstGeom prst="straightConnector1">
            <a:avLst/>
          </a:prstGeom>
          <a:ln w="28575">
            <a:solidFill>
              <a:srgbClr val="365F9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45 Conector recto de flecha"/>
          <p:cNvCxnSpPr>
            <a:stCxn id="11" idx="2"/>
            <a:endCxn id="29" idx="0"/>
          </p:cNvCxnSpPr>
          <p:nvPr/>
        </p:nvCxnSpPr>
        <p:spPr>
          <a:xfrm rot="5400000">
            <a:off x="4344219" y="3400254"/>
            <a:ext cx="455563" cy="1588"/>
          </a:xfrm>
          <a:prstGeom prst="straightConnector1">
            <a:avLst/>
          </a:prstGeom>
          <a:ln w="28575">
            <a:solidFill>
              <a:srgbClr val="244061"/>
            </a:solidFill>
            <a:tailEnd type="arrow"/>
          </a:ln>
        </p:spPr>
        <p:style>
          <a:lnRef idx="1">
            <a:schemeClr val="accent1"/>
          </a:lnRef>
          <a:fillRef idx="0">
            <a:schemeClr val="accent1"/>
          </a:fillRef>
          <a:effectRef idx="0">
            <a:schemeClr val="accent1"/>
          </a:effectRef>
          <a:fontRef idx="minor">
            <a:schemeClr val="tx1"/>
          </a:fontRef>
        </p:style>
      </p:cxnSp>
      <p:sp>
        <p:nvSpPr>
          <p:cNvPr id="52" name="51 CuadroTexto"/>
          <p:cNvSpPr txBox="1"/>
          <p:nvPr/>
        </p:nvSpPr>
        <p:spPr>
          <a:xfrm>
            <a:off x="2736305" y="5715016"/>
            <a:ext cx="3671390" cy="400110"/>
          </a:xfrm>
          <a:prstGeom prst="rect">
            <a:avLst/>
          </a:prstGeom>
          <a:noFill/>
          <a:ln w="28575">
            <a:solidFill>
              <a:srgbClr val="244061"/>
            </a:solidFill>
          </a:ln>
        </p:spPr>
        <p:txBody>
          <a:bodyPr wrap="none" rtlCol="0">
            <a:spAutoFit/>
          </a:bodyPr>
          <a:lstStyle/>
          <a:p>
            <a:pPr algn="ctr"/>
            <a:r>
              <a:rPr lang="es-ES" sz="2000" dirty="0" smtClean="0">
                <a:latin typeface="Arial" pitchFamily="34" charset="0"/>
                <a:cs typeface="Arial" pitchFamily="34" charset="0"/>
              </a:rPr>
              <a:t>Ayuda a la toma de decisiones</a:t>
            </a:r>
            <a:endParaRPr lang="es-ES" sz="2000" dirty="0">
              <a:latin typeface="Arial" pitchFamily="34" charset="0"/>
              <a:cs typeface="Arial" pitchFamily="34" charset="0"/>
            </a:endParaRPr>
          </a:p>
        </p:txBody>
      </p:sp>
      <p:cxnSp>
        <p:nvCxnSpPr>
          <p:cNvPr id="55" name="54 Conector recto de flecha"/>
          <p:cNvCxnSpPr>
            <a:stCxn id="29" idx="2"/>
            <a:endCxn id="52" idx="0"/>
          </p:cNvCxnSpPr>
          <p:nvPr/>
        </p:nvCxnSpPr>
        <p:spPr>
          <a:xfrm rot="5400000">
            <a:off x="4344218" y="5487234"/>
            <a:ext cx="455564" cy="1588"/>
          </a:xfrm>
          <a:prstGeom prst="straightConnector1">
            <a:avLst/>
          </a:prstGeom>
          <a:ln w="28575">
            <a:solidFill>
              <a:srgbClr val="244061"/>
            </a:solidFill>
            <a:tailEnd type="arrow"/>
          </a:ln>
        </p:spPr>
        <p:style>
          <a:lnRef idx="1">
            <a:schemeClr val="accent1"/>
          </a:lnRef>
          <a:fillRef idx="0">
            <a:schemeClr val="accent1"/>
          </a:fillRef>
          <a:effectRef idx="0">
            <a:schemeClr val="accent1"/>
          </a:effectRef>
          <a:fontRef idx="minor">
            <a:schemeClr val="tx1"/>
          </a:fontRef>
        </p:style>
      </p:cxnSp>
      <p:sp>
        <p:nvSpPr>
          <p:cNvPr id="27" name="26 Marcador de texto"/>
          <p:cNvSpPr>
            <a:spLocks noGrp="1"/>
          </p:cNvSpPr>
          <p:nvPr>
            <p:ph type="body" sz="quarter" idx="11"/>
          </p:nvPr>
        </p:nvSpPr>
        <p:spPr/>
        <p:txBody>
          <a:bodyPr/>
          <a:lstStyle/>
          <a:p>
            <a:endParaRPr lang="es-E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LA U.P.T. DE AS PONTES</a:t>
            </a:r>
            <a:r>
              <a:rPr lang="es-ES" sz="1400" dirty="0" smtClean="0"/>
              <a:t>… Sistemas de control</a:t>
            </a:r>
            <a:endParaRPr lang="es-ES" dirty="0" smtClean="0"/>
          </a:p>
        </p:txBody>
      </p:sp>
      <p:sp>
        <p:nvSpPr>
          <p:cNvPr id="3" name="2 Marcador de texto"/>
          <p:cNvSpPr>
            <a:spLocks noGrp="1"/>
          </p:cNvSpPr>
          <p:nvPr>
            <p:ph type="body" sz="quarter" idx="11"/>
          </p:nvPr>
        </p:nvSpPr>
        <p:spPr/>
        <p:txBody>
          <a:bodyPr/>
          <a:lstStyle/>
          <a:p>
            <a:r>
              <a:rPr lang="es-ES" dirty="0" smtClean="0"/>
              <a:t>Situación de la Red de Vigilancia y la E. M. de A </a:t>
            </a:r>
            <a:r>
              <a:rPr lang="es-ES" dirty="0" err="1" smtClean="0"/>
              <a:t>Mourela</a:t>
            </a:r>
            <a:endParaRPr lang="es-ES" dirty="0" smtClean="0"/>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pic>
        <p:nvPicPr>
          <p:cNvPr id="7" name="Vuelo_a_As_Pontes-Estaciones.wmv">
            <a:hlinkClick r:id="" action="ppaction://media"/>
          </p:cNvPr>
          <p:cNvPicPr>
            <a:picLocks noRot="1"/>
          </p:cNvPicPr>
          <p:nvPr>
            <a:videoFile r:link="rId1"/>
          </p:nvPr>
        </p:nvPicPr>
        <p:blipFill>
          <a:blip r:embed="rId3" cstate="print"/>
          <a:stretch>
            <a:fillRect/>
          </a:stretch>
        </p:blipFill>
        <p:spPr>
          <a:xfrm>
            <a:off x="360000" y="900000"/>
            <a:ext cx="8424000" cy="50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47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LA U.P.T. DE AS PONTES</a:t>
            </a:r>
            <a:r>
              <a:rPr lang="es-ES" sz="1400" dirty="0" smtClean="0"/>
              <a:t>… Sistemas de control</a:t>
            </a:r>
            <a:endParaRPr lang="es-ES" dirty="0" smtClean="0"/>
          </a:p>
        </p:txBody>
      </p:sp>
      <p:sp>
        <p:nvSpPr>
          <p:cNvPr id="3" name="2 Marcador de texto"/>
          <p:cNvSpPr>
            <a:spLocks noGrp="1"/>
          </p:cNvSpPr>
          <p:nvPr>
            <p:ph type="body" sz="quarter" idx="11"/>
          </p:nvPr>
        </p:nvSpPr>
        <p:spPr/>
        <p:txBody>
          <a:bodyPr/>
          <a:lstStyle/>
          <a:p>
            <a:r>
              <a:rPr lang="es-ES" dirty="0" smtClean="0"/>
              <a:t>SIPEI – Meteorología</a:t>
            </a:r>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pic>
        <p:nvPicPr>
          <p:cNvPr id="92162" name="Picture 2"/>
          <p:cNvPicPr>
            <a:picLocks noChangeArrowheads="1"/>
          </p:cNvPicPr>
          <p:nvPr/>
        </p:nvPicPr>
        <p:blipFill>
          <a:blip r:embed="rId2" cstate="print"/>
          <a:srcRect/>
          <a:stretch>
            <a:fillRect/>
          </a:stretch>
        </p:blipFill>
        <p:spPr bwMode="auto">
          <a:xfrm>
            <a:off x="360000" y="900000"/>
            <a:ext cx="8424000" cy="50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LA U.P.T. DE AS PONTES</a:t>
            </a:r>
            <a:r>
              <a:rPr lang="es-ES" sz="1400" dirty="0" smtClean="0"/>
              <a:t>… Sistemas de control</a:t>
            </a:r>
            <a:endParaRPr lang="es-ES" dirty="0" smtClean="0"/>
          </a:p>
        </p:txBody>
      </p:sp>
      <p:sp>
        <p:nvSpPr>
          <p:cNvPr id="3" name="2 Marcador de texto"/>
          <p:cNvSpPr>
            <a:spLocks noGrp="1"/>
          </p:cNvSpPr>
          <p:nvPr>
            <p:ph type="body" sz="quarter" idx="11"/>
          </p:nvPr>
        </p:nvSpPr>
        <p:spPr/>
        <p:txBody>
          <a:bodyPr/>
          <a:lstStyle/>
          <a:p>
            <a:r>
              <a:rPr lang="es-ES" dirty="0" smtClean="0"/>
              <a:t>SIPEI – Emisiones de la Central Térmica</a:t>
            </a:r>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pic>
        <p:nvPicPr>
          <p:cNvPr id="93186" name="Picture 2"/>
          <p:cNvPicPr>
            <a:picLocks noChangeArrowheads="1"/>
          </p:cNvPicPr>
          <p:nvPr/>
        </p:nvPicPr>
        <p:blipFill>
          <a:blip r:embed="rId2" cstate="print"/>
          <a:srcRect/>
          <a:stretch>
            <a:fillRect/>
          </a:stretch>
        </p:blipFill>
        <p:spPr bwMode="auto">
          <a:xfrm>
            <a:off x="360000" y="900000"/>
            <a:ext cx="8424000" cy="50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LA U.P.T. DE AS PONTES</a:t>
            </a:r>
            <a:r>
              <a:rPr lang="es-ES" sz="1400" dirty="0" smtClean="0"/>
              <a:t>… Sistemas de control</a:t>
            </a:r>
            <a:endParaRPr lang="es-ES" dirty="0" smtClean="0"/>
          </a:p>
        </p:txBody>
      </p:sp>
      <p:sp>
        <p:nvSpPr>
          <p:cNvPr id="3" name="2 Marcador de texto"/>
          <p:cNvSpPr>
            <a:spLocks noGrp="1"/>
          </p:cNvSpPr>
          <p:nvPr>
            <p:ph type="body" sz="quarter" idx="11"/>
          </p:nvPr>
        </p:nvSpPr>
        <p:spPr/>
        <p:txBody>
          <a:bodyPr/>
          <a:lstStyle/>
          <a:p>
            <a:r>
              <a:rPr lang="es-ES" dirty="0" smtClean="0"/>
              <a:t>SIPEI – Emisiones del Ciclo Combinado</a:t>
            </a:r>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pic>
        <p:nvPicPr>
          <p:cNvPr id="94210" name="Picture 2"/>
          <p:cNvPicPr>
            <a:picLocks noChangeArrowheads="1"/>
          </p:cNvPicPr>
          <p:nvPr/>
        </p:nvPicPr>
        <p:blipFill>
          <a:blip r:embed="rId2" cstate="print"/>
          <a:srcRect/>
          <a:stretch>
            <a:fillRect/>
          </a:stretch>
        </p:blipFill>
        <p:spPr bwMode="auto">
          <a:xfrm>
            <a:off x="360000" y="900000"/>
            <a:ext cx="8424000" cy="50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endParaRPr lang="es-ES"/>
          </a:p>
        </p:txBody>
      </p:sp>
      <p:sp>
        <p:nvSpPr>
          <p:cNvPr id="3" name="2 Marcador de texto"/>
          <p:cNvSpPr>
            <a:spLocks noGrp="1"/>
          </p:cNvSpPr>
          <p:nvPr>
            <p:ph type="body" sz="quarter" idx="11"/>
          </p:nvPr>
        </p:nvSpPr>
        <p:spPr/>
        <p:txBody>
          <a:bodyPr/>
          <a:lstStyle/>
          <a:p>
            <a:endParaRPr lang="es-ES"/>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sp>
        <p:nvSpPr>
          <p:cNvPr id="6" name="5 Marcador de texto"/>
          <p:cNvSpPr>
            <a:spLocks noGrp="1"/>
          </p:cNvSpPr>
          <p:nvPr>
            <p:ph type="body" sz="quarter" idx="14"/>
          </p:nvPr>
        </p:nvSpPr>
        <p:spPr/>
        <p:txBody>
          <a:bodyPr/>
          <a:lstStyle/>
          <a:p>
            <a:r>
              <a:rPr lang="es-ES" dirty="0" smtClean="0"/>
              <a:t>ÍNDICE</a:t>
            </a:r>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LA U.P.T. DE AS PONTES</a:t>
            </a:r>
            <a:r>
              <a:rPr lang="es-ES" sz="1400" dirty="0" smtClean="0"/>
              <a:t>… Sistemas de control</a:t>
            </a:r>
            <a:endParaRPr lang="es-ES" dirty="0" smtClean="0"/>
          </a:p>
        </p:txBody>
      </p:sp>
      <p:sp>
        <p:nvSpPr>
          <p:cNvPr id="3" name="2 Marcador de texto"/>
          <p:cNvSpPr>
            <a:spLocks noGrp="1"/>
          </p:cNvSpPr>
          <p:nvPr>
            <p:ph type="body" sz="quarter" idx="11"/>
          </p:nvPr>
        </p:nvSpPr>
        <p:spPr/>
        <p:txBody>
          <a:bodyPr/>
          <a:lstStyle/>
          <a:p>
            <a:r>
              <a:rPr lang="es-ES" dirty="0" smtClean="0"/>
              <a:t>SIPEI – Predicción puntual</a:t>
            </a:r>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pic>
        <p:nvPicPr>
          <p:cNvPr id="89093" name="Picture 5"/>
          <p:cNvPicPr>
            <a:picLocks noChangeArrowheads="1"/>
          </p:cNvPicPr>
          <p:nvPr/>
        </p:nvPicPr>
        <p:blipFill>
          <a:blip r:embed="rId2" cstate="print"/>
          <a:srcRect/>
          <a:stretch>
            <a:fillRect/>
          </a:stretch>
        </p:blipFill>
        <p:spPr bwMode="auto">
          <a:xfrm>
            <a:off x="360000" y="900000"/>
            <a:ext cx="8424000" cy="50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LA U.P.T. DE AS PONTES</a:t>
            </a:r>
            <a:r>
              <a:rPr lang="es-ES" sz="1400" dirty="0" smtClean="0"/>
              <a:t>… Sistemas de control</a:t>
            </a:r>
            <a:endParaRPr lang="es-ES" dirty="0" smtClean="0"/>
          </a:p>
        </p:txBody>
      </p:sp>
      <p:sp>
        <p:nvSpPr>
          <p:cNvPr id="3" name="2 Marcador de texto"/>
          <p:cNvSpPr>
            <a:spLocks noGrp="1"/>
          </p:cNvSpPr>
          <p:nvPr>
            <p:ph type="body" sz="quarter" idx="11"/>
          </p:nvPr>
        </p:nvSpPr>
        <p:spPr/>
        <p:txBody>
          <a:bodyPr/>
          <a:lstStyle/>
          <a:p>
            <a:r>
              <a:rPr lang="es-ES" dirty="0" smtClean="0"/>
              <a:t>SIPEI – Predicción binaria</a:t>
            </a:r>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pic>
        <p:nvPicPr>
          <p:cNvPr id="90114" name="Picture 2"/>
          <p:cNvPicPr>
            <a:picLocks noChangeArrowheads="1"/>
          </p:cNvPicPr>
          <p:nvPr/>
        </p:nvPicPr>
        <p:blipFill>
          <a:blip r:embed="rId2" cstate="print"/>
          <a:srcRect/>
          <a:stretch>
            <a:fillRect/>
          </a:stretch>
        </p:blipFill>
        <p:spPr bwMode="auto">
          <a:xfrm>
            <a:off x="360000" y="900000"/>
            <a:ext cx="8424000" cy="50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LA U.P.T. DE AS PONTES</a:t>
            </a:r>
            <a:r>
              <a:rPr lang="es-ES" sz="1400" dirty="0" smtClean="0"/>
              <a:t>… Sistemas de control</a:t>
            </a:r>
            <a:endParaRPr lang="es-ES" dirty="0" smtClean="0"/>
          </a:p>
        </p:txBody>
      </p:sp>
      <p:sp>
        <p:nvSpPr>
          <p:cNvPr id="3" name="2 Marcador de texto"/>
          <p:cNvSpPr>
            <a:spLocks noGrp="1"/>
          </p:cNvSpPr>
          <p:nvPr>
            <p:ph type="body" sz="quarter" idx="11"/>
          </p:nvPr>
        </p:nvSpPr>
        <p:spPr/>
        <p:txBody>
          <a:bodyPr/>
          <a:lstStyle/>
          <a:p>
            <a:r>
              <a:rPr lang="es-ES" dirty="0" smtClean="0"/>
              <a:t>SIPEI – Predicción espacial</a:t>
            </a:r>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pic>
        <p:nvPicPr>
          <p:cNvPr id="91138" name="Picture 2"/>
          <p:cNvPicPr>
            <a:picLocks noChangeArrowheads="1"/>
          </p:cNvPicPr>
          <p:nvPr/>
        </p:nvPicPr>
        <p:blipFill>
          <a:blip r:embed="rId2" cstate="print"/>
          <a:srcRect/>
          <a:stretch>
            <a:fillRect/>
          </a:stretch>
        </p:blipFill>
        <p:spPr bwMode="auto">
          <a:xfrm>
            <a:off x="360000" y="900000"/>
            <a:ext cx="8424000" cy="50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endParaRPr lang="es-ES"/>
          </a:p>
        </p:txBody>
      </p:sp>
      <p:sp>
        <p:nvSpPr>
          <p:cNvPr id="3" name="2 Marcador de texto"/>
          <p:cNvSpPr>
            <a:spLocks noGrp="1"/>
          </p:cNvSpPr>
          <p:nvPr>
            <p:ph type="body" sz="quarter" idx="11"/>
          </p:nvPr>
        </p:nvSpPr>
        <p:spPr/>
        <p:txBody>
          <a:bodyPr/>
          <a:lstStyle/>
          <a:p>
            <a:endParaRPr lang="es-ES"/>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sp>
        <p:nvSpPr>
          <p:cNvPr id="6" name="5 Marcador de texto"/>
          <p:cNvSpPr>
            <a:spLocks noGrp="1"/>
          </p:cNvSpPr>
          <p:nvPr>
            <p:ph type="body" sz="quarter" idx="14"/>
          </p:nvPr>
        </p:nvSpPr>
        <p:spPr/>
        <p:txBody>
          <a:bodyPr/>
          <a:lstStyle/>
          <a:p>
            <a:r>
              <a:rPr lang="es-ES" dirty="0" smtClean="0"/>
              <a:t>MODELOS DE CLASIFICACIÓN</a:t>
            </a:r>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endParaRPr lang="es-ES"/>
          </a:p>
        </p:txBody>
      </p:sp>
      <p:sp>
        <p:nvSpPr>
          <p:cNvPr id="3" name="2 Marcador de texto"/>
          <p:cNvSpPr>
            <a:spLocks noGrp="1"/>
          </p:cNvSpPr>
          <p:nvPr>
            <p:ph type="body" sz="quarter" idx="11"/>
          </p:nvPr>
        </p:nvSpPr>
        <p:spPr/>
        <p:txBody>
          <a:bodyPr/>
          <a:lstStyle/>
          <a:p>
            <a:endParaRPr lang="es-ES"/>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sp>
        <p:nvSpPr>
          <p:cNvPr id="6" name="5 Marcador de texto"/>
          <p:cNvSpPr>
            <a:spLocks noGrp="1"/>
          </p:cNvSpPr>
          <p:nvPr>
            <p:ph type="body" sz="quarter" idx="14"/>
          </p:nvPr>
        </p:nvSpPr>
        <p:spPr/>
        <p:txBody>
          <a:bodyPr/>
          <a:lstStyle/>
          <a:p>
            <a:r>
              <a:rPr lang="es-ES" dirty="0" smtClean="0"/>
              <a:t>MODELOS DE CLASIFICACIÓN</a:t>
            </a:r>
            <a:endParaRPr lang="es-ES" dirty="0"/>
          </a:p>
        </p:txBody>
      </p:sp>
      <p:sp>
        <p:nvSpPr>
          <p:cNvPr id="7" name="6 Marcador de texto"/>
          <p:cNvSpPr>
            <a:spLocks noGrp="1"/>
          </p:cNvSpPr>
          <p:nvPr>
            <p:ph type="body" sz="quarter" idx="16"/>
          </p:nvPr>
        </p:nvSpPr>
        <p:spPr>
          <a:xfrm>
            <a:off x="2428861" y="4058671"/>
            <a:ext cx="6286543" cy="584775"/>
          </a:xfrm>
        </p:spPr>
        <p:txBody>
          <a:bodyPr/>
          <a:lstStyle/>
          <a:p>
            <a:r>
              <a:rPr lang="es-ES" dirty="0" smtClean="0"/>
              <a:t>Descripción del problema</a:t>
            </a:r>
            <a:endParaRPr lang="es-E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MODELOS DE CLASIFICACIÓN</a:t>
            </a:r>
            <a:r>
              <a:rPr lang="es-ES" sz="1400" dirty="0" smtClean="0"/>
              <a:t>… Descripción del problema</a:t>
            </a:r>
            <a:endParaRPr lang="es-ES" dirty="0"/>
          </a:p>
        </p:txBody>
      </p:sp>
      <p:sp>
        <p:nvSpPr>
          <p:cNvPr id="3" name="2 Marcador de texto"/>
          <p:cNvSpPr>
            <a:spLocks noGrp="1"/>
          </p:cNvSpPr>
          <p:nvPr>
            <p:ph type="body" sz="quarter" idx="11"/>
          </p:nvPr>
        </p:nvSpPr>
        <p:spPr/>
        <p:txBody>
          <a:bodyPr/>
          <a:lstStyle/>
          <a:p>
            <a:endParaRPr lang="es-ES" dirty="0"/>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sp>
        <p:nvSpPr>
          <p:cNvPr id="6" name="5 Marcador de texto"/>
          <p:cNvSpPr>
            <a:spLocks noGrp="1"/>
          </p:cNvSpPr>
          <p:nvPr>
            <p:ph type="body" sz="quarter" idx="14"/>
          </p:nvPr>
        </p:nvSpPr>
        <p:spPr/>
        <p:txBody>
          <a:bodyPr/>
          <a:lstStyle/>
          <a:p>
            <a:pPr algn="ctr">
              <a:buNone/>
            </a:pPr>
            <a:r>
              <a:rPr lang="es-ES" sz="2400" b="1" dirty="0" smtClean="0"/>
              <a:t>Problema</a:t>
            </a:r>
          </a:p>
          <a:p>
            <a:pPr algn="ctr">
              <a:buNone/>
            </a:pPr>
            <a:r>
              <a:rPr lang="es-ES" dirty="0" smtClean="0"/>
              <a:t>Clasificar el origen de un episodio de alteración de la calidad del aire.</a:t>
            </a:r>
          </a:p>
          <a:p>
            <a:pPr>
              <a:buNone/>
            </a:pPr>
            <a:endParaRPr lang="es-ES" dirty="0" smtClean="0"/>
          </a:p>
          <a:p>
            <a:pPr algn="ctr">
              <a:buNone/>
            </a:pPr>
            <a:r>
              <a:rPr lang="es-ES" sz="2400" b="1" dirty="0" smtClean="0"/>
              <a:t>Premisas</a:t>
            </a:r>
          </a:p>
          <a:p>
            <a:r>
              <a:rPr lang="es-ES" dirty="0" smtClean="0"/>
              <a:t>El único posible foco de emisión existente en la U.P.T. de As </a:t>
            </a:r>
            <a:r>
              <a:rPr lang="es-ES" dirty="0" err="1" smtClean="0"/>
              <a:t>Pontes</a:t>
            </a:r>
            <a:r>
              <a:rPr lang="es-ES" dirty="0" smtClean="0"/>
              <a:t> es la Central Térmica.</a:t>
            </a:r>
          </a:p>
          <a:p>
            <a:r>
              <a:rPr lang="es-ES" dirty="0" smtClean="0"/>
              <a:t>Desarrollar un modelo sencillo que, en caso de producirse un episodio, permitiese calcular la probabilidad de que éste fuese debido a emisiones procedentes de la central.</a:t>
            </a:r>
          </a:p>
          <a:p>
            <a:r>
              <a:rPr lang="es-ES" dirty="0" smtClean="0"/>
              <a:t>Integrado en el sistema de predicción estadística SIPEI.</a:t>
            </a:r>
          </a:p>
          <a:p>
            <a:r>
              <a:rPr lang="es-ES" dirty="0" smtClean="0"/>
              <a:t>Limitado únicamente a clasificar el origen de los posibles episodios de SO</a:t>
            </a:r>
            <a:r>
              <a:rPr lang="es-ES" baseline="-25000" dirty="0" smtClean="0"/>
              <a:t>2</a:t>
            </a:r>
            <a:r>
              <a:rPr lang="es-ES" dirty="0" smtClean="0"/>
              <a:t> y de NO</a:t>
            </a:r>
            <a:r>
              <a:rPr lang="es-ES" baseline="-25000" dirty="0" smtClean="0"/>
              <a:t>x</a:t>
            </a:r>
            <a:r>
              <a:rPr lang="es-ES" dirty="0" smtClean="0"/>
              <a:t>.</a:t>
            </a:r>
            <a:endParaRPr lang="es-E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MODELOS DE CLASIFICACIÓN</a:t>
            </a:r>
            <a:r>
              <a:rPr lang="es-ES" sz="1400" dirty="0" smtClean="0"/>
              <a:t>… Descripción del problema</a:t>
            </a:r>
            <a:endParaRPr lang="es-ES" sz="1400" dirty="0"/>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sp>
        <p:nvSpPr>
          <p:cNvPr id="6" name="5 Marcador de texto"/>
          <p:cNvSpPr>
            <a:spLocks noGrp="1"/>
          </p:cNvSpPr>
          <p:nvPr>
            <p:ph type="body" sz="quarter" idx="14"/>
          </p:nvPr>
        </p:nvSpPr>
        <p:spPr/>
        <p:txBody>
          <a:bodyPr/>
          <a:lstStyle/>
          <a:p>
            <a:pPr algn="ctr">
              <a:buNone/>
            </a:pPr>
            <a:r>
              <a:rPr lang="es-ES" sz="2400" b="1" dirty="0" smtClean="0"/>
              <a:t>Análisis</a:t>
            </a:r>
          </a:p>
          <a:p>
            <a:r>
              <a:rPr lang="es-ES" dirty="0" smtClean="0"/>
              <a:t>Los resultados obtenidos serían difícilmente contrastables.</a:t>
            </a:r>
          </a:p>
          <a:p>
            <a:r>
              <a:rPr lang="es-ES" dirty="0" smtClean="0"/>
              <a:t>No era posible utilizar en el modelo variables meteorológicas (como la dirección o velocidad del viento).</a:t>
            </a:r>
          </a:p>
          <a:p>
            <a:r>
              <a:rPr lang="es-ES" dirty="0" smtClean="0"/>
              <a:t>Había que aprovechar al máximo la relación existente entre los niveles de emisión de SO</a:t>
            </a:r>
            <a:r>
              <a:rPr lang="es-ES" baseline="-25000" dirty="0" smtClean="0"/>
              <a:t>2</a:t>
            </a:r>
            <a:r>
              <a:rPr lang="es-ES" dirty="0" smtClean="0"/>
              <a:t> y NO</a:t>
            </a:r>
            <a:r>
              <a:rPr lang="es-ES" baseline="-25000" dirty="0" smtClean="0"/>
              <a:t>x</a:t>
            </a:r>
            <a:r>
              <a:rPr lang="es-ES" dirty="0" smtClean="0"/>
              <a:t> (ratios).</a:t>
            </a:r>
          </a:p>
          <a:p>
            <a:r>
              <a:rPr lang="es-ES" dirty="0" smtClean="0"/>
              <a:t>Había que considerar otros posibles focos de emisión.</a:t>
            </a:r>
          </a:p>
          <a:p>
            <a:pPr lvl="1">
              <a:tabLst>
                <a:tab pos="2060575" algn="l"/>
              </a:tabLst>
            </a:pPr>
            <a:r>
              <a:rPr lang="es-ES" dirty="0" smtClean="0"/>
              <a:t>Para SO</a:t>
            </a:r>
            <a:r>
              <a:rPr lang="es-ES" baseline="-25000" dirty="0" smtClean="0"/>
              <a:t>2</a:t>
            </a:r>
            <a:r>
              <a:rPr lang="es-ES" dirty="0" smtClean="0"/>
              <a:t>:	ninguno.</a:t>
            </a:r>
          </a:p>
          <a:p>
            <a:pPr lvl="1">
              <a:tabLst>
                <a:tab pos="2060575" algn="l"/>
              </a:tabLst>
            </a:pPr>
            <a:r>
              <a:rPr lang="es-ES" dirty="0" smtClean="0"/>
              <a:t>Para NO</a:t>
            </a:r>
            <a:r>
              <a:rPr lang="es-ES" baseline="-25000" dirty="0" smtClean="0"/>
              <a:t>x </a:t>
            </a:r>
            <a:r>
              <a:rPr lang="es-ES" dirty="0" smtClean="0"/>
              <a:t>:	tráfico de vehículos a motor, </a:t>
            </a:r>
          </a:p>
          <a:p>
            <a:pPr lvl="1">
              <a:buNone/>
              <a:tabLst>
                <a:tab pos="2060575" algn="l"/>
              </a:tabLst>
            </a:pPr>
            <a:r>
              <a:rPr lang="es-ES" dirty="0" smtClean="0"/>
              <a:t>		actividades agropecuarias, </a:t>
            </a:r>
          </a:p>
          <a:p>
            <a:pPr lvl="1">
              <a:buNone/>
              <a:tabLst>
                <a:tab pos="2060575" algn="l"/>
              </a:tabLst>
            </a:pPr>
            <a:r>
              <a:rPr lang="es-ES" dirty="0" smtClean="0"/>
              <a:t>		otras industrias presentes en la zona, …</a:t>
            </a:r>
          </a:p>
          <a:p>
            <a:r>
              <a:rPr lang="es-ES" dirty="0" smtClean="0"/>
              <a:t>Había que aprovechar los datos históricos.</a:t>
            </a:r>
          </a:p>
          <a:p>
            <a:r>
              <a:rPr lang="es-ES" dirty="0" smtClean="0"/>
              <a:t>Se debían considerar las limitaciones y restricciones del sistema.</a:t>
            </a:r>
          </a:p>
        </p:txBody>
      </p:sp>
      <p:sp>
        <p:nvSpPr>
          <p:cNvPr id="7" name="6 Marcador de texto"/>
          <p:cNvSpPr>
            <a:spLocks noGrp="1"/>
          </p:cNvSpPr>
          <p:nvPr>
            <p:ph type="body" sz="quarter" idx="11"/>
          </p:nvPr>
        </p:nvSpPr>
        <p:spPr/>
        <p:txBody>
          <a:bodyPr/>
          <a:lstStyle/>
          <a:p>
            <a:endParaRPr lang="es-E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endParaRPr lang="es-ES"/>
          </a:p>
        </p:txBody>
      </p:sp>
      <p:sp>
        <p:nvSpPr>
          <p:cNvPr id="3" name="2 Marcador de texto"/>
          <p:cNvSpPr>
            <a:spLocks noGrp="1"/>
          </p:cNvSpPr>
          <p:nvPr>
            <p:ph type="body" sz="quarter" idx="11"/>
          </p:nvPr>
        </p:nvSpPr>
        <p:spPr/>
        <p:txBody>
          <a:bodyPr/>
          <a:lstStyle/>
          <a:p>
            <a:endParaRPr lang="es-ES"/>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sp>
        <p:nvSpPr>
          <p:cNvPr id="6" name="5 Marcador de texto"/>
          <p:cNvSpPr>
            <a:spLocks noGrp="1"/>
          </p:cNvSpPr>
          <p:nvPr>
            <p:ph type="body" sz="quarter" idx="14"/>
          </p:nvPr>
        </p:nvSpPr>
        <p:spPr/>
        <p:txBody>
          <a:bodyPr/>
          <a:lstStyle/>
          <a:p>
            <a:r>
              <a:rPr lang="es-ES" dirty="0" smtClean="0"/>
              <a:t>MODELOS DE CLASIFICACIÓN</a:t>
            </a:r>
            <a:endParaRPr lang="es-ES" dirty="0"/>
          </a:p>
        </p:txBody>
      </p:sp>
      <p:sp>
        <p:nvSpPr>
          <p:cNvPr id="7" name="6 Marcador de texto"/>
          <p:cNvSpPr>
            <a:spLocks noGrp="1"/>
          </p:cNvSpPr>
          <p:nvPr>
            <p:ph type="body" sz="quarter" idx="16"/>
          </p:nvPr>
        </p:nvSpPr>
        <p:spPr>
          <a:xfrm>
            <a:off x="2428861" y="4058671"/>
            <a:ext cx="6286543" cy="584775"/>
          </a:xfrm>
        </p:spPr>
        <p:txBody>
          <a:bodyPr/>
          <a:lstStyle/>
          <a:p>
            <a:r>
              <a:rPr lang="es-ES" dirty="0" smtClean="0"/>
              <a:t>Modelo inicial</a:t>
            </a:r>
            <a:endParaRPr lang="es-E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MODELOS DE CLASIFICACIÓN</a:t>
            </a:r>
            <a:r>
              <a:rPr lang="es-ES" sz="1400" dirty="0" smtClean="0"/>
              <a:t>… Modelo inicial</a:t>
            </a:r>
            <a:endParaRPr lang="es-ES" sz="1400" dirty="0"/>
          </a:p>
        </p:txBody>
      </p:sp>
      <p:sp>
        <p:nvSpPr>
          <p:cNvPr id="3" name="2 Marcador de texto"/>
          <p:cNvSpPr>
            <a:spLocks noGrp="1"/>
          </p:cNvSpPr>
          <p:nvPr>
            <p:ph type="body" sz="quarter" idx="11"/>
          </p:nvPr>
        </p:nvSpPr>
        <p:spPr/>
        <p:txBody>
          <a:bodyPr/>
          <a:lstStyle/>
          <a:p>
            <a:r>
              <a:rPr lang="es-ES" dirty="0" smtClean="0"/>
              <a:t>Modelo inicial de ratios</a:t>
            </a:r>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graphicFrame>
        <p:nvGraphicFramePr>
          <p:cNvPr id="2050" name="Object 2"/>
          <p:cNvGraphicFramePr>
            <a:graphicFrameLocks/>
          </p:cNvGraphicFramePr>
          <p:nvPr/>
        </p:nvGraphicFramePr>
        <p:xfrm>
          <a:off x="473075" y="974725"/>
          <a:ext cx="8183563" cy="5257800"/>
        </p:xfrm>
        <a:graphic>
          <a:graphicData uri="http://schemas.openxmlformats.org/presentationml/2006/ole">
            <p:oleObj spid="_x0000_s3074" name="Documento" r:id="rId3" imgW="8971002" imgH="5769042" progId="Word.Document.12">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MODELOS DE CLASIFICACIÓN</a:t>
            </a:r>
            <a:r>
              <a:rPr lang="es-ES" sz="1400" dirty="0" smtClean="0"/>
              <a:t>… Modelo inicial</a:t>
            </a:r>
            <a:endParaRPr lang="es-ES" dirty="0"/>
          </a:p>
        </p:txBody>
      </p:sp>
      <p:sp>
        <p:nvSpPr>
          <p:cNvPr id="3" name="2 Marcador de texto"/>
          <p:cNvSpPr>
            <a:spLocks noGrp="1"/>
          </p:cNvSpPr>
          <p:nvPr>
            <p:ph type="body" sz="quarter" idx="11"/>
          </p:nvPr>
        </p:nvSpPr>
        <p:spPr/>
        <p:txBody>
          <a:bodyPr/>
          <a:lstStyle/>
          <a:p>
            <a:r>
              <a:rPr lang="es-ES" dirty="0" smtClean="0"/>
              <a:t>Modelo inicial de ratios</a:t>
            </a:r>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graphicFrame>
        <p:nvGraphicFramePr>
          <p:cNvPr id="2050" name="Object 2"/>
          <p:cNvGraphicFramePr>
            <a:graphicFrameLocks/>
          </p:cNvGraphicFramePr>
          <p:nvPr/>
        </p:nvGraphicFramePr>
        <p:xfrm>
          <a:off x="473075" y="974725"/>
          <a:ext cx="8183563" cy="5273675"/>
        </p:xfrm>
        <a:graphic>
          <a:graphicData uri="http://schemas.openxmlformats.org/presentationml/2006/ole">
            <p:oleObj spid="_x0000_s31746" name="Documento" r:id="rId3" imgW="8971002" imgH="5520389" progId="Word.Document.12">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ÍNDICE</a:t>
            </a:r>
            <a:endParaRPr lang="es-ES" dirty="0"/>
          </a:p>
        </p:txBody>
      </p:sp>
      <p:sp>
        <p:nvSpPr>
          <p:cNvPr id="3" name="2 Marcador de texto"/>
          <p:cNvSpPr>
            <a:spLocks noGrp="1"/>
          </p:cNvSpPr>
          <p:nvPr>
            <p:ph type="body" sz="quarter" idx="11"/>
          </p:nvPr>
        </p:nvSpPr>
        <p:spPr/>
        <p:txBody>
          <a:bodyPr/>
          <a:lstStyle/>
          <a:p>
            <a:endParaRPr lang="es-ES"/>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sp>
        <p:nvSpPr>
          <p:cNvPr id="6" name="5 Marcador de texto"/>
          <p:cNvSpPr>
            <a:spLocks noGrp="1"/>
          </p:cNvSpPr>
          <p:nvPr>
            <p:ph type="body" sz="quarter" idx="14"/>
          </p:nvPr>
        </p:nvSpPr>
        <p:spPr/>
        <p:txBody>
          <a:bodyPr/>
          <a:lstStyle/>
          <a:p>
            <a:r>
              <a:rPr lang="es-ES" b="1" dirty="0" smtClean="0"/>
              <a:t>LA U.P.T. DE AS PONTES</a:t>
            </a:r>
          </a:p>
          <a:p>
            <a:pPr lvl="1"/>
            <a:r>
              <a:rPr lang="es-ES" b="1" dirty="0" smtClean="0"/>
              <a:t>Historia</a:t>
            </a:r>
          </a:p>
          <a:p>
            <a:pPr lvl="1"/>
            <a:r>
              <a:rPr lang="es-ES" b="1" dirty="0" smtClean="0"/>
              <a:t>Marco legislativo de referencia</a:t>
            </a:r>
          </a:p>
          <a:p>
            <a:pPr lvl="1"/>
            <a:r>
              <a:rPr lang="es-ES" b="1" dirty="0" smtClean="0"/>
              <a:t>Sistemas de control</a:t>
            </a:r>
          </a:p>
          <a:p>
            <a:pPr>
              <a:buNone/>
            </a:pPr>
            <a:endParaRPr lang="es-ES" sz="800" b="1" dirty="0" smtClean="0"/>
          </a:p>
          <a:p>
            <a:r>
              <a:rPr lang="es-ES" b="1" dirty="0" smtClean="0"/>
              <a:t>MODELOS </a:t>
            </a:r>
            <a:r>
              <a:rPr lang="es-ES" b="1" dirty="0" smtClean="0"/>
              <a:t>DE CLASIFICACIÓN</a:t>
            </a:r>
          </a:p>
          <a:p>
            <a:pPr lvl="1"/>
            <a:r>
              <a:rPr lang="es-ES" b="1" dirty="0" smtClean="0"/>
              <a:t>Descripción del problema</a:t>
            </a:r>
          </a:p>
          <a:p>
            <a:pPr lvl="1"/>
            <a:r>
              <a:rPr lang="es-ES" b="1" dirty="0" smtClean="0"/>
              <a:t>Modelo inicial</a:t>
            </a:r>
          </a:p>
          <a:p>
            <a:pPr lvl="1"/>
            <a:r>
              <a:rPr lang="es-ES" b="1" dirty="0" smtClean="0"/>
              <a:t>Nuevos modelos propuestos</a:t>
            </a:r>
          </a:p>
          <a:p>
            <a:pPr>
              <a:buNone/>
            </a:pPr>
            <a:endParaRPr lang="es-ES" sz="800" b="1" dirty="0" smtClean="0"/>
          </a:p>
          <a:p>
            <a:r>
              <a:rPr lang="es-ES" b="1" dirty="0" smtClean="0"/>
              <a:t>APLICACIÓN </a:t>
            </a:r>
            <a:r>
              <a:rPr lang="es-ES" b="1" dirty="0" smtClean="0"/>
              <a:t>A DATOS REALES</a:t>
            </a:r>
          </a:p>
          <a:p>
            <a:pPr>
              <a:buNone/>
            </a:pPr>
            <a:endParaRPr lang="es-ES" sz="800" b="1" dirty="0" smtClean="0"/>
          </a:p>
          <a:p>
            <a:r>
              <a:rPr lang="es-ES" b="1" dirty="0" smtClean="0"/>
              <a:t>OTROS </a:t>
            </a:r>
            <a:r>
              <a:rPr lang="es-ES" b="1" dirty="0" smtClean="0"/>
              <a:t>MODELOS EN ESTUDIO</a:t>
            </a:r>
          </a:p>
          <a:p>
            <a:pPr>
              <a:buNone/>
            </a:pPr>
            <a:endParaRPr lang="es-ES" sz="800" b="1" dirty="0" smtClean="0"/>
          </a:p>
          <a:p>
            <a:r>
              <a:rPr lang="es-ES" b="1" dirty="0" smtClean="0"/>
              <a:t>REFERENCIAS</a:t>
            </a:r>
            <a:endParaRPr lang="es-ES" b="1"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MODELOS DE CLASIFICACIÓN</a:t>
            </a:r>
            <a:r>
              <a:rPr lang="es-ES" sz="1400" dirty="0" smtClean="0"/>
              <a:t>… Modelo inicial</a:t>
            </a:r>
            <a:endParaRPr lang="es-ES" dirty="0"/>
          </a:p>
        </p:txBody>
      </p:sp>
      <p:sp>
        <p:nvSpPr>
          <p:cNvPr id="3" name="2 Marcador de texto"/>
          <p:cNvSpPr>
            <a:spLocks noGrp="1"/>
          </p:cNvSpPr>
          <p:nvPr>
            <p:ph type="body" sz="quarter" idx="11"/>
          </p:nvPr>
        </p:nvSpPr>
        <p:spPr/>
        <p:txBody>
          <a:bodyPr/>
          <a:lstStyle/>
          <a:p>
            <a:r>
              <a:rPr lang="es-ES" dirty="0" smtClean="0"/>
              <a:t>Modelo inicial de ratios</a:t>
            </a:r>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graphicFrame>
        <p:nvGraphicFramePr>
          <p:cNvPr id="2050" name="Object 2"/>
          <p:cNvGraphicFramePr>
            <a:graphicFrameLocks/>
          </p:cNvGraphicFramePr>
          <p:nvPr/>
        </p:nvGraphicFramePr>
        <p:xfrm>
          <a:off x="473075" y="974725"/>
          <a:ext cx="8183563" cy="5273675"/>
        </p:xfrm>
        <a:graphic>
          <a:graphicData uri="http://schemas.openxmlformats.org/presentationml/2006/ole">
            <p:oleObj spid="_x0000_s4098" name="Documento" r:id="rId3" imgW="8971002" imgH="5520389" progId="Word.Document.12">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MODELOS DE CLASIFICACIÓN</a:t>
            </a:r>
            <a:r>
              <a:rPr lang="es-ES" sz="1400" dirty="0" smtClean="0"/>
              <a:t>… Modelo inicial</a:t>
            </a:r>
            <a:endParaRPr lang="es-ES" dirty="0"/>
          </a:p>
        </p:txBody>
      </p:sp>
      <p:sp>
        <p:nvSpPr>
          <p:cNvPr id="3" name="2 Marcador de texto"/>
          <p:cNvSpPr>
            <a:spLocks noGrp="1"/>
          </p:cNvSpPr>
          <p:nvPr>
            <p:ph type="body" sz="quarter" idx="11"/>
          </p:nvPr>
        </p:nvSpPr>
        <p:spPr/>
        <p:txBody>
          <a:bodyPr/>
          <a:lstStyle/>
          <a:p>
            <a:r>
              <a:rPr lang="es-ES" dirty="0" smtClean="0"/>
              <a:t>Esquema del modelo inicial</a:t>
            </a:r>
            <a:endParaRPr lang="es-ES" dirty="0"/>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sp>
        <p:nvSpPr>
          <p:cNvPr id="5139"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143"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5145" name="Picture 25"/>
          <p:cNvPicPr>
            <a:picLocks noChangeAspect="1" noChangeArrowheads="1"/>
          </p:cNvPicPr>
          <p:nvPr/>
        </p:nvPicPr>
        <p:blipFill>
          <a:blip r:embed="rId2" cstate="print"/>
          <a:srcRect/>
          <a:stretch>
            <a:fillRect/>
          </a:stretch>
        </p:blipFill>
        <p:spPr bwMode="auto">
          <a:xfrm>
            <a:off x="695264" y="900000"/>
            <a:ext cx="7753472" cy="50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MODELOS DE CLASIFICACIÓN</a:t>
            </a:r>
            <a:r>
              <a:rPr lang="es-ES" sz="1400" dirty="0" smtClean="0"/>
              <a:t>… Modelo inicial</a:t>
            </a:r>
            <a:endParaRPr lang="es-ES" dirty="0"/>
          </a:p>
        </p:txBody>
      </p:sp>
      <p:sp>
        <p:nvSpPr>
          <p:cNvPr id="3" name="2 Marcador de texto"/>
          <p:cNvSpPr>
            <a:spLocks noGrp="1"/>
          </p:cNvSpPr>
          <p:nvPr>
            <p:ph type="body" sz="quarter" idx="11"/>
          </p:nvPr>
        </p:nvSpPr>
        <p:spPr/>
        <p:txBody>
          <a:bodyPr/>
          <a:lstStyle/>
          <a:p>
            <a:r>
              <a:rPr lang="es-ES" dirty="0" smtClean="0"/>
              <a:t>Aplicación del modelo inicial</a:t>
            </a:r>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pic>
        <p:nvPicPr>
          <p:cNvPr id="8" name="7 Imagen"/>
          <p:cNvPicPr/>
          <p:nvPr/>
        </p:nvPicPr>
        <p:blipFill>
          <a:blip r:embed="rId2" cstate="print"/>
          <a:srcRect/>
          <a:stretch>
            <a:fillRect/>
          </a:stretch>
        </p:blipFill>
        <p:spPr bwMode="auto">
          <a:xfrm>
            <a:off x="360000" y="900000"/>
            <a:ext cx="8424000" cy="50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endParaRPr lang="es-ES"/>
          </a:p>
        </p:txBody>
      </p:sp>
      <p:sp>
        <p:nvSpPr>
          <p:cNvPr id="3" name="2 Marcador de texto"/>
          <p:cNvSpPr>
            <a:spLocks noGrp="1"/>
          </p:cNvSpPr>
          <p:nvPr>
            <p:ph type="body" sz="quarter" idx="11"/>
          </p:nvPr>
        </p:nvSpPr>
        <p:spPr/>
        <p:txBody>
          <a:bodyPr/>
          <a:lstStyle/>
          <a:p>
            <a:endParaRPr lang="es-ES"/>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sp>
        <p:nvSpPr>
          <p:cNvPr id="6" name="5 Marcador de texto"/>
          <p:cNvSpPr>
            <a:spLocks noGrp="1"/>
          </p:cNvSpPr>
          <p:nvPr>
            <p:ph type="body" sz="quarter" idx="14"/>
          </p:nvPr>
        </p:nvSpPr>
        <p:spPr/>
        <p:txBody>
          <a:bodyPr/>
          <a:lstStyle/>
          <a:p>
            <a:r>
              <a:rPr lang="es-ES" dirty="0" smtClean="0"/>
              <a:t>MODELOS DE CLASIFICACIÓN</a:t>
            </a:r>
            <a:endParaRPr lang="es-ES" dirty="0"/>
          </a:p>
        </p:txBody>
      </p:sp>
      <p:sp>
        <p:nvSpPr>
          <p:cNvPr id="7" name="6 Marcador de texto"/>
          <p:cNvSpPr>
            <a:spLocks noGrp="1"/>
          </p:cNvSpPr>
          <p:nvPr>
            <p:ph type="body" sz="quarter" idx="16"/>
          </p:nvPr>
        </p:nvSpPr>
        <p:spPr>
          <a:xfrm>
            <a:off x="2428861" y="4058671"/>
            <a:ext cx="6286543" cy="584775"/>
          </a:xfrm>
        </p:spPr>
        <p:txBody>
          <a:bodyPr/>
          <a:lstStyle/>
          <a:p>
            <a:r>
              <a:rPr lang="es-ES" dirty="0" smtClean="0"/>
              <a:t>Nuevos modelos propuestos</a:t>
            </a:r>
            <a:endParaRPr lang="es-E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MODELOS DE CLASIFICACIÓN</a:t>
            </a:r>
            <a:r>
              <a:rPr lang="es-ES" sz="1400" dirty="0" smtClean="0"/>
              <a:t>… Nuevos modelos propuestos</a:t>
            </a:r>
            <a:endParaRPr lang="es-ES" dirty="0"/>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sp>
        <p:nvSpPr>
          <p:cNvPr id="6" name="5 Marcador de texto"/>
          <p:cNvSpPr>
            <a:spLocks noGrp="1"/>
          </p:cNvSpPr>
          <p:nvPr>
            <p:ph type="body" sz="quarter" idx="14"/>
          </p:nvPr>
        </p:nvSpPr>
        <p:spPr/>
        <p:txBody>
          <a:bodyPr/>
          <a:lstStyle/>
          <a:p>
            <a:pPr algn="ctr">
              <a:buNone/>
            </a:pPr>
            <a:r>
              <a:rPr lang="es-ES" sz="2400" b="1" dirty="0" smtClean="0"/>
              <a:t>Justificación</a:t>
            </a:r>
          </a:p>
          <a:p>
            <a:r>
              <a:rPr lang="es-ES" dirty="0" smtClean="0"/>
              <a:t>Transformación de la Central Térmica.</a:t>
            </a:r>
          </a:p>
          <a:p>
            <a:r>
              <a:rPr lang="es-ES" dirty="0" smtClean="0"/>
              <a:t>Construcción del Ciclo Combinado.</a:t>
            </a:r>
          </a:p>
          <a:p>
            <a:r>
              <a:rPr lang="es-ES" dirty="0" smtClean="0"/>
              <a:t>Redefinición de la Red de Vigilancia.</a:t>
            </a:r>
          </a:p>
          <a:p>
            <a:pPr>
              <a:buNone/>
            </a:pPr>
            <a:endParaRPr lang="es-ES" dirty="0" smtClean="0"/>
          </a:p>
          <a:p>
            <a:pPr algn="ctr">
              <a:buNone/>
            </a:pPr>
            <a:r>
              <a:rPr lang="es-ES" sz="2400" b="1" dirty="0" smtClean="0"/>
              <a:t>Análisis</a:t>
            </a:r>
          </a:p>
          <a:p>
            <a:r>
              <a:rPr lang="es-ES" dirty="0" smtClean="0"/>
              <a:t>Diferencias en los niveles de emisión de las centrales.</a:t>
            </a:r>
          </a:p>
          <a:p>
            <a:r>
              <a:rPr lang="es-ES" dirty="0" smtClean="0"/>
              <a:t>Diferencias en las condiciones de emisión de las centrales, especialmente en la altura de las chimeneas.</a:t>
            </a:r>
          </a:p>
          <a:p>
            <a:r>
              <a:rPr lang="es-ES" dirty="0" smtClean="0"/>
              <a:t>El SO</a:t>
            </a:r>
            <a:r>
              <a:rPr lang="es-ES" baseline="-25000" dirty="0" smtClean="0"/>
              <a:t>2</a:t>
            </a:r>
            <a:r>
              <a:rPr lang="es-ES" dirty="0" smtClean="0"/>
              <a:t> pierde interés en favor del NO</a:t>
            </a:r>
            <a:r>
              <a:rPr lang="es-ES" baseline="-25000" dirty="0" smtClean="0"/>
              <a:t>x</a:t>
            </a:r>
            <a:r>
              <a:rPr lang="es-ES" dirty="0" smtClean="0"/>
              <a:t>.</a:t>
            </a:r>
          </a:p>
          <a:p>
            <a:r>
              <a:rPr lang="es-ES" dirty="0" smtClean="0"/>
              <a:t>El modelo inicial no se puede aplicar al Ciclo Combinado.</a:t>
            </a:r>
          </a:p>
          <a:p>
            <a:r>
              <a:rPr lang="es-ES" dirty="0" smtClean="0"/>
              <a:t>Es posible utilizar en el modelo variables meteorológicas (como la dirección o velocidad del viento).</a:t>
            </a:r>
          </a:p>
        </p:txBody>
      </p:sp>
      <p:sp>
        <p:nvSpPr>
          <p:cNvPr id="7" name="6 Marcador de texto"/>
          <p:cNvSpPr>
            <a:spLocks noGrp="1"/>
          </p:cNvSpPr>
          <p:nvPr>
            <p:ph type="body" sz="quarter" idx="11"/>
          </p:nvPr>
        </p:nvSpPr>
        <p:spPr/>
        <p:txBody>
          <a:bodyPr/>
          <a:lstStyle/>
          <a:p>
            <a:endParaRPr lang="es-E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MODELOS DE CLASIFICACIÓN</a:t>
            </a:r>
            <a:r>
              <a:rPr lang="es-ES" sz="1400" dirty="0" smtClean="0"/>
              <a:t>… Nuevos modelos propuestos</a:t>
            </a:r>
            <a:endParaRPr lang="es-ES" sz="1400" dirty="0"/>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sp>
        <p:nvSpPr>
          <p:cNvPr id="6" name="5 Marcador de texto"/>
          <p:cNvSpPr>
            <a:spLocks noGrp="1"/>
          </p:cNvSpPr>
          <p:nvPr>
            <p:ph type="body" sz="quarter" idx="14"/>
          </p:nvPr>
        </p:nvSpPr>
        <p:spPr/>
        <p:txBody>
          <a:bodyPr/>
          <a:lstStyle/>
          <a:p>
            <a:pPr algn="ctr">
              <a:buNone/>
            </a:pPr>
            <a:r>
              <a:rPr lang="es-ES" sz="2400" b="1" dirty="0" smtClean="0"/>
              <a:t>Consideraciones</a:t>
            </a:r>
          </a:p>
          <a:p>
            <a:r>
              <a:rPr lang="es-ES" dirty="0" smtClean="0"/>
              <a:t>Desarrollar un modelo lo más flexible posible.</a:t>
            </a:r>
          </a:p>
          <a:p>
            <a:r>
              <a:rPr lang="es-ES" dirty="0" smtClean="0"/>
              <a:t>Utilizar el estudio de datos direccionales.</a:t>
            </a:r>
          </a:p>
          <a:p>
            <a:r>
              <a:rPr lang="es-ES" dirty="0" smtClean="0"/>
              <a:t>Utilizar los resultados de modelos de difusión.</a:t>
            </a:r>
          </a:p>
          <a:p>
            <a:pPr>
              <a:buNone/>
            </a:pPr>
            <a:endParaRPr lang="es-ES" dirty="0" smtClean="0"/>
          </a:p>
          <a:p>
            <a:pPr marL="0" indent="0">
              <a:buNone/>
            </a:pPr>
            <a:r>
              <a:rPr lang="es-ES" dirty="0" smtClean="0"/>
              <a:t>Bajo estas premisas se diseñó una estructura modular compuesta por cuatro modelos, cada uno dotado de identidad propia y orientado a resolver un problema concreto.</a:t>
            </a:r>
          </a:p>
          <a:p>
            <a:pPr marL="0" indent="0">
              <a:buNone/>
            </a:pPr>
            <a:endParaRPr lang="es-ES" dirty="0" smtClean="0"/>
          </a:p>
          <a:p>
            <a:pPr lvl="1"/>
            <a:r>
              <a:rPr lang="es-ES" dirty="0" smtClean="0"/>
              <a:t>Modelo de históricos</a:t>
            </a:r>
          </a:p>
          <a:p>
            <a:pPr lvl="1"/>
            <a:r>
              <a:rPr lang="es-ES" dirty="0" smtClean="0"/>
              <a:t>Modelo de ratios</a:t>
            </a:r>
          </a:p>
          <a:p>
            <a:pPr lvl="1"/>
            <a:r>
              <a:rPr lang="es-ES" dirty="0" smtClean="0"/>
              <a:t>Modelo de viento</a:t>
            </a:r>
          </a:p>
          <a:p>
            <a:pPr lvl="1"/>
            <a:r>
              <a:rPr lang="es-ES" dirty="0" smtClean="0"/>
              <a:t>Modelo mixto</a:t>
            </a:r>
          </a:p>
        </p:txBody>
      </p:sp>
      <p:sp>
        <p:nvSpPr>
          <p:cNvPr id="7" name="6 Marcador de texto"/>
          <p:cNvSpPr>
            <a:spLocks noGrp="1"/>
          </p:cNvSpPr>
          <p:nvPr>
            <p:ph type="body" sz="quarter" idx="11"/>
          </p:nvPr>
        </p:nvSpPr>
        <p:spPr/>
        <p:txBody>
          <a:bodyPr/>
          <a:lstStyle/>
          <a:p>
            <a:endParaRPr lang="es-E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MODELOS DE CLASIFICACIÓN</a:t>
            </a:r>
            <a:r>
              <a:rPr lang="es-ES" sz="1400" dirty="0" smtClean="0"/>
              <a:t>… Nuevos modelos propuestos</a:t>
            </a:r>
            <a:endParaRPr lang="es-ES" sz="1400" dirty="0"/>
          </a:p>
        </p:txBody>
      </p:sp>
      <p:sp>
        <p:nvSpPr>
          <p:cNvPr id="3" name="2 Marcador de texto"/>
          <p:cNvSpPr>
            <a:spLocks noGrp="1"/>
          </p:cNvSpPr>
          <p:nvPr>
            <p:ph type="body" sz="quarter" idx="11"/>
          </p:nvPr>
        </p:nvSpPr>
        <p:spPr/>
        <p:txBody>
          <a:bodyPr/>
          <a:lstStyle/>
          <a:p>
            <a:r>
              <a:rPr lang="es-ES" dirty="0" smtClean="0"/>
              <a:t>Modelo de históricos</a:t>
            </a:r>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graphicFrame>
        <p:nvGraphicFramePr>
          <p:cNvPr id="2050" name="Object 2"/>
          <p:cNvGraphicFramePr>
            <a:graphicFrameLocks/>
          </p:cNvGraphicFramePr>
          <p:nvPr/>
        </p:nvGraphicFramePr>
        <p:xfrm>
          <a:off x="473075" y="974725"/>
          <a:ext cx="8183563" cy="5365750"/>
        </p:xfrm>
        <a:graphic>
          <a:graphicData uri="http://schemas.openxmlformats.org/presentationml/2006/ole">
            <p:oleObj spid="_x0000_s32770" name="Documento" r:id="rId3" imgW="8971002" imgH="5886352" progId="Word.Document.12">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MODELOS DE CLASIFICACIÓN</a:t>
            </a:r>
            <a:r>
              <a:rPr lang="es-ES" sz="1400" dirty="0" smtClean="0"/>
              <a:t>… Nuevos modelos propuestos</a:t>
            </a:r>
            <a:endParaRPr lang="es-ES" sz="1400" dirty="0"/>
          </a:p>
        </p:txBody>
      </p:sp>
      <p:sp>
        <p:nvSpPr>
          <p:cNvPr id="3" name="2 Marcador de texto"/>
          <p:cNvSpPr>
            <a:spLocks noGrp="1"/>
          </p:cNvSpPr>
          <p:nvPr>
            <p:ph type="body" sz="quarter" idx="11"/>
          </p:nvPr>
        </p:nvSpPr>
        <p:spPr/>
        <p:txBody>
          <a:bodyPr/>
          <a:lstStyle/>
          <a:p>
            <a:r>
              <a:rPr lang="es-ES" dirty="0" smtClean="0"/>
              <a:t>Modelo de históricos</a:t>
            </a:r>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graphicFrame>
        <p:nvGraphicFramePr>
          <p:cNvPr id="2050" name="Object 2"/>
          <p:cNvGraphicFramePr>
            <a:graphicFrameLocks/>
          </p:cNvGraphicFramePr>
          <p:nvPr/>
        </p:nvGraphicFramePr>
        <p:xfrm>
          <a:off x="473075" y="974725"/>
          <a:ext cx="8183563" cy="5349875"/>
        </p:xfrm>
        <a:graphic>
          <a:graphicData uri="http://schemas.openxmlformats.org/presentationml/2006/ole">
            <p:oleObj spid="_x0000_s33794" name="Documento" r:id="rId3" imgW="8971002" imgH="5877715" progId="Word.Document.12">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MODELOS DE CLASIFICACIÓN</a:t>
            </a:r>
            <a:r>
              <a:rPr lang="es-ES" sz="1400" dirty="0" smtClean="0"/>
              <a:t>… Nuevos modelos propuestos</a:t>
            </a:r>
            <a:endParaRPr lang="es-ES" sz="1400" dirty="0"/>
          </a:p>
        </p:txBody>
      </p:sp>
      <p:sp>
        <p:nvSpPr>
          <p:cNvPr id="3" name="2 Marcador de texto"/>
          <p:cNvSpPr>
            <a:spLocks noGrp="1"/>
          </p:cNvSpPr>
          <p:nvPr>
            <p:ph type="body" sz="quarter" idx="11"/>
          </p:nvPr>
        </p:nvSpPr>
        <p:spPr/>
        <p:txBody>
          <a:bodyPr/>
          <a:lstStyle/>
          <a:p>
            <a:r>
              <a:rPr lang="es-ES" dirty="0" smtClean="0"/>
              <a:t>Modelo de ratios</a:t>
            </a:r>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graphicFrame>
        <p:nvGraphicFramePr>
          <p:cNvPr id="2050" name="Object 2"/>
          <p:cNvGraphicFramePr>
            <a:graphicFrameLocks/>
          </p:cNvGraphicFramePr>
          <p:nvPr/>
        </p:nvGraphicFramePr>
        <p:xfrm>
          <a:off x="473075" y="974725"/>
          <a:ext cx="8183563" cy="5441950"/>
        </p:xfrm>
        <a:graphic>
          <a:graphicData uri="http://schemas.openxmlformats.org/presentationml/2006/ole">
            <p:oleObj spid="_x0000_s34818" name="Documento" r:id="rId3" imgW="8971002" imgH="5883833" progId="Word.Document.12">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quarter" idx="11"/>
          </p:nvPr>
        </p:nvSpPr>
        <p:spPr/>
        <p:txBody>
          <a:bodyPr/>
          <a:lstStyle/>
          <a:p>
            <a:r>
              <a:rPr lang="es-ES" dirty="0" smtClean="0"/>
              <a:t>Modelo de ratios</a:t>
            </a:r>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graphicFrame>
        <p:nvGraphicFramePr>
          <p:cNvPr id="2050" name="Object 2"/>
          <p:cNvGraphicFramePr>
            <a:graphicFrameLocks/>
          </p:cNvGraphicFramePr>
          <p:nvPr/>
        </p:nvGraphicFramePr>
        <p:xfrm>
          <a:off x="473075" y="974725"/>
          <a:ext cx="8183563" cy="5365750"/>
        </p:xfrm>
        <a:graphic>
          <a:graphicData uri="http://schemas.openxmlformats.org/presentationml/2006/ole">
            <p:oleObj spid="_x0000_s35842" name="Documento" r:id="rId3" imgW="8971002" imgH="5880594" progId="Word.Document.12">
              <p:embed/>
            </p:oleObj>
          </a:graphicData>
        </a:graphic>
      </p:graphicFrame>
      <p:sp>
        <p:nvSpPr>
          <p:cNvPr id="7" name="6 Marcador de texto"/>
          <p:cNvSpPr>
            <a:spLocks noGrp="1"/>
          </p:cNvSpPr>
          <p:nvPr>
            <p:ph type="body" sz="quarter" idx="10"/>
          </p:nvPr>
        </p:nvSpPr>
        <p:spPr/>
        <p:txBody>
          <a:bodyPr/>
          <a:lstStyle/>
          <a:p>
            <a:r>
              <a:rPr lang="es-ES" dirty="0" smtClean="0"/>
              <a:t>MODELOS DE CLASIFICACIÓN</a:t>
            </a:r>
            <a:r>
              <a:rPr lang="es-ES" sz="1400" dirty="0" smtClean="0"/>
              <a:t>… Nuevos modelos propuestos</a:t>
            </a:r>
            <a:endParaRPr lang="es-ES"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endParaRPr lang="es-ES"/>
          </a:p>
        </p:txBody>
      </p:sp>
      <p:sp>
        <p:nvSpPr>
          <p:cNvPr id="3" name="2 Marcador de texto"/>
          <p:cNvSpPr>
            <a:spLocks noGrp="1"/>
          </p:cNvSpPr>
          <p:nvPr>
            <p:ph type="body" sz="quarter" idx="11"/>
          </p:nvPr>
        </p:nvSpPr>
        <p:spPr/>
        <p:txBody>
          <a:bodyPr/>
          <a:lstStyle/>
          <a:p>
            <a:endParaRPr lang="es-ES"/>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sp>
        <p:nvSpPr>
          <p:cNvPr id="6" name="5 Marcador de texto"/>
          <p:cNvSpPr>
            <a:spLocks noGrp="1"/>
          </p:cNvSpPr>
          <p:nvPr>
            <p:ph type="body" sz="quarter" idx="14"/>
          </p:nvPr>
        </p:nvSpPr>
        <p:spPr/>
        <p:txBody>
          <a:bodyPr/>
          <a:lstStyle/>
          <a:p>
            <a:r>
              <a:rPr lang="es-ES" dirty="0" smtClean="0"/>
              <a:t>LA U.P.T. DE AS PONTES</a:t>
            </a:r>
            <a:endParaRPr lang="es-E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MODELOS DE CLASIFICACIÓN</a:t>
            </a:r>
            <a:r>
              <a:rPr lang="es-ES" sz="1400" dirty="0" smtClean="0"/>
              <a:t>… Nuevos modelos propuestos</a:t>
            </a:r>
          </a:p>
        </p:txBody>
      </p:sp>
      <p:sp>
        <p:nvSpPr>
          <p:cNvPr id="3" name="2 Marcador de texto"/>
          <p:cNvSpPr>
            <a:spLocks noGrp="1"/>
          </p:cNvSpPr>
          <p:nvPr>
            <p:ph type="body" sz="quarter" idx="11"/>
          </p:nvPr>
        </p:nvSpPr>
        <p:spPr/>
        <p:txBody>
          <a:bodyPr/>
          <a:lstStyle/>
          <a:p>
            <a:r>
              <a:rPr lang="es-ES" dirty="0" smtClean="0"/>
              <a:t>Modelo de ratios</a:t>
            </a:r>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graphicFrame>
        <p:nvGraphicFramePr>
          <p:cNvPr id="2050" name="Object 2"/>
          <p:cNvGraphicFramePr>
            <a:graphicFrameLocks/>
          </p:cNvGraphicFramePr>
          <p:nvPr/>
        </p:nvGraphicFramePr>
        <p:xfrm>
          <a:off x="473075" y="974725"/>
          <a:ext cx="8183563" cy="5349875"/>
        </p:xfrm>
        <a:graphic>
          <a:graphicData uri="http://schemas.openxmlformats.org/presentationml/2006/ole">
            <p:oleObj spid="_x0000_s36866" name="Documento" r:id="rId3" imgW="8971002" imgH="5877715" progId="Word.Document.12">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MODELOS DE CLASIFICACIÓN</a:t>
            </a:r>
            <a:r>
              <a:rPr lang="es-ES" sz="1400" dirty="0" smtClean="0"/>
              <a:t>… Nuevos modelos propuestos</a:t>
            </a:r>
          </a:p>
        </p:txBody>
      </p:sp>
      <p:sp>
        <p:nvSpPr>
          <p:cNvPr id="3" name="2 Marcador de texto"/>
          <p:cNvSpPr>
            <a:spLocks noGrp="1"/>
          </p:cNvSpPr>
          <p:nvPr>
            <p:ph type="body" sz="quarter" idx="11"/>
          </p:nvPr>
        </p:nvSpPr>
        <p:spPr/>
        <p:txBody>
          <a:bodyPr/>
          <a:lstStyle/>
          <a:p>
            <a:r>
              <a:rPr lang="es-ES" dirty="0" smtClean="0"/>
              <a:t>Modelo de viento</a:t>
            </a:r>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graphicFrame>
        <p:nvGraphicFramePr>
          <p:cNvPr id="2050" name="Object 2"/>
          <p:cNvGraphicFramePr>
            <a:graphicFrameLocks/>
          </p:cNvGraphicFramePr>
          <p:nvPr/>
        </p:nvGraphicFramePr>
        <p:xfrm>
          <a:off x="473075" y="974725"/>
          <a:ext cx="8183563" cy="5365750"/>
        </p:xfrm>
        <a:graphic>
          <a:graphicData uri="http://schemas.openxmlformats.org/presentationml/2006/ole">
            <p:oleObj spid="_x0000_s37890" name="Documento" r:id="rId3" imgW="8971002" imgH="5880594" progId="Word.Document.12">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MODELOS DE CLASIFICACIÓN</a:t>
            </a:r>
            <a:r>
              <a:rPr lang="es-ES" sz="1400" dirty="0" smtClean="0"/>
              <a:t>… Nuevos modelos propuestos</a:t>
            </a:r>
            <a:endParaRPr lang="es-ES" sz="1400" dirty="0"/>
          </a:p>
        </p:txBody>
      </p:sp>
      <p:sp>
        <p:nvSpPr>
          <p:cNvPr id="3" name="2 Marcador de texto"/>
          <p:cNvSpPr>
            <a:spLocks noGrp="1"/>
          </p:cNvSpPr>
          <p:nvPr>
            <p:ph type="body" sz="quarter" idx="11"/>
          </p:nvPr>
        </p:nvSpPr>
        <p:spPr/>
        <p:txBody>
          <a:bodyPr/>
          <a:lstStyle/>
          <a:p>
            <a:r>
              <a:rPr lang="es-ES" dirty="0" smtClean="0"/>
              <a:t>Modelo de viento</a:t>
            </a:r>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graphicFrame>
        <p:nvGraphicFramePr>
          <p:cNvPr id="2050" name="Object 2"/>
          <p:cNvGraphicFramePr>
            <a:graphicFrameLocks/>
          </p:cNvGraphicFramePr>
          <p:nvPr/>
        </p:nvGraphicFramePr>
        <p:xfrm>
          <a:off x="473075" y="974725"/>
          <a:ext cx="8183563" cy="5349875"/>
        </p:xfrm>
        <a:graphic>
          <a:graphicData uri="http://schemas.openxmlformats.org/presentationml/2006/ole">
            <p:oleObj spid="_x0000_s38914" name="Documento" r:id="rId3" imgW="8971002" imgH="5874477" progId="Word.Document.12">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MODELOS DE CLASIFICACIÓN</a:t>
            </a:r>
            <a:r>
              <a:rPr lang="es-ES" sz="1400" dirty="0" smtClean="0"/>
              <a:t>… Nuevos modelos propuestos</a:t>
            </a:r>
            <a:endParaRPr lang="es-ES" sz="1400" dirty="0"/>
          </a:p>
        </p:txBody>
      </p:sp>
      <p:sp>
        <p:nvSpPr>
          <p:cNvPr id="3" name="2 Marcador de texto"/>
          <p:cNvSpPr>
            <a:spLocks noGrp="1"/>
          </p:cNvSpPr>
          <p:nvPr>
            <p:ph type="body" sz="quarter" idx="11"/>
          </p:nvPr>
        </p:nvSpPr>
        <p:spPr/>
        <p:txBody>
          <a:bodyPr/>
          <a:lstStyle/>
          <a:p>
            <a:r>
              <a:rPr lang="es-ES" dirty="0" smtClean="0"/>
              <a:t>Modelo de viento</a:t>
            </a:r>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graphicFrame>
        <p:nvGraphicFramePr>
          <p:cNvPr id="2050" name="Object 2"/>
          <p:cNvGraphicFramePr>
            <a:graphicFrameLocks/>
          </p:cNvGraphicFramePr>
          <p:nvPr/>
        </p:nvGraphicFramePr>
        <p:xfrm>
          <a:off x="473075" y="974725"/>
          <a:ext cx="8183563" cy="5319713"/>
        </p:xfrm>
        <a:graphic>
          <a:graphicData uri="http://schemas.openxmlformats.org/presentationml/2006/ole">
            <p:oleObj spid="_x0000_s39938" name="Documento" r:id="rId3" imgW="8926411" imgH="5828776" progId="Word.Document.12">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MODELOS DE CLASIFICACIÓN</a:t>
            </a:r>
            <a:r>
              <a:rPr lang="es-ES" sz="1400" dirty="0" smtClean="0"/>
              <a:t>… Nuevos modelos propuestos</a:t>
            </a:r>
            <a:endParaRPr lang="es-ES" sz="1400" dirty="0"/>
          </a:p>
        </p:txBody>
      </p:sp>
      <p:sp>
        <p:nvSpPr>
          <p:cNvPr id="3" name="2 Marcador de texto"/>
          <p:cNvSpPr>
            <a:spLocks noGrp="1"/>
          </p:cNvSpPr>
          <p:nvPr>
            <p:ph type="body" sz="quarter" idx="11"/>
          </p:nvPr>
        </p:nvSpPr>
        <p:spPr/>
        <p:txBody>
          <a:bodyPr/>
          <a:lstStyle/>
          <a:p>
            <a:r>
              <a:rPr lang="es-ES" dirty="0" smtClean="0"/>
              <a:t>Modelo mixto (Etapa 1)</a:t>
            </a:r>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graphicFrame>
        <p:nvGraphicFramePr>
          <p:cNvPr id="2050" name="Object 2"/>
          <p:cNvGraphicFramePr>
            <a:graphicFrameLocks/>
          </p:cNvGraphicFramePr>
          <p:nvPr/>
        </p:nvGraphicFramePr>
        <p:xfrm>
          <a:off x="473075" y="974725"/>
          <a:ext cx="8183563" cy="5349875"/>
        </p:xfrm>
        <a:graphic>
          <a:graphicData uri="http://schemas.openxmlformats.org/presentationml/2006/ole">
            <p:oleObj spid="_x0000_s40962" name="Documento" r:id="rId3" imgW="8971002" imgH="5877715" progId="Word.Document.12">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MODELOS DE CLASIFICACIÓN</a:t>
            </a:r>
            <a:r>
              <a:rPr lang="es-ES" sz="1400" dirty="0" smtClean="0"/>
              <a:t>… Nuevos modelos propuestos</a:t>
            </a:r>
            <a:endParaRPr lang="es-ES" sz="1400" dirty="0"/>
          </a:p>
        </p:txBody>
      </p:sp>
      <p:sp>
        <p:nvSpPr>
          <p:cNvPr id="3" name="2 Marcador de texto"/>
          <p:cNvSpPr>
            <a:spLocks noGrp="1"/>
          </p:cNvSpPr>
          <p:nvPr>
            <p:ph type="body" sz="quarter" idx="11"/>
          </p:nvPr>
        </p:nvSpPr>
        <p:spPr/>
        <p:txBody>
          <a:bodyPr/>
          <a:lstStyle/>
          <a:p>
            <a:r>
              <a:rPr lang="es-ES" dirty="0" smtClean="0"/>
              <a:t>Modelo mixto (Etapa 1)</a:t>
            </a:r>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graphicFrame>
        <p:nvGraphicFramePr>
          <p:cNvPr id="2050" name="Object 2"/>
          <p:cNvGraphicFramePr>
            <a:graphicFrameLocks/>
          </p:cNvGraphicFramePr>
          <p:nvPr/>
        </p:nvGraphicFramePr>
        <p:xfrm>
          <a:off x="473075" y="974725"/>
          <a:ext cx="8183563" cy="5349875"/>
        </p:xfrm>
        <a:graphic>
          <a:graphicData uri="http://schemas.openxmlformats.org/presentationml/2006/ole">
            <p:oleObj spid="_x0000_s41986" name="Documento" r:id="rId3" imgW="8971002" imgH="5871238" progId="Word.Document.12">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MODELOS DE CLASIFICACIÓN</a:t>
            </a:r>
            <a:r>
              <a:rPr lang="es-ES" sz="1400" dirty="0" smtClean="0"/>
              <a:t>… Nuevos modelos propuestos</a:t>
            </a:r>
            <a:endParaRPr lang="es-ES" sz="1400" dirty="0"/>
          </a:p>
        </p:txBody>
      </p:sp>
      <p:sp>
        <p:nvSpPr>
          <p:cNvPr id="3" name="2 Marcador de texto"/>
          <p:cNvSpPr>
            <a:spLocks noGrp="1"/>
          </p:cNvSpPr>
          <p:nvPr>
            <p:ph type="body" sz="quarter" idx="11"/>
          </p:nvPr>
        </p:nvSpPr>
        <p:spPr/>
        <p:txBody>
          <a:bodyPr/>
          <a:lstStyle/>
          <a:p>
            <a:r>
              <a:rPr lang="es-ES" dirty="0" smtClean="0"/>
              <a:t>Modelo mixto (Etapa 1)</a:t>
            </a:r>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graphicFrame>
        <p:nvGraphicFramePr>
          <p:cNvPr id="2050" name="Object 2"/>
          <p:cNvGraphicFramePr>
            <a:graphicFrameLocks/>
          </p:cNvGraphicFramePr>
          <p:nvPr/>
        </p:nvGraphicFramePr>
        <p:xfrm>
          <a:off x="473075" y="974725"/>
          <a:ext cx="8183563" cy="5349875"/>
        </p:xfrm>
        <a:graphic>
          <a:graphicData uri="http://schemas.openxmlformats.org/presentationml/2006/ole">
            <p:oleObj spid="_x0000_s43010" name="Documento" r:id="rId3" imgW="8971002" imgH="5867999" progId="Word.Document.12">
              <p:embed/>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MODELOS DE CLASIFICACIÓN</a:t>
            </a:r>
            <a:r>
              <a:rPr lang="es-ES" sz="1400" dirty="0" smtClean="0"/>
              <a:t>… Nuevos modelos propuestos</a:t>
            </a:r>
            <a:endParaRPr lang="es-ES" sz="1400" dirty="0"/>
          </a:p>
        </p:txBody>
      </p:sp>
      <p:sp>
        <p:nvSpPr>
          <p:cNvPr id="3" name="2 Marcador de texto"/>
          <p:cNvSpPr>
            <a:spLocks noGrp="1"/>
          </p:cNvSpPr>
          <p:nvPr>
            <p:ph type="body" sz="quarter" idx="11"/>
          </p:nvPr>
        </p:nvSpPr>
        <p:spPr/>
        <p:txBody>
          <a:bodyPr/>
          <a:lstStyle/>
          <a:p>
            <a:r>
              <a:rPr lang="es-ES" dirty="0" smtClean="0"/>
              <a:t>Modelo mixto (Etapa 2)</a:t>
            </a:r>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graphicFrame>
        <p:nvGraphicFramePr>
          <p:cNvPr id="2050" name="Object 2"/>
          <p:cNvGraphicFramePr>
            <a:graphicFrameLocks/>
          </p:cNvGraphicFramePr>
          <p:nvPr/>
        </p:nvGraphicFramePr>
        <p:xfrm>
          <a:off x="473075" y="974725"/>
          <a:ext cx="8183563" cy="5349875"/>
        </p:xfrm>
        <a:graphic>
          <a:graphicData uri="http://schemas.openxmlformats.org/presentationml/2006/ole">
            <p:oleObj spid="_x0000_s44034" name="Documento" r:id="rId3" imgW="8971002" imgH="5874477" progId="Word.Document.12">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MODELOS DE CLASIFICACIÓN</a:t>
            </a:r>
            <a:r>
              <a:rPr lang="es-ES" sz="1400" dirty="0" smtClean="0"/>
              <a:t>… Nuevos modelos propuestos</a:t>
            </a:r>
            <a:endParaRPr lang="es-ES" sz="1400" dirty="0"/>
          </a:p>
        </p:txBody>
      </p:sp>
      <p:sp>
        <p:nvSpPr>
          <p:cNvPr id="3" name="2 Marcador de texto"/>
          <p:cNvSpPr>
            <a:spLocks noGrp="1"/>
          </p:cNvSpPr>
          <p:nvPr>
            <p:ph type="body" sz="quarter" idx="11"/>
          </p:nvPr>
        </p:nvSpPr>
        <p:spPr/>
        <p:txBody>
          <a:bodyPr/>
          <a:lstStyle/>
          <a:p>
            <a:r>
              <a:rPr lang="es-ES" dirty="0" smtClean="0"/>
              <a:t>Modelo mixto (Etapa 2)</a:t>
            </a:r>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graphicFrame>
        <p:nvGraphicFramePr>
          <p:cNvPr id="2050" name="Object 2"/>
          <p:cNvGraphicFramePr>
            <a:graphicFrameLocks/>
          </p:cNvGraphicFramePr>
          <p:nvPr/>
        </p:nvGraphicFramePr>
        <p:xfrm>
          <a:off x="473075" y="974725"/>
          <a:ext cx="8183563" cy="5349875"/>
        </p:xfrm>
        <a:graphic>
          <a:graphicData uri="http://schemas.openxmlformats.org/presentationml/2006/ole">
            <p:oleObj spid="_x0000_s45058" name="Documento" r:id="rId3" imgW="8971002" imgH="5864761" progId="Word.Document.12">
              <p:embed/>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MODELOS DE CLASIFICACIÓN</a:t>
            </a:r>
            <a:r>
              <a:rPr lang="es-ES" sz="1400" dirty="0" smtClean="0"/>
              <a:t>… Nuevos modelos propuestos</a:t>
            </a:r>
            <a:endParaRPr lang="es-ES" sz="1400" dirty="0"/>
          </a:p>
        </p:txBody>
      </p:sp>
      <p:sp>
        <p:nvSpPr>
          <p:cNvPr id="3" name="2 Marcador de texto"/>
          <p:cNvSpPr>
            <a:spLocks noGrp="1"/>
          </p:cNvSpPr>
          <p:nvPr>
            <p:ph type="body" sz="quarter" idx="11"/>
          </p:nvPr>
        </p:nvSpPr>
        <p:spPr/>
        <p:txBody>
          <a:bodyPr/>
          <a:lstStyle/>
          <a:p>
            <a:r>
              <a:rPr lang="es-ES" dirty="0" smtClean="0"/>
              <a:t>Esquema propuesto</a:t>
            </a:r>
            <a:endParaRPr lang="es-ES" dirty="0"/>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sp>
        <p:nvSpPr>
          <p:cNvPr id="5139"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143"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59393" name="Picture 1"/>
          <p:cNvPicPr>
            <a:picLocks noChangeAspect="1" noChangeArrowheads="1"/>
          </p:cNvPicPr>
          <p:nvPr/>
        </p:nvPicPr>
        <p:blipFill>
          <a:blip r:embed="rId2" cstate="print"/>
          <a:srcRect/>
          <a:stretch>
            <a:fillRect/>
          </a:stretch>
        </p:blipFill>
        <p:spPr bwMode="auto">
          <a:xfrm>
            <a:off x="426019" y="720000"/>
            <a:ext cx="8291963" cy="541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endParaRPr lang="es-ES"/>
          </a:p>
        </p:txBody>
      </p:sp>
      <p:sp>
        <p:nvSpPr>
          <p:cNvPr id="3" name="2 Marcador de texto"/>
          <p:cNvSpPr>
            <a:spLocks noGrp="1"/>
          </p:cNvSpPr>
          <p:nvPr>
            <p:ph type="body" sz="quarter" idx="11"/>
          </p:nvPr>
        </p:nvSpPr>
        <p:spPr/>
        <p:txBody>
          <a:bodyPr/>
          <a:lstStyle/>
          <a:p>
            <a:endParaRPr lang="es-ES"/>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sp>
        <p:nvSpPr>
          <p:cNvPr id="6" name="5 Marcador de texto"/>
          <p:cNvSpPr>
            <a:spLocks noGrp="1"/>
          </p:cNvSpPr>
          <p:nvPr>
            <p:ph type="body" sz="quarter" idx="14"/>
          </p:nvPr>
        </p:nvSpPr>
        <p:spPr/>
        <p:txBody>
          <a:bodyPr/>
          <a:lstStyle/>
          <a:p>
            <a:r>
              <a:rPr lang="es-ES" dirty="0" smtClean="0"/>
              <a:t>LA U.P.T. DE AS PONTES</a:t>
            </a:r>
            <a:endParaRPr lang="es-ES" dirty="0"/>
          </a:p>
        </p:txBody>
      </p:sp>
      <p:sp>
        <p:nvSpPr>
          <p:cNvPr id="7" name="6 Marcador de texto"/>
          <p:cNvSpPr>
            <a:spLocks noGrp="1"/>
          </p:cNvSpPr>
          <p:nvPr>
            <p:ph type="body" sz="quarter" idx="16"/>
          </p:nvPr>
        </p:nvSpPr>
        <p:spPr>
          <a:xfrm>
            <a:off x="2428861" y="4058671"/>
            <a:ext cx="6286543" cy="584775"/>
          </a:xfrm>
        </p:spPr>
        <p:txBody>
          <a:bodyPr/>
          <a:lstStyle/>
          <a:p>
            <a:r>
              <a:rPr lang="es-ES" dirty="0" smtClean="0"/>
              <a:t>Historia</a:t>
            </a:r>
            <a:endParaRPr lang="es-E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endParaRPr lang="es-ES"/>
          </a:p>
        </p:txBody>
      </p:sp>
      <p:sp>
        <p:nvSpPr>
          <p:cNvPr id="3" name="2 Marcador de texto"/>
          <p:cNvSpPr>
            <a:spLocks noGrp="1"/>
          </p:cNvSpPr>
          <p:nvPr>
            <p:ph type="body" sz="quarter" idx="11"/>
          </p:nvPr>
        </p:nvSpPr>
        <p:spPr/>
        <p:txBody>
          <a:bodyPr/>
          <a:lstStyle/>
          <a:p>
            <a:endParaRPr lang="es-ES"/>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sp>
        <p:nvSpPr>
          <p:cNvPr id="6" name="5 Marcador de texto"/>
          <p:cNvSpPr>
            <a:spLocks noGrp="1"/>
          </p:cNvSpPr>
          <p:nvPr>
            <p:ph type="body" sz="quarter" idx="14"/>
          </p:nvPr>
        </p:nvSpPr>
        <p:spPr/>
        <p:txBody>
          <a:bodyPr/>
          <a:lstStyle/>
          <a:p>
            <a:r>
              <a:rPr lang="es-ES" dirty="0" smtClean="0"/>
              <a:t>APLICACIÓN A DATOS REALES</a:t>
            </a:r>
            <a:endParaRPr lang="es-E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endParaRPr lang="es-ES"/>
          </a:p>
        </p:txBody>
      </p:sp>
      <p:sp>
        <p:nvSpPr>
          <p:cNvPr id="3" name="2 Marcador de texto"/>
          <p:cNvSpPr>
            <a:spLocks noGrp="1"/>
          </p:cNvSpPr>
          <p:nvPr>
            <p:ph type="body" sz="quarter" idx="11"/>
          </p:nvPr>
        </p:nvSpPr>
        <p:spPr/>
        <p:txBody>
          <a:bodyPr/>
          <a:lstStyle/>
          <a:p>
            <a:endParaRPr lang="es-ES"/>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sp>
        <p:nvSpPr>
          <p:cNvPr id="6" name="5 Marcador de texto"/>
          <p:cNvSpPr>
            <a:spLocks noGrp="1"/>
          </p:cNvSpPr>
          <p:nvPr>
            <p:ph type="body" sz="quarter" idx="14"/>
          </p:nvPr>
        </p:nvSpPr>
        <p:spPr/>
        <p:txBody>
          <a:bodyPr/>
          <a:lstStyle/>
          <a:p>
            <a:r>
              <a:rPr lang="es-ES" dirty="0" smtClean="0"/>
              <a:t>APLICACIÓN A DATOS REALES</a:t>
            </a:r>
            <a:endParaRPr lang="es-ES" dirty="0"/>
          </a:p>
        </p:txBody>
      </p:sp>
      <p:sp>
        <p:nvSpPr>
          <p:cNvPr id="7" name="6 Marcador de texto"/>
          <p:cNvSpPr>
            <a:spLocks noGrp="1"/>
          </p:cNvSpPr>
          <p:nvPr>
            <p:ph type="body" sz="quarter" idx="16"/>
          </p:nvPr>
        </p:nvSpPr>
        <p:spPr>
          <a:xfrm>
            <a:off x="2428861" y="4058671"/>
            <a:ext cx="6286543" cy="584775"/>
          </a:xfrm>
        </p:spPr>
        <p:txBody>
          <a:bodyPr/>
          <a:lstStyle/>
          <a:p>
            <a:r>
              <a:rPr lang="es-ES" dirty="0" smtClean="0"/>
              <a:t>Consideraciones previas</a:t>
            </a:r>
            <a:endParaRPr lang="es-E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APLICACIÓN A DATOS REALES</a:t>
            </a:r>
            <a:r>
              <a:rPr lang="es-ES" sz="1400" dirty="0" smtClean="0"/>
              <a:t>… Consideraciones previas</a:t>
            </a:r>
            <a:endParaRPr lang="es-ES" sz="1400" dirty="0"/>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sp>
        <p:nvSpPr>
          <p:cNvPr id="6" name="5 Marcador de texto"/>
          <p:cNvSpPr>
            <a:spLocks noGrp="1"/>
          </p:cNvSpPr>
          <p:nvPr>
            <p:ph type="body" sz="quarter" idx="14"/>
          </p:nvPr>
        </p:nvSpPr>
        <p:spPr/>
        <p:txBody>
          <a:bodyPr/>
          <a:lstStyle/>
          <a:p>
            <a:r>
              <a:rPr lang="es-ES" dirty="0" smtClean="0"/>
              <a:t>La implementación de los modelos se ha realizado utilizando lenguaje R, para lo que se ha desarrollado una rutina específica.</a:t>
            </a:r>
          </a:p>
          <a:p>
            <a:endParaRPr lang="es-ES" dirty="0" smtClean="0"/>
          </a:p>
          <a:p>
            <a:r>
              <a:rPr lang="es-ES" dirty="0" smtClean="0"/>
              <a:t>Para ilustrar los ejemplos se ha utilizado la aplicación de visualización VPR INM 2007 (Versión 3), que forma parte del sistema de predicción estadística SIPEI.</a:t>
            </a:r>
          </a:p>
          <a:p>
            <a:endParaRPr lang="es-ES" dirty="0" smtClean="0"/>
          </a:p>
          <a:p>
            <a:r>
              <a:rPr lang="es-ES" dirty="0" smtClean="0"/>
              <a:t>Se ha seguido el esquema propuesto, utilizando en cada uno de los modelos los parámetros oportunos.</a:t>
            </a:r>
            <a:endParaRPr lang="es-ES" dirty="0"/>
          </a:p>
        </p:txBody>
      </p:sp>
      <p:sp>
        <p:nvSpPr>
          <p:cNvPr id="7" name="6 Marcador de texto"/>
          <p:cNvSpPr>
            <a:spLocks noGrp="1"/>
          </p:cNvSpPr>
          <p:nvPr>
            <p:ph type="body" sz="quarter" idx="11"/>
          </p:nvPr>
        </p:nvSpPr>
        <p:spPr/>
        <p:txBody>
          <a:bodyPr/>
          <a:lstStyle/>
          <a:p>
            <a:endParaRPr lang="es-E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APLICACIÓN A DATOS REALES</a:t>
            </a:r>
            <a:r>
              <a:rPr lang="es-ES" sz="1400" dirty="0" smtClean="0"/>
              <a:t>… Consideraciones previas</a:t>
            </a:r>
            <a:endParaRPr lang="es-ES" dirty="0"/>
          </a:p>
        </p:txBody>
      </p:sp>
      <p:sp>
        <p:nvSpPr>
          <p:cNvPr id="3" name="2 Marcador de texto"/>
          <p:cNvSpPr>
            <a:spLocks noGrp="1"/>
          </p:cNvSpPr>
          <p:nvPr>
            <p:ph type="body" sz="quarter" idx="11"/>
          </p:nvPr>
        </p:nvSpPr>
        <p:spPr/>
        <p:txBody>
          <a:bodyPr/>
          <a:lstStyle/>
          <a:p>
            <a:r>
              <a:rPr lang="es-ES" dirty="0" smtClean="0"/>
              <a:t>Parámetros utilizados en los modelos</a:t>
            </a:r>
            <a:endParaRPr lang="es-ES" dirty="0"/>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sp>
        <p:nvSpPr>
          <p:cNvPr id="6" name="5 Marcador de texto"/>
          <p:cNvSpPr>
            <a:spLocks noGrp="1"/>
          </p:cNvSpPr>
          <p:nvPr>
            <p:ph type="body" sz="quarter" idx="14"/>
          </p:nvPr>
        </p:nvSpPr>
        <p:spPr>
          <a:xfrm>
            <a:off x="360000" y="900000"/>
            <a:ext cx="8424000" cy="5058000"/>
          </a:xfrm>
        </p:spPr>
        <p:txBody>
          <a:bodyPr/>
          <a:lstStyle/>
          <a:p>
            <a:r>
              <a:rPr lang="es-ES" dirty="0" smtClean="0">
                <a:latin typeface="Cambria Math" pitchFamily="18" charset="0"/>
                <a:ea typeface="Cambria Math" pitchFamily="18" charset="0"/>
              </a:rPr>
              <a:t>s</a:t>
            </a:r>
            <a:r>
              <a:rPr lang="es-ES" baseline="-25000" dirty="0" smtClean="0">
                <a:latin typeface="Cambria Math" pitchFamily="18" charset="0"/>
                <a:ea typeface="Cambria Math" pitchFamily="18" charset="0"/>
              </a:rPr>
              <a:t>0</a:t>
            </a:r>
            <a:r>
              <a:rPr lang="es-ES" dirty="0" smtClean="0">
                <a:latin typeface="Cambria Math" pitchFamily="18" charset="0"/>
                <a:ea typeface="Cambria Math" pitchFamily="18" charset="0"/>
              </a:rPr>
              <a:t> = 10</a:t>
            </a:r>
            <a:r>
              <a:rPr lang="es-ES" dirty="0" smtClean="0"/>
              <a:t>, que es el 10% de 100 </a:t>
            </a:r>
            <a:r>
              <a:rPr lang="el-GR" dirty="0" smtClean="0"/>
              <a:t>μ</a:t>
            </a:r>
            <a:r>
              <a:rPr lang="es-ES" dirty="0" smtClean="0"/>
              <a:t>g/m</a:t>
            </a:r>
            <a:r>
              <a:rPr lang="es-ES" baseline="30000" dirty="0" smtClean="0"/>
              <a:t>3</a:t>
            </a:r>
            <a:r>
              <a:rPr lang="es-ES" dirty="0" smtClean="0"/>
              <a:t>, primer nivel de alarma de SO</a:t>
            </a:r>
            <a:r>
              <a:rPr lang="es-ES" baseline="-25000" dirty="0" smtClean="0"/>
              <a:t>2</a:t>
            </a:r>
            <a:r>
              <a:rPr lang="es-ES" dirty="0" smtClean="0"/>
              <a:t>.</a:t>
            </a:r>
          </a:p>
          <a:p>
            <a:r>
              <a:rPr lang="es-ES" dirty="0" smtClean="0">
                <a:latin typeface="Cambria Math" pitchFamily="18" charset="0"/>
                <a:ea typeface="Cambria Math" pitchFamily="18" charset="0"/>
              </a:rPr>
              <a:t>n</a:t>
            </a:r>
            <a:r>
              <a:rPr lang="es-ES" baseline="-25000" dirty="0" smtClean="0">
                <a:latin typeface="Cambria Math" pitchFamily="18" charset="0"/>
                <a:ea typeface="Cambria Math" pitchFamily="18" charset="0"/>
              </a:rPr>
              <a:t>0</a:t>
            </a:r>
            <a:r>
              <a:rPr lang="es-ES" dirty="0" smtClean="0">
                <a:latin typeface="Cambria Math" pitchFamily="18" charset="0"/>
                <a:ea typeface="Cambria Math" pitchFamily="18" charset="0"/>
              </a:rPr>
              <a:t> = 10</a:t>
            </a:r>
            <a:r>
              <a:rPr lang="es-ES" dirty="0" smtClean="0"/>
              <a:t>, que es el 20% de 50 </a:t>
            </a:r>
            <a:r>
              <a:rPr lang="el-GR" dirty="0" smtClean="0"/>
              <a:t>μ</a:t>
            </a:r>
            <a:r>
              <a:rPr lang="es-ES" dirty="0" smtClean="0"/>
              <a:t>g/m</a:t>
            </a:r>
            <a:r>
              <a:rPr lang="es-ES" baseline="30000" dirty="0" smtClean="0"/>
              <a:t>3</a:t>
            </a:r>
            <a:r>
              <a:rPr lang="es-ES" dirty="0" smtClean="0"/>
              <a:t>, primer nivel de alarma de NO</a:t>
            </a:r>
            <a:r>
              <a:rPr lang="es-ES" baseline="-25000" dirty="0" smtClean="0"/>
              <a:t>x</a:t>
            </a:r>
            <a:r>
              <a:rPr lang="es-ES" dirty="0" smtClean="0"/>
              <a:t>.</a:t>
            </a:r>
          </a:p>
        </p:txBody>
      </p:sp>
      <p:graphicFrame>
        <p:nvGraphicFramePr>
          <p:cNvPr id="7" name="6 Tabla"/>
          <p:cNvGraphicFramePr>
            <a:graphicFrameLocks noGrp="1"/>
          </p:cNvGraphicFramePr>
          <p:nvPr/>
        </p:nvGraphicFramePr>
        <p:xfrm>
          <a:off x="976740" y="2189814"/>
          <a:ext cx="7190520" cy="3596640"/>
        </p:xfrm>
        <a:graphic>
          <a:graphicData uri="http://schemas.openxmlformats.org/drawingml/2006/table">
            <a:tbl>
              <a:tblPr>
                <a:tableStyleId>{2D5ABB26-0587-4C30-8999-92F81FD0307C}</a:tableStyleId>
              </a:tblPr>
              <a:tblGrid>
                <a:gridCol w="1438104"/>
                <a:gridCol w="1438104"/>
                <a:gridCol w="1438104"/>
                <a:gridCol w="1438104"/>
                <a:gridCol w="1438104"/>
              </a:tblGrid>
              <a:tr h="324000">
                <a:tc>
                  <a:txBody>
                    <a:bodyPr/>
                    <a:lstStyle/>
                    <a:p>
                      <a:pPr algn="ctr"/>
                      <a:endParaRPr lang="es-ES" sz="1600" b="1" i="1" dirty="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600" b="1" dirty="0" smtClean="0">
                          <a:latin typeface="Arial" pitchFamily="34" charset="0"/>
                          <a:cs typeface="Arial" pitchFamily="34" charset="0"/>
                        </a:rPr>
                        <a:t>Modelo de históricos</a:t>
                      </a:r>
                      <a:endParaRPr lang="es-ES" sz="16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600" b="1" dirty="0" smtClean="0">
                          <a:latin typeface="Arial" pitchFamily="34" charset="0"/>
                          <a:cs typeface="Arial" pitchFamily="34" charset="0"/>
                        </a:rPr>
                        <a:t>Modelo de ratios</a:t>
                      </a:r>
                      <a:endParaRPr lang="es-ES" sz="16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600" b="1" dirty="0" smtClean="0">
                          <a:latin typeface="Arial" pitchFamily="34" charset="0"/>
                          <a:cs typeface="Arial" pitchFamily="34" charset="0"/>
                        </a:rPr>
                        <a:t>Modelo de viento</a:t>
                      </a:r>
                      <a:endParaRPr lang="es-ES" sz="16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600" b="1" dirty="0" smtClean="0">
                          <a:latin typeface="Arial" pitchFamily="34" charset="0"/>
                          <a:cs typeface="Arial" pitchFamily="34" charset="0"/>
                        </a:rPr>
                        <a:t>Modelo mixto</a:t>
                      </a:r>
                      <a:endParaRPr lang="es-ES" sz="16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r>
              <a:tr h="324000">
                <a:tc>
                  <a:txBody>
                    <a:bodyPr/>
                    <a:lstStyle/>
                    <a:p>
                      <a:pPr algn="ctr"/>
                      <a:r>
                        <a:rPr lang="es-ES" sz="1600" i="1" dirty="0" err="1" smtClean="0">
                          <a:latin typeface="Cambria Math" pitchFamily="18" charset="0"/>
                          <a:ea typeface="Cambria Math" pitchFamily="18" charset="0"/>
                          <a:cs typeface="Arial" pitchFamily="34" charset="0"/>
                        </a:rPr>
                        <a:t>n</a:t>
                      </a:r>
                      <a:r>
                        <a:rPr lang="es-ES" sz="1600" i="1" baseline="-25000" dirty="0" err="1" smtClean="0">
                          <a:latin typeface="Cambria Math" pitchFamily="18" charset="0"/>
                          <a:ea typeface="Cambria Math" pitchFamily="18" charset="0"/>
                          <a:cs typeface="Arial" pitchFamily="34" charset="0"/>
                        </a:rPr>
                        <a:t>min</a:t>
                      </a:r>
                      <a:endParaRPr lang="es-ES" sz="1600" i="1" dirty="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a:r>
                        <a:rPr lang="es-ES" sz="1600" i="0" dirty="0" smtClean="0">
                          <a:latin typeface="Cambria Math" pitchFamily="18" charset="0"/>
                          <a:ea typeface="Cambria Math" pitchFamily="18" charset="0"/>
                          <a:cs typeface="Arial" pitchFamily="34" charset="0"/>
                        </a:rPr>
                        <a:t>2</a:t>
                      </a:r>
                      <a:endParaRPr lang="es-ES" sz="1600" i="0" dirty="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i="0" dirty="0" smtClean="0">
                          <a:latin typeface="Cambria Math" pitchFamily="18" charset="0"/>
                          <a:ea typeface="Cambria Math" pitchFamily="18" charset="0"/>
                          <a:cs typeface="Arial" pitchFamily="34" charset="0"/>
                        </a:rPr>
                        <a:t>2</a:t>
                      </a:r>
                      <a:endParaRPr lang="es-ES" sz="1600" i="0" dirty="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i="0" dirty="0" smtClean="0">
                          <a:latin typeface="Cambria Math" pitchFamily="18" charset="0"/>
                          <a:ea typeface="Cambria Math" pitchFamily="18" charset="0"/>
                          <a:cs typeface="Arial" pitchFamily="34" charset="0"/>
                        </a:rPr>
                        <a:t>--</a:t>
                      </a:r>
                      <a:endParaRPr lang="es-ES" sz="1600" i="0" dirty="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i="0" dirty="0" smtClean="0">
                          <a:latin typeface="Cambria Math" pitchFamily="18" charset="0"/>
                          <a:ea typeface="Cambria Math" pitchFamily="18" charset="0"/>
                          <a:cs typeface="Arial" pitchFamily="34" charset="0"/>
                        </a:rPr>
                        <a:t>2</a:t>
                      </a:r>
                      <a:endParaRPr lang="es-ES" sz="1600" i="0" dirty="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00">
                <a:tc>
                  <a:txBody>
                    <a:bodyPr/>
                    <a:lstStyle/>
                    <a:p>
                      <a:pPr algn="ctr"/>
                      <a:r>
                        <a:rPr lang="es-ES" sz="1600" i="1" dirty="0" smtClean="0">
                          <a:latin typeface="Cambria Math" pitchFamily="18" charset="0"/>
                          <a:ea typeface="Cambria Math" pitchFamily="18" charset="0"/>
                          <a:cs typeface="Arial" pitchFamily="34" charset="0"/>
                        </a:rPr>
                        <a:t>K</a:t>
                      </a:r>
                      <a:endParaRPr lang="es-ES" sz="1600" i="1" dirty="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a:r>
                        <a:rPr lang="es-ES" sz="1600" i="0" dirty="0" smtClean="0">
                          <a:latin typeface="Cambria Math" pitchFamily="18" charset="0"/>
                          <a:ea typeface="Cambria Math" pitchFamily="18" charset="0"/>
                          <a:cs typeface="Arial" pitchFamily="34" charset="0"/>
                        </a:rPr>
                        <a:t>120</a:t>
                      </a:r>
                      <a:endParaRPr lang="es-ES" sz="1600" i="0" dirty="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i="0" dirty="0" smtClean="0">
                          <a:latin typeface="Cambria Math" pitchFamily="18" charset="0"/>
                          <a:ea typeface="Cambria Math" pitchFamily="18" charset="0"/>
                          <a:cs typeface="Arial" pitchFamily="34" charset="0"/>
                        </a:rPr>
                        <a:t>--</a:t>
                      </a:r>
                      <a:endParaRPr lang="es-ES" sz="1600" i="0" dirty="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i="0" dirty="0" smtClean="0">
                          <a:latin typeface="Cambria Math" pitchFamily="18" charset="0"/>
                          <a:ea typeface="Cambria Math" pitchFamily="18" charset="0"/>
                          <a:cs typeface="Arial" pitchFamily="34" charset="0"/>
                        </a:rPr>
                        <a:t>120</a:t>
                      </a:r>
                      <a:endParaRPr lang="es-ES" sz="1600" i="0" dirty="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i="0" dirty="0" smtClean="0">
                          <a:latin typeface="Cambria Math" pitchFamily="18" charset="0"/>
                          <a:ea typeface="Cambria Math" pitchFamily="18" charset="0"/>
                          <a:cs typeface="Arial" pitchFamily="34" charset="0"/>
                        </a:rPr>
                        <a:t>--</a:t>
                      </a:r>
                      <a:endParaRPr lang="es-ES" sz="1600" i="0" dirty="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00">
                <a:tc>
                  <a:txBody>
                    <a:bodyPr/>
                    <a:lstStyle/>
                    <a:p>
                      <a:pPr algn="ctr"/>
                      <a:r>
                        <a:rPr lang="es-ES" sz="1600" i="1" dirty="0" smtClean="0">
                          <a:latin typeface="Cambria Math" pitchFamily="18" charset="0"/>
                          <a:ea typeface="Cambria Math" pitchFamily="18" charset="0"/>
                          <a:cs typeface="Arial" pitchFamily="34" charset="0"/>
                        </a:rPr>
                        <a:t>T</a:t>
                      </a:r>
                      <a:endParaRPr lang="es-ES" sz="1600" i="1" dirty="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a:r>
                        <a:rPr lang="es-ES" sz="1600" i="0" dirty="0" smtClean="0">
                          <a:latin typeface="Cambria Math" pitchFamily="18" charset="0"/>
                          <a:ea typeface="Cambria Math" pitchFamily="18" charset="0"/>
                          <a:cs typeface="Arial" pitchFamily="34" charset="0"/>
                        </a:rPr>
                        <a:t>--</a:t>
                      </a:r>
                      <a:endParaRPr lang="es-ES" sz="1600" i="0" dirty="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i="0" dirty="0" smtClean="0">
                          <a:latin typeface="Cambria Math" pitchFamily="18" charset="0"/>
                          <a:ea typeface="Cambria Math" pitchFamily="18" charset="0"/>
                          <a:cs typeface="Arial" pitchFamily="34" charset="0"/>
                        </a:rPr>
                        <a:t>120</a:t>
                      </a:r>
                      <a:endParaRPr lang="es-ES" sz="1600" i="0" dirty="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i="0" dirty="0" smtClean="0">
                          <a:latin typeface="Cambria Math" pitchFamily="18" charset="0"/>
                          <a:ea typeface="Cambria Math" pitchFamily="18" charset="0"/>
                          <a:cs typeface="Arial" pitchFamily="34" charset="0"/>
                        </a:rPr>
                        <a:t>30</a:t>
                      </a:r>
                      <a:endParaRPr lang="es-ES" sz="1600" i="0" dirty="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i="0" dirty="0" smtClean="0">
                          <a:latin typeface="Cambria Math" pitchFamily="18" charset="0"/>
                          <a:ea typeface="Cambria Math" pitchFamily="18" charset="0"/>
                          <a:cs typeface="Arial" pitchFamily="34" charset="0"/>
                        </a:rPr>
                        <a:t>120</a:t>
                      </a:r>
                      <a:endParaRPr lang="es-ES" sz="1600" i="0" dirty="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i="1" dirty="0" smtClean="0">
                          <a:latin typeface="Cambria Math" pitchFamily="18" charset="0"/>
                          <a:ea typeface="Cambria Math" pitchFamily="18" charset="0"/>
                          <a:cs typeface="Arial" pitchFamily="34" charset="0"/>
                        </a:rPr>
                        <a:t>t</a:t>
                      </a:r>
                      <a:r>
                        <a:rPr lang="es-ES" sz="1600" i="1" baseline="-25000" dirty="0" smtClean="0">
                          <a:latin typeface="Cambria Math" pitchFamily="18" charset="0"/>
                          <a:ea typeface="Cambria Math" pitchFamily="18" charset="0"/>
                          <a:cs typeface="Arial" pitchFamily="34" charset="0"/>
                        </a:rPr>
                        <a:t>0</a:t>
                      </a:r>
                      <a:endParaRPr lang="es-ES" sz="1600" i="1" dirty="0" smtClean="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a:r>
                        <a:rPr lang="es-ES" sz="1600" i="0" dirty="0" smtClean="0">
                          <a:latin typeface="Cambria Math" pitchFamily="18" charset="0"/>
                          <a:ea typeface="Cambria Math" pitchFamily="18" charset="0"/>
                          <a:cs typeface="Arial" pitchFamily="34" charset="0"/>
                        </a:rPr>
                        <a:t>--</a:t>
                      </a:r>
                      <a:endParaRPr lang="es-ES" sz="1600" i="0" dirty="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i="0" dirty="0" smtClean="0">
                          <a:latin typeface="Cambria Math" pitchFamily="18" charset="0"/>
                          <a:ea typeface="Cambria Math" pitchFamily="18" charset="0"/>
                          <a:cs typeface="Arial" pitchFamily="34" charset="0"/>
                        </a:rPr>
                        <a:t>t  - 120</a:t>
                      </a:r>
                      <a:endParaRPr lang="es-ES" sz="1600" i="0" dirty="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i="0" dirty="0" smtClean="0">
                          <a:latin typeface="Cambria Math" pitchFamily="18" charset="0"/>
                          <a:ea typeface="Cambria Math" pitchFamily="18" charset="0"/>
                          <a:cs typeface="Arial" pitchFamily="34" charset="0"/>
                        </a:rPr>
                        <a:t>--</a:t>
                      </a:r>
                      <a:endParaRPr lang="es-ES" sz="1600" i="0" dirty="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i="0" dirty="0" smtClean="0">
                          <a:latin typeface="Cambria Math" pitchFamily="18" charset="0"/>
                          <a:ea typeface="Cambria Math" pitchFamily="18" charset="0"/>
                          <a:cs typeface="Arial" pitchFamily="34" charset="0"/>
                        </a:rPr>
                        <a:t>t  - 120</a:t>
                      </a:r>
                      <a:endParaRPr lang="es-ES" sz="1600" i="0" dirty="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i="1" dirty="0" smtClean="0">
                          <a:latin typeface="Cambria Math" pitchFamily="18" charset="0"/>
                          <a:ea typeface="Cambria Math" pitchFamily="18" charset="0"/>
                          <a:cs typeface="Arial" pitchFamily="34" charset="0"/>
                        </a:rPr>
                        <a:t>t</a:t>
                      </a:r>
                      <a:r>
                        <a:rPr lang="es-ES" sz="1600" i="1" baseline="-25000" dirty="0" smtClean="0">
                          <a:latin typeface="Cambria Math" pitchFamily="18" charset="0"/>
                          <a:ea typeface="Cambria Math" pitchFamily="18" charset="0"/>
                          <a:cs typeface="Arial" pitchFamily="34" charset="0"/>
                        </a:rPr>
                        <a:t>1</a:t>
                      </a:r>
                      <a:endParaRPr lang="es-ES" sz="1600" i="1" dirty="0" smtClean="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a:r>
                        <a:rPr lang="es-ES" sz="1600" i="0" dirty="0" smtClean="0">
                          <a:latin typeface="Cambria Math" pitchFamily="18" charset="0"/>
                          <a:ea typeface="Cambria Math" pitchFamily="18" charset="0"/>
                          <a:cs typeface="Arial" pitchFamily="34" charset="0"/>
                        </a:rPr>
                        <a:t>--</a:t>
                      </a:r>
                      <a:endParaRPr lang="es-ES" sz="1600" i="0" dirty="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i="0" dirty="0" smtClean="0">
                          <a:latin typeface="Cambria Math" pitchFamily="18" charset="0"/>
                          <a:ea typeface="Cambria Math" pitchFamily="18" charset="0"/>
                          <a:cs typeface="Arial" pitchFamily="34" charset="0"/>
                        </a:rPr>
                        <a:t>--</a:t>
                      </a:r>
                      <a:endParaRPr lang="es-ES" sz="1600" i="0" dirty="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i="0" dirty="0" smtClean="0">
                          <a:latin typeface="Cambria Math" pitchFamily="18" charset="0"/>
                          <a:ea typeface="Cambria Math" pitchFamily="18" charset="0"/>
                          <a:cs typeface="Arial" pitchFamily="34" charset="0"/>
                        </a:rPr>
                        <a:t>t  – 15 – d</a:t>
                      </a:r>
                      <a:r>
                        <a:rPr lang="es-ES" sz="1600" i="0" baseline="-25000" dirty="0" smtClean="0">
                          <a:latin typeface="Cambria Math" pitchFamily="18" charset="0"/>
                          <a:ea typeface="Cambria Math" pitchFamily="18" charset="0"/>
                          <a:cs typeface="Arial" pitchFamily="34" charset="0"/>
                        </a:rPr>
                        <a:t>e</a:t>
                      </a:r>
                      <a:r>
                        <a:rPr lang="es-ES" sz="1600" i="0" dirty="0" smtClean="0">
                          <a:latin typeface="Cambria Math" pitchFamily="18" charset="0"/>
                          <a:ea typeface="Cambria Math" pitchFamily="18" charset="0"/>
                          <a:cs typeface="Arial" pitchFamily="34" charset="0"/>
                        </a:rPr>
                        <a:t>/</a:t>
                      </a:r>
                      <a:r>
                        <a:rPr lang="es-ES" sz="1600" i="0" dirty="0" smtClean="0">
                          <a:latin typeface="Cambria Math" pitchFamily="18" charset="0"/>
                          <a:ea typeface="Cambria Math" pitchFamily="18" charset="0"/>
                          <a:cs typeface="Arial"/>
                        </a:rPr>
                        <a:t>Ṽ</a:t>
                      </a:r>
                      <a:r>
                        <a:rPr lang="es-ES" sz="1600" i="0" baseline="-25000" dirty="0" smtClean="0">
                          <a:latin typeface="Cambria Math" pitchFamily="18" charset="0"/>
                          <a:ea typeface="Cambria Math" pitchFamily="18" charset="0"/>
                          <a:cs typeface="Arial" pitchFamily="34" charset="0"/>
                        </a:rPr>
                        <a:t>V</a:t>
                      </a:r>
                      <a:endParaRPr lang="es-ES" sz="1600" i="0" dirty="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i="0" dirty="0" smtClean="0">
                          <a:latin typeface="Cambria Math" pitchFamily="18" charset="0"/>
                          <a:ea typeface="Cambria Math" pitchFamily="18" charset="0"/>
                          <a:cs typeface="Arial" pitchFamily="34" charset="0"/>
                        </a:rPr>
                        <a:t>--</a:t>
                      </a:r>
                      <a:endParaRPr lang="es-ES" sz="1600" i="0" dirty="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00">
                <a:tc>
                  <a:txBody>
                    <a:bodyPr/>
                    <a:lstStyle/>
                    <a:p>
                      <a:pPr algn="ctr"/>
                      <a:r>
                        <a:rPr lang="es-ES" sz="1600" i="1" dirty="0" smtClean="0">
                          <a:latin typeface="Cambria Math" pitchFamily="18" charset="0"/>
                          <a:ea typeface="Cambria Math" pitchFamily="18" charset="0"/>
                          <a:cs typeface="Arial" pitchFamily="34" charset="0"/>
                        </a:rPr>
                        <a:t>c</a:t>
                      </a:r>
                      <a:r>
                        <a:rPr lang="es-ES" sz="1600" i="1" baseline="-25000" dirty="0" smtClean="0">
                          <a:latin typeface="Cambria Math" pitchFamily="18" charset="0"/>
                          <a:ea typeface="Cambria Math" pitchFamily="18" charset="0"/>
                          <a:cs typeface="Arial" pitchFamily="34" charset="0"/>
                        </a:rPr>
                        <a:t>1</a:t>
                      </a:r>
                      <a:endParaRPr lang="es-ES" sz="1600" i="1" dirty="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a:r>
                        <a:rPr lang="es-ES" sz="1600" i="0" smtClean="0">
                          <a:latin typeface="Cambria Math" pitchFamily="18" charset="0"/>
                          <a:ea typeface="Cambria Math" pitchFamily="18" charset="0"/>
                          <a:cs typeface="Arial" pitchFamily="34" charset="0"/>
                        </a:rPr>
                        <a:t>--</a:t>
                      </a:r>
                      <a:endParaRPr lang="es-ES" sz="1600" i="0" dirty="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i="0" smtClean="0">
                          <a:latin typeface="Cambria Math" pitchFamily="18" charset="0"/>
                          <a:ea typeface="Cambria Math" pitchFamily="18" charset="0"/>
                          <a:cs typeface="Arial" pitchFamily="34" charset="0"/>
                        </a:rPr>
                        <a:t>--</a:t>
                      </a:r>
                      <a:endParaRPr lang="es-ES" sz="1600" i="0" dirty="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i="0" dirty="0" smtClean="0">
                          <a:latin typeface="Cambria Math" pitchFamily="18" charset="0"/>
                          <a:ea typeface="Cambria Math" pitchFamily="18" charset="0"/>
                          <a:cs typeface="Arial" pitchFamily="34" charset="0"/>
                        </a:rPr>
                        <a:t>3.6</a:t>
                      </a:r>
                      <a:endParaRPr lang="es-ES" sz="1600" i="0" dirty="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i="0" smtClean="0">
                          <a:latin typeface="Cambria Math" pitchFamily="18" charset="0"/>
                          <a:ea typeface="Cambria Math" pitchFamily="18" charset="0"/>
                          <a:cs typeface="Arial" pitchFamily="34" charset="0"/>
                        </a:rPr>
                        <a:t>--</a:t>
                      </a:r>
                      <a:endParaRPr lang="es-ES" sz="1600" i="0" dirty="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00">
                <a:tc>
                  <a:txBody>
                    <a:bodyPr/>
                    <a:lstStyle/>
                    <a:p>
                      <a:pPr algn="ctr"/>
                      <a:r>
                        <a:rPr lang="es-ES" sz="1600" i="1" dirty="0" smtClean="0">
                          <a:latin typeface="Cambria Math" pitchFamily="18" charset="0"/>
                          <a:ea typeface="Cambria Math" pitchFamily="18" charset="0"/>
                          <a:cs typeface="Arial" pitchFamily="34" charset="0"/>
                        </a:rPr>
                        <a:t>c</a:t>
                      </a:r>
                      <a:r>
                        <a:rPr lang="es-ES" sz="1600" i="1" baseline="-25000" dirty="0" smtClean="0">
                          <a:latin typeface="Cambria Math" pitchFamily="18" charset="0"/>
                          <a:ea typeface="Cambria Math" pitchFamily="18" charset="0"/>
                          <a:cs typeface="Arial" pitchFamily="34" charset="0"/>
                        </a:rPr>
                        <a:t>2</a:t>
                      </a:r>
                      <a:endParaRPr lang="es-ES" sz="1600" i="1" dirty="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a:r>
                        <a:rPr lang="es-ES" sz="1600" i="0" smtClean="0">
                          <a:latin typeface="Cambria Math" pitchFamily="18" charset="0"/>
                          <a:ea typeface="Cambria Math" pitchFamily="18" charset="0"/>
                          <a:cs typeface="Arial" pitchFamily="34" charset="0"/>
                        </a:rPr>
                        <a:t>--</a:t>
                      </a:r>
                      <a:endParaRPr lang="es-ES" sz="1600" i="0" dirty="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i="0" smtClean="0">
                          <a:latin typeface="Cambria Math" pitchFamily="18" charset="0"/>
                          <a:ea typeface="Cambria Math" pitchFamily="18" charset="0"/>
                          <a:cs typeface="Arial" pitchFamily="34" charset="0"/>
                        </a:rPr>
                        <a:t>--</a:t>
                      </a:r>
                      <a:endParaRPr lang="es-ES" sz="1600" i="0" dirty="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i="0" dirty="0" smtClean="0">
                          <a:latin typeface="Cambria Math" pitchFamily="18" charset="0"/>
                          <a:ea typeface="Cambria Math" pitchFamily="18" charset="0"/>
                          <a:cs typeface="Arial" pitchFamily="34" charset="0"/>
                        </a:rPr>
                        <a:t>2</a:t>
                      </a:r>
                      <a:endParaRPr lang="es-ES" sz="1600" i="0" dirty="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i="0" dirty="0" smtClean="0">
                          <a:latin typeface="Cambria Math" pitchFamily="18" charset="0"/>
                          <a:ea typeface="Cambria Math" pitchFamily="18" charset="0"/>
                          <a:cs typeface="Arial" pitchFamily="34" charset="0"/>
                        </a:rPr>
                        <a:t>--</a:t>
                      </a:r>
                      <a:endParaRPr lang="es-ES" sz="1600" i="0" dirty="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00">
                <a:tc>
                  <a:txBody>
                    <a:bodyPr/>
                    <a:lstStyle/>
                    <a:p>
                      <a:pPr algn="ctr"/>
                      <a:r>
                        <a:rPr lang="es-ES" sz="1600" i="1" dirty="0" smtClean="0">
                          <a:latin typeface="Cambria Math" pitchFamily="18" charset="0"/>
                          <a:ea typeface="Cambria Math" pitchFamily="18" charset="0"/>
                          <a:cs typeface="Arial" pitchFamily="34" charset="0"/>
                        </a:rPr>
                        <a:t>I</a:t>
                      </a:r>
                      <a:endParaRPr lang="es-ES" sz="1600" i="1" dirty="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a:r>
                        <a:rPr lang="es-ES" sz="1600" i="0" smtClean="0">
                          <a:latin typeface="Cambria Math" pitchFamily="18" charset="0"/>
                          <a:ea typeface="Cambria Math" pitchFamily="18" charset="0"/>
                          <a:cs typeface="Arial" pitchFamily="34" charset="0"/>
                        </a:rPr>
                        <a:t>--</a:t>
                      </a:r>
                      <a:endParaRPr lang="es-ES" sz="1600" i="0" dirty="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i="0" dirty="0" smtClean="0">
                          <a:latin typeface="Cambria Math" pitchFamily="18" charset="0"/>
                          <a:ea typeface="Cambria Math" pitchFamily="18" charset="0"/>
                          <a:cs typeface="Arial" pitchFamily="34" charset="0"/>
                        </a:rPr>
                        <a:t>512</a:t>
                      </a:r>
                      <a:endParaRPr lang="es-ES" sz="1600" i="0" dirty="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i="0" dirty="0" smtClean="0">
                          <a:latin typeface="Cambria Math" pitchFamily="18" charset="0"/>
                          <a:ea typeface="Cambria Math" pitchFamily="18" charset="0"/>
                          <a:cs typeface="Arial" pitchFamily="34" charset="0"/>
                        </a:rPr>
                        <a:t>--</a:t>
                      </a:r>
                      <a:endParaRPr lang="es-ES" sz="1600" i="0" dirty="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i="0" dirty="0" smtClean="0">
                          <a:latin typeface="Cambria Math" pitchFamily="18" charset="0"/>
                          <a:ea typeface="Cambria Math" pitchFamily="18" charset="0"/>
                          <a:cs typeface="Arial" pitchFamily="34" charset="0"/>
                        </a:rPr>
                        <a:t>--</a:t>
                      </a:r>
                      <a:endParaRPr lang="es-ES" sz="1600" i="0" dirty="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00">
                <a:tc>
                  <a:txBody>
                    <a:bodyPr/>
                    <a:lstStyle/>
                    <a:p>
                      <a:pPr algn="ctr"/>
                      <a:r>
                        <a:rPr lang="es-ES" sz="1600" i="1" dirty="0" smtClean="0">
                          <a:latin typeface="Cambria Math" pitchFamily="18" charset="0"/>
                          <a:ea typeface="Cambria Math" pitchFamily="18" charset="0"/>
                          <a:cs typeface="Arial" pitchFamily="34" charset="0"/>
                        </a:rPr>
                        <a:t>J</a:t>
                      </a:r>
                      <a:endParaRPr lang="es-ES" sz="1600" i="1" dirty="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a:r>
                        <a:rPr lang="es-ES" sz="1600" i="0" dirty="0" smtClean="0">
                          <a:latin typeface="Cambria Math" pitchFamily="18" charset="0"/>
                          <a:ea typeface="Cambria Math" pitchFamily="18" charset="0"/>
                          <a:cs typeface="Arial" pitchFamily="34" charset="0"/>
                        </a:rPr>
                        <a:t>--</a:t>
                      </a:r>
                      <a:endParaRPr lang="es-ES" sz="1600" i="0" dirty="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i="0" dirty="0" smtClean="0">
                          <a:latin typeface="Cambria Math" pitchFamily="18" charset="0"/>
                          <a:ea typeface="Cambria Math" pitchFamily="18" charset="0"/>
                          <a:cs typeface="Arial" pitchFamily="34" charset="0"/>
                        </a:rPr>
                        <a:t>1000</a:t>
                      </a:r>
                      <a:endParaRPr lang="es-ES" sz="1600" i="0" dirty="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i="0" dirty="0" smtClean="0">
                          <a:latin typeface="Cambria Math" pitchFamily="18" charset="0"/>
                          <a:ea typeface="Cambria Math" pitchFamily="18" charset="0"/>
                          <a:cs typeface="Arial" pitchFamily="34" charset="0"/>
                        </a:rPr>
                        <a:t>--</a:t>
                      </a:r>
                      <a:endParaRPr lang="es-ES" sz="1600" i="0" dirty="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i="0" dirty="0" smtClean="0">
                          <a:latin typeface="Cambria Math" pitchFamily="18" charset="0"/>
                          <a:ea typeface="Cambria Math" pitchFamily="18" charset="0"/>
                          <a:cs typeface="Arial" pitchFamily="34" charset="0"/>
                        </a:rPr>
                        <a:t>--</a:t>
                      </a:r>
                      <a:endParaRPr lang="es-ES" sz="1600" i="0" dirty="0">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endParaRPr lang="es-ES"/>
          </a:p>
        </p:txBody>
      </p:sp>
      <p:sp>
        <p:nvSpPr>
          <p:cNvPr id="3" name="2 Marcador de texto"/>
          <p:cNvSpPr>
            <a:spLocks noGrp="1"/>
          </p:cNvSpPr>
          <p:nvPr>
            <p:ph type="body" sz="quarter" idx="11"/>
          </p:nvPr>
        </p:nvSpPr>
        <p:spPr/>
        <p:txBody>
          <a:bodyPr/>
          <a:lstStyle/>
          <a:p>
            <a:endParaRPr lang="es-ES"/>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sp>
        <p:nvSpPr>
          <p:cNvPr id="6" name="5 Marcador de texto"/>
          <p:cNvSpPr>
            <a:spLocks noGrp="1"/>
          </p:cNvSpPr>
          <p:nvPr>
            <p:ph type="body" sz="quarter" idx="14"/>
          </p:nvPr>
        </p:nvSpPr>
        <p:spPr/>
        <p:txBody>
          <a:bodyPr/>
          <a:lstStyle/>
          <a:p>
            <a:r>
              <a:rPr lang="es-ES" dirty="0" smtClean="0"/>
              <a:t>APLICACIÓN A DATOS REALES</a:t>
            </a:r>
            <a:endParaRPr lang="es-ES" dirty="0"/>
          </a:p>
        </p:txBody>
      </p:sp>
      <p:sp>
        <p:nvSpPr>
          <p:cNvPr id="7" name="6 Marcador de texto"/>
          <p:cNvSpPr>
            <a:spLocks noGrp="1"/>
          </p:cNvSpPr>
          <p:nvPr>
            <p:ph type="body" sz="quarter" idx="16"/>
          </p:nvPr>
        </p:nvSpPr>
        <p:spPr>
          <a:xfrm>
            <a:off x="2428861" y="4058671"/>
            <a:ext cx="6286543" cy="584775"/>
          </a:xfrm>
        </p:spPr>
        <p:txBody>
          <a:bodyPr/>
          <a:lstStyle/>
          <a:p>
            <a:r>
              <a:rPr lang="es-ES" dirty="0" smtClean="0"/>
              <a:t>Un primer ejemplo</a:t>
            </a:r>
            <a:endParaRPr lang="es-E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APLICACIÓN A DATOS REALES</a:t>
            </a:r>
            <a:r>
              <a:rPr lang="es-ES" sz="1400" dirty="0" smtClean="0"/>
              <a:t>… Un primer ejemplo</a:t>
            </a:r>
            <a:endParaRPr lang="es-ES" dirty="0"/>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graphicFrame>
        <p:nvGraphicFramePr>
          <p:cNvPr id="67586" name="Object 2"/>
          <p:cNvGraphicFramePr>
            <a:graphicFrameLocks/>
          </p:cNvGraphicFramePr>
          <p:nvPr/>
        </p:nvGraphicFramePr>
        <p:xfrm>
          <a:off x="473075" y="974725"/>
          <a:ext cx="8183563" cy="5334000"/>
        </p:xfrm>
        <a:graphic>
          <a:graphicData uri="http://schemas.openxmlformats.org/presentationml/2006/ole">
            <p:oleObj spid="_x0000_s67586" name="Documento" r:id="rId3" imgW="8971002" imgH="5856844" progId="Word.Document.12">
              <p:embed/>
            </p:oleObj>
          </a:graphicData>
        </a:graphic>
      </p:graphicFrame>
      <p:sp>
        <p:nvSpPr>
          <p:cNvPr id="7" name="6 Marcador de texto"/>
          <p:cNvSpPr>
            <a:spLocks noGrp="1"/>
          </p:cNvSpPr>
          <p:nvPr>
            <p:ph type="body" sz="quarter" idx="11"/>
          </p:nvPr>
        </p:nvSpPr>
        <p:spPr/>
        <p:txBody>
          <a:bodyPr/>
          <a:lstStyle/>
          <a:p>
            <a:endParaRPr lang="es-E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APLICACIÓN A DATOS REALES</a:t>
            </a:r>
            <a:r>
              <a:rPr lang="es-ES" sz="1400" dirty="0" smtClean="0"/>
              <a:t>… Un primer ejemplo</a:t>
            </a:r>
            <a:endParaRPr lang="es-ES" dirty="0"/>
          </a:p>
        </p:txBody>
      </p:sp>
      <p:sp>
        <p:nvSpPr>
          <p:cNvPr id="3" name="2 Marcador de texto"/>
          <p:cNvSpPr>
            <a:spLocks noGrp="1"/>
          </p:cNvSpPr>
          <p:nvPr>
            <p:ph type="body" sz="quarter" idx="11"/>
          </p:nvPr>
        </p:nvSpPr>
        <p:spPr/>
        <p:txBody>
          <a:bodyPr/>
          <a:lstStyle/>
          <a:p>
            <a:r>
              <a:rPr lang="es-ES" dirty="0" smtClean="0"/>
              <a:t>Dirección del viento a 80 metros (en grados)</a:t>
            </a:r>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pic>
        <p:nvPicPr>
          <p:cNvPr id="8" name="7 Imagen"/>
          <p:cNvPicPr/>
          <p:nvPr/>
        </p:nvPicPr>
        <p:blipFill>
          <a:blip r:embed="rId2" cstate="print"/>
          <a:srcRect/>
          <a:stretch>
            <a:fillRect/>
          </a:stretch>
        </p:blipFill>
        <p:spPr bwMode="auto">
          <a:xfrm>
            <a:off x="360000" y="900000"/>
            <a:ext cx="8424000" cy="50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APLICACIÓN A DATOS REALES</a:t>
            </a:r>
            <a:r>
              <a:rPr lang="es-ES" sz="1400" dirty="0" smtClean="0"/>
              <a:t>… Un primer ejemplo</a:t>
            </a:r>
            <a:endParaRPr lang="es-ES" dirty="0"/>
          </a:p>
        </p:txBody>
      </p:sp>
      <p:sp>
        <p:nvSpPr>
          <p:cNvPr id="3" name="2 Marcador de texto"/>
          <p:cNvSpPr>
            <a:spLocks noGrp="1"/>
          </p:cNvSpPr>
          <p:nvPr>
            <p:ph type="body" sz="quarter" idx="11"/>
          </p:nvPr>
        </p:nvSpPr>
        <p:spPr/>
        <p:txBody>
          <a:bodyPr/>
          <a:lstStyle/>
          <a:p>
            <a:r>
              <a:rPr lang="es-ES" dirty="0" smtClean="0"/>
              <a:t>Velocidad del viento a 80 metros (en m/s)</a:t>
            </a:r>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pic>
        <p:nvPicPr>
          <p:cNvPr id="7" name="6 Imagen"/>
          <p:cNvPicPr/>
          <p:nvPr/>
        </p:nvPicPr>
        <p:blipFill>
          <a:blip r:embed="rId2" cstate="print"/>
          <a:srcRect/>
          <a:stretch>
            <a:fillRect/>
          </a:stretch>
        </p:blipFill>
        <p:spPr bwMode="auto">
          <a:xfrm>
            <a:off x="360000" y="900000"/>
            <a:ext cx="8424000" cy="50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APLICACIÓN A DATOS REALES</a:t>
            </a:r>
            <a:r>
              <a:rPr lang="es-ES" sz="1400" dirty="0" smtClean="0"/>
              <a:t>… Un primer ejemplo</a:t>
            </a:r>
            <a:endParaRPr lang="es-ES" dirty="0"/>
          </a:p>
        </p:txBody>
      </p:sp>
      <p:sp>
        <p:nvSpPr>
          <p:cNvPr id="3" name="2 Marcador de texto"/>
          <p:cNvSpPr>
            <a:spLocks noGrp="1"/>
          </p:cNvSpPr>
          <p:nvPr>
            <p:ph type="body" sz="quarter" idx="11"/>
          </p:nvPr>
        </p:nvSpPr>
        <p:spPr/>
        <p:txBody>
          <a:bodyPr/>
          <a:lstStyle/>
          <a:p>
            <a:r>
              <a:rPr lang="es-ES" smtClean="0"/>
              <a:t>Situación registrada a las 10:00 horas del 30/03/2009</a:t>
            </a:r>
            <a:endParaRPr lang="es-ES" dirty="0" smtClean="0"/>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pic>
        <p:nvPicPr>
          <p:cNvPr id="7" name="Picture 5"/>
          <p:cNvPicPr>
            <a:picLocks noChangeArrowheads="1"/>
          </p:cNvPicPr>
          <p:nvPr/>
        </p:nvPicPr>
        <p:blipFill>
          <a:blip r:embed="rId2" cstate="print"/>
          <a:srcRect/>
          <a:stretch>
            <a:fillRect/>
          </a:stretch>
        </p:blipFill>
        <p:spPr bwMode="auto">
          <a:xfrm>
            <a:off x="360000" y="900000"/>
            <a:ext cx="8424000" cy="50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APLICACIÓN A DATOS REALES</a:t>
            </a:r>
            <a:r>
              <a:rPr lang="es-ES" sz="1400" dirty="0" smtClean="0"/>
              <a:t>… Un primer ejemplo</a:t>
            </a:r>
            <a:endParaRPr lang="es-ES" dirty="0"/>
          </a:p>
        </p:txBody>
      </p:sp>
      <p:sp>
        <p:nvSpPr>
          <p:cNvPr id="3" name="2 Marcador de texto"/>
          <p:cNvSpPr>
            <a:spLocks noGrp="1"/>
          </p:cNvSpPr>
          <p:nvPr>
            <p:ph type="body" sz="quarter" idx="11"/>
          </p:nvPr>
        </p:nvSpPr>
        <p:spPr/>
        <p:txBody>
          <a:bodyPr/>
          <a:lstStyle/>
          <a:p>
            <a:r>
              <a:rPr lang="es-ES" dirty="0" smtClean="0"/>
              <a:t>Probabilidades estimadas por los modelos propuestos (en %)</a:t>
            </a:r>
            <a:endParaRPr lang="es-ES" dirty="0"/>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sp>
        <p:nvSpPr>
          <p:cNvPr id="6" name="5 Marcador de texto"/>
          <p:cNvSpPr>
            <a:spLocks noGrp="1"/>
          </p:cNvSpPr>
          <p:nvPr>
            <p:ph type="body" sz="quarter" idx="14"/>
          </p:nvPr>
        </p:nvSpPr>
        <p:spPr>
          <a:xfrm>
            <a:off x="360000" y="900000"/>
            <a:ext cx="8424000" cy="5058000"/>
          </a:xfrm>
        </p:spPr>
        <p:txBody>
          <a:bodyPr/>
          <a:lstStyle/>
          <a:p>
            <a:pPr algn="ctr"/>
            <a:r>
              <a:rPr lang="es-ES" b="1" dirty="0" smtClean="0"/>
              <a:t>RESULTADOS OBTENIDOS</a:t>
            </a:r>
          </a:p>
        </p:txBody>
      </p:sp>
      <p:graphicFrame>
        <p:nvGraphicFramePr>
          <p:cNvPr id="7" name="6 Tabla"/>
          <p:cNvGraphicFramePr>
            <a:graphicFrameLocks noGrp="1"/>
          </p:cNvGraphicFramePr>
          <p:nvPr/>
        </p:nvGraphicFramePr>
        <p:xfrm>
          <a:off x="534808" y="1646238"/>
          <a:ext cx="8064001" cy="1854200"/>
        </p:xfrm>
        <a:graphic>
          <a:graphicData uri="http://schemas.openxmlformats.org/drawingml/2006/table">
            <a:tbl>
              <a:tblPr firstRow="1" bandRow="1">
                <a:tableStyleId>{2D5ABB26-0587-4C30-8999-92F81FD0307C}</a:tableStyleId>
              </a:tblPr>
              <a:tblGrid>
                <a:gridCol w="499417"/>
                <a:gridCol w="566017"/>
                <a:gridCol w="532717"/>
                <a:gridCol w="532717"/>
                <a:gridCol w="532717"/>
                <a:gridCol w="532717"/>
                <a:gridCol w="532717"/>
                <a:gridCol w="532717"/>
                <a:gridCol w="532717"/>
                <a:gridCol w="532717"/>
                <a:gridCol w="532717"/>
                <a:gridCol w="532717"/>
                <a:gridCol w="605963"/>
                <a:gridCol w="532717"/>
                <a:gridCol w="532717"/>
              </a:tblGrid>
              <a:tr h="370840">
                <a:tc gridSpan="2">
                  <a:txBody>
                    <a:bodyPr/>
                    <a:lstStyle/>
                    <a:p>
                      <a:pPr algn="ctr"/>
                      <a:endParaRPr lang="es-ES" sz="1600" b="1" i="1" dirty="0">
                        <a:solidFill>
                          <a:schemeClr val="bg1"/>
                        </a:solidFill>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hMerge="1">
                  <a:txBody>
                    <a:bodyPr/>
                    <a:lstStyle/>
                    <a:p>
                      <a:pPr algn="ct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B1</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B2</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B6</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B7</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B8</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C9</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G5</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F2</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F4</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F5</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F8</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G2</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A6</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r>
              <a:tr h="370840">
                <a:tc rowSpan="2">
                  <a:txBody>
                    <a:bodyPr/>
                    <a:lstStyle/>
                    <a:p>
                      <a:pPr algn="ctr"/>
                      <a:r>
                        <a:rPr lang="es-ES" sz="1600" dirty="0" smtClean="0">
                          <a:latin typeface="Arial" pitchFamily="34" charset="0"/>
                          <a:cs typeface="Arial" pitchFamily="34" charset="0"/>
                        </a:rPr>
                        <a:t>CT</a:t>
                      </a:r>
                      <a:endParaRPr lang="es-ES" sz="1600"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a:r>
                        <a:rPr lang="es-ES" sz="1600" dirty="0" smtClean="0">
                          <a:latin typeface="Arial" pitchFamily="34" charset="0"/>
                          <a:cs typeface="Arial" pitchFamily="34" charset="0"/>
                        </a:rPr>
                        <a:t>SO</a:t>
                      </a:r>
                      <a:r>
                        <a:rPr lang="es-ES" sz="1600" baseline="-25000" dirty="0" smtClean="0">
                          <a:latin typeface="Arial" pitchFamily="34" charset="0"/>
                          <a:cs typeface="Arial" pitchFamily="34" charset="0"/>
                        </a:rPr>
                        <a:t>2</a:t>
                      </a:r>
                      <a:endParaRPr lang="es-ES" sz="1600" baseline="-25000"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algn="ctr"/>
                      <a:endParaRPr lang="es-ES" sz="1800"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a:r>
                        <a:rPr lang="es-ES" sz="1600" dirty="0" smtClean="0">
                          <a:latin typeface="Arial" pitchFamily="34" charset="0"/>
                          <a:cs typeface="Arial" pitchFamily="34" charset="0"/>
                        </a:rPr>
                        <a:t>NO</a:t>
                      </a:r>
                      <a:r>
                        <a:rPr lang="es-ES" sz="1600" baseline="-25000" dirty="0" smtClean="0">
                          <a:latin typeface="Arial" pitchFamily="34" charset="0"/>
                          <a:cs typeface="Arial" pitchFamily="34" charset="0"/>
                        </a:rPr>
                        <a:t>x</a:t>
                      </a:r>
                      <a:endParaRPr lang="es-ES" sz="1600" baseline="-25000"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2">
                  <a:txBody>
                    <a:bodyPr/>
                    <a:lstStyle/>
                    <a:p>
                      <a:pPr algn="ctr"/>
                      <a:r>
                        <a:rPr lang="es-ES" sz="1600" dirty="0" smtClean="0">
                          <a:latin typeface="Arial" pitchFamily="34" charset="0"/>
                          <a:cs typeface="Arial" pitchFamily="34" charset="0"/>
                        </a:rPr>
                        <a:t>CC</a:t>
                      </a:r>
                      <a:endParaRPr lang="es-ES" sz="1600"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a:r>
                        <a:rPr lang="es-ES" sz="1600" dirty="0" smtClean="0">
                          <a:latin typeface="Arial" pitchFamily="34" charset="0"/>
                          <a:cs typeface="Arial" pitchFamily="34" charset="0"/>
                        </a:rPr>
                        <a:t>SO</a:t>
                      </a:r>
                      <a:r>
                        <a:rPr lang="es-ES" sz="1600" baseline="-25000" dirty="0" smtClean="0">
                          <a:latin typeface="Arial" pitchFamily="34" charset="0"/>
                          <a:cs typeface="Arial" pitchFamily="34" charset="0"/>
                        </a:rPr>
                        <a:t>2</a:t>
                      </a:r>
                      <a:endParaRPr lang="es-ES" sz="1600" baseline="-25000"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algn="ctr"/>
                      <a:endParaRPr lang="es-ES" sz="1800"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a:r>
                        <a:rPr lang="es-ES" sz="1600" dirty="0" smtClean="0">
                          <a:latin typeface="Arial" pitchFamily="34" charset="0"/>
                          <a:cs typeface="Arial" pitchFamily="34" charset="0"/>
                        </a:rPr>
                        <a:t>NO</a:t>
                      </a:r>
                      <a:r>
                        <a:rPr lang="es-ES" sz="1600" baseline="-25000" dirty="0" smtClean="0">
                          <a:latin typeface="Arial" pitchFamily="34" charset="0"/>
                          <a:cs typeface="Arial" pitchFamily="34" charset="0"/>
                        </a:rPr>
                        <a:t>x</a:t>
                      </a:r>
                      <a:endParaRPr lang="es-ES" sz="1600" baseline="-25000"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a:r>
                        <a:rPr lang="es-ES" sz="1600" dirty="0" smtClean="0">
                          <a:latin typeface="Cambria Math" pitchFamily="18" charset="0"/>
                          <a:ea typeface="Cambria Math" pitchFamily="18" charset="0"/>
                        </a:rPr>
                        <a:t>0</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0</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0</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7.5</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0</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40.6</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LA U.P.T. DE AS PONTES</a:t>
            </a:r>
            <a:r>
              <a:rPr lang="es-ES" sz="1400" dirty="0" smtClean="0"/>
              <a:t>… Historia</a:t>
            </a:r>
            <a:endParaRPr lang="es-ES" sz="1400" dirty="0"/>
          </a:p>
        </p:txBody>
      </p:sp>
      <p:sp>
        <p:nvSpPr>
          <p:cNvPr id="4" name="3 Marcador de texto"/>
          <p:cNvSpPr>
            <a:spLocks noGrp="1"/>
          </p:cNvSpPr>
          <p:nvPr>
            <p:ph type="body" sz="quarter" idx="12"/>
          </p:nvPr>
        </p:nvSpPr>
        <p:spPr>
          <a:xfrm>
            <a:off x="7200000" y="0"/>
            <a:ext cx="1944000" cy="540000"/>
          </a:xfrm>
        </p:spPr>
        <p:txBody>
          <a:bodyPr/>
          <a:lstStyle/>
          <a:p>
            <a:endParaRPr lang="es-ES"/>
          </a:p>
        </p:txBody>
      </p:sp>
      <p:sp>
        <p:nvSpPr>
          <p:cNvPr id="5" name="4 Marcador de texto"/>
          <p:cNvSpPr>
            <a:spLocks noGrp="1"/>
          </p:cNvSpPr>
          <p:nvPr>
            <p:ph type="body" sz="quarter" idx="13"/>
          </p:nvPr>
        </p:nvSpPr>
        <p:spPr/>
        <p:txBody>
          <a:bodyPr/>
          <a:lstStyle/>
          <a:p>
            <a:endParaRPr lang="es-ES"/>
          </a:p>
        </p:txBody>
      </p:sp>
      <p:sp>
        <p:nvSpPr>
          <p:cNvPr id="6" name="5 Marcador de texto"/>
          <p:cNvSpPr>
            <a:spLocks noGrp="1"/>
          </p:cNvSpPr>
          <p:nvPr>
            <p:ph type="body" sz="quarter" idx="14"/>
          </p:nvPr>
        </p:nvSpPr>
        <p:spPr/>
        <p:txBody>
          <a:bodyPr/>
          <a:lstStyle/>
          <a:p>
            <a:pPr algn="just"/>
            <a:r>
              <a:rPr lang="es-ES" dirty="0" smtClean="0"/>
              <a:t>Descubrimiento de la Mina de carbón en As </a:t>
            </a:r>
            <a:r>
              <a:rPr lang="es-ES" dirty="0" err="1" smtClean="0"/>
              <a:t>Pontes</a:t>
            </a:r>
            <a:r>
              <a:rPr lang="es-ES" dirty="0" smtClean="0"/>
              <a:t>.</a:t>
            </a:r>
          </a:p>
          <a:p>
            <a:pPr algn="just">
              <a:buNone/>
            </a:pPr>
            <a:endParaRPr lang="es-ES" dirty="0" smtClean="0"/>
          </a:p>
          <a:p>
            <a:pPr algn="just"/>
            <a:r>
              <a:rPr lang="es-ES" dirty="0" smtClean="0"/>
              <a:t>En 1976 inicia su actividad la Central Térmica, utilizando exclusivamente carbón procedente de la mina local.</a:t>
            </a:r>
          </a:p>
          <a:p>
            <a:pPr algn="just">
              <a:buNone/>
            </a:pPr>
            <a:endParaRPr lang="es-ES" dirty="0" smtClean="0"/>
          </a:p>
          <a:p>
            <a:pPr algn="just"/>
            <a:r>
              <a:rPr lang="es-ES" dirty="0" smtClean="0"/>
              <a:t>Entre 1993 y 1996 se realiza una primera transformación de los grupos para utilizar una mezcla de carbón local y de importación.</a:t>
            </a:r>
          </a:p>
          <a:p>
            <a:pPr algn="just">
              <a:buNone/>
            </a:pPr>
            <a:endParaRPr lang="es-ES" dirty="0" smtClean="0"/>
          </a:p>
          <a:p>
            <a:pPr algn="just"/>
            <a:r>
              <a:rPr lang="es-ES" dirty="0" smtClean="0"/>
              <a:t>Entre 2005 y 2008 se realiza una segunda transformación de los grupos para utilizar únicamente carbón de importación.</a:t>
            </a:r>
          </a:p>
          <a:p>
            <a:pPr algn="just">
              <a:buNone/>
            </a:pPr>
            <a:endParaRPr lang="es-ES" dirty="0" smtClean="0"/>
          </a:p>
          <a:p>
            <a:pPr algn="just"/>
            <a:r>
              <a:rPr lang="es-ES" dirty="0" smtClean="0"/>
              <a:t>En 2008 inicia su actividad el Ciclo Combinado.</a:t>
            </a:r>
          </a:p>
          <a:p>
            <a:pPr algn="just"/>
            <a:endParaRPr lang="es-ES" dirty="0"/>
          </a:p>
        </p:txBody>
      </p:sp>
      <p:sp>
        <p:nvSpPr>
          <p:cNvPr id="10" name="9 Marcador de texto"/>
          <p:cNvSpPr>
            <a:spLocks noGrp="1"/>
          </p:cNvSpPr>
          <p:nvPr>
            <p:ph type="body" sz="quarter" idx="11"/>
          </p:nvPr>
        </p:nvSpPr>
        <p:spPr/>
        <p:txBody>
          <a:bodyPr/>
          <a:lstStyle/>
          <a:p>
            <a:endParaRPr lang="es-E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APLICACIÓN A DATOS REALES</a:t>
            </a:r>
            <a:r>
              <a:rPr lang="es-ES" sz="1400" dirty="0" smtClean="0"/>
              <a:t>… Un primer ejemplo</a:t>
            </a:r>
            <a:endParaRPr lang="es-ES" dirty="0"/>
          </a:p>
        </p:txBody>
      </p:sp>
      <p:sp>
        <p:nvSpPr>
          <p:cNvPr id="3" name="2 Marcador de texto"/>
          <p:cNvSpPr>
            <a:spLocks noGrp="1"/>
          </p:cNvSpPr>
          <p:nvPr>
            <p:ph type="body" sz="quarter" idx="11"/>
          </p:nvPr>
        </p:nvSpPr>
        <p:spPr/>
        <p:txBody>
          <a:bodyPr/>
          <a:lstStyle/>
          <a:p>
            <a:r>
              <a:rPr lang="es-ES" dirty="0" smtClean="0"/>
              <a:t>Niveles de inmisión de SO</a:t>
            </a:r>
            <a:r>
              <a:rPr lang="es-ES" baseline="-25000" dirty="0" smtClean="0"/>
              <a:t>2</a:t>
            </a:r>
            <a:r>
              <a:rPr lang="es-ES" dirty="0" smtClean="0"/>
              <a:t> y NO</a:t>
            </a:r>
            <a:r>
              <a:rPr lang="es-ES" baseline="-25000" dirty="0" smtClean="0"/>
              <a:t>x</a:t>
            </a:r>
            <a:r>
              <a:rPr lang="es-ES" dirty="0" smtClean="0"/>
              <a:t> en G5 (en </a:t>
            </a:r>
            <a:r>
              <a:rPr lang="es-ES" dirty="0" err="1" smtClean="0"/>
              <a:t>μg</a:t>
            </a:r>
            <a:r>
              <a:rPr lang="es-ES" dirty="0" smtClean="0"/>
              <a:t>/m</a:t>
            </a:r>
            <a:r>
              <a:rPr lang="es-ES" baseline="30000" dirty="0" smtClean="0"/>
              <a:t>3</a:t>
            </a:r>
            <a:r>
              <a:rPr lang="es-ES" dirty="0" smtClean="0"/>
              <a:t>)</a:t>
            </a:r>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pic>
        <p:nvPicPr>
          <p:cNvPr id="7" name="6 Imagen"/>
          <p:cNvPicPr/>
          <p:nvPr/>
        </p:nvPicPr>
        <p:blipFill>
          <a:blip r:embed="rId2" cstate="print"/>
          <a:srcRect/>
          <a:stretch>
            <a:fillRect/>
          </a:stretch>
        </p:blipFill>
        <p:spPr bwMode="auto">
          <a:xfrm>
            <a:off x="360000" y="900000"/>
            <a:ext cx="8424000" cy="50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APLICACIÓN A DATOS REALES</a:t>
            </a:r>
            <a:r>
              <a:rPr lang="es-ES" sz="1400" dirty="0" smtClean="0"/>
              <a:t>… Un primer ejemplo</a:t>
            </a:r>
            <a:endParaRPr lang="es-ES" dirty="0"/>
          </a:p>
        </p:txBody>
      </p:sp>
      <p:sp>
        <p:nvSpPr>
          <p:cNvPr id="3" name="2 Marcador de texto"/>
          <p:cNvSpPr>
            <a:spLocks noGrp="1"/>
          </p:cNvSpPr>
          <p:nvPr>
            <p:ph type="body" sz="quarter" idx="11"/>
          </p:nvPr>
        </p:nvSpPr>
        <p:spPr/>
        <p:txBody>
          <a:bodyPr/>
          <a:lstStyle/>
          <a:p>
            <a:r>
              <a:rPr lang="es-ES" dirty="0" smtClean="0"/>
              <a:t>Niveles de inmisión de SO</a:t>
            </a:r>
            <a:r>
              <a:rPr lang="es-ES" baseline="-25000" dirty="0" smtClean="0"/>
              <a:t>2</a:t>
            </a:r>
            <a:r>
              <a:rPr lang="es-ES" dirty="0" smtClean="0"/>
              <a:t> y NO</a:t>
            </a:r>
            <a:r>
              <a:rPr lang="es-ES" baseline="-25000" dirty="0" smtClean="0"/>
              <a:t>x</a:t>
            </a:r>
            <a:r>
              <a:rPr lang="es-ES" dirty="0" smtClean="0"/>
              <a:t> en B1 (en </a:t>
            </a:r>
            <a:r>
              <a:rPr lang="es-ES" dirty="0" err="1" smtClean="0"/>
              <a:t>μg</a:t>
            </a:r>
            <a:r>
              <a:rPr lang="es-ES" dirty="0" smtClean="0"/>
              <a:t>/m</a:t>
            </a:r>
            <a:r>
              <a:rPr lang="es-ES" baseline="30000" dirty="0" smtClean="0"/>
              <a:t>3</a:t>
            </a:r>
            <a:r>
              <a:rPr lang="es-ES" dirty="0" smtClean="0"/>
              <a:t>)</a:t>
            </a:r>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pic>
        <p:nvPicPr>
          <p:cNvPr id="7" name="6 Imagen"/>
          <p:cNvPicPr/>
          <p:nvPr/>
        </p:nvPicPr>
        <p:blipFill>
          <a:blip r:embed="rId2" cstate="print"/>
          <a:srcRect/>
          <a:stretch>
            <a:fillRect/>
          </a:stretch>
        </p:blipFill>
        <p:spPr bwMode="auto">
          <a:xfrm>
            <a:off x="360000" y="900000"/>
            <a:ext cx="8424000" cy="50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APLICACIÓN A DATOS REALES</a:t>
            </a:r>
            <a:r>
              <a:rPr lang="es-ES" sz="1400" dirty="0" smtClean="0"/>
              <a:t>… Un primer ejemplo</a:t>
            </a:r>
            <a:endParaRPr lang="es-ES" dirty="0"/>
          </a:p>
        </p:txBody>
      </p:sp>
      <p:sp>
        <p:nvSpPr>
          <p:cNvPr id="3" name="2 Marcador de texto"/>
          <p:cNvSpPr>
            <a:spLocks noGrp="1"/>
          </p:cNvSpPr>
          <p:nvPr>
            <p:ph type="body" sz="quarter" idx="11"/>
          </p:nvPr>
        </p:nvSpPr>
        <p:spPr/>
        <p:txBody>
          <a:bodyPr/>
          <a:lstStyle/>
          <a:p>
            <a:r>
              <a:rPr lang="es-ES" dirty="0" smtClean="0"/>
              <a:t>Niveles de inmisión de SO</a:t>
            </a:r>
            <a:r>
              <a:rPr lang="es-ES" baseline="-25000" dirty="0" smtClean="0"/>
              <a:t>2</a:t>
            </a:r>
            <a:r>
              <a:rPr lang="es-ES" dirty="0" smtClean="0"/>
              <a:t> y NO</a:t>
            </a:r>
            <a:r>
              <a:rPr lang="es-ES" baseline="-25000" dirty="0" smtClean="0"/>
              <a:t>x</a:t>
            </a:r>
            <a:r>
              <a:rPr lang="es-ES" dirty="0" smtClean="0"/>
              <a:t> en C9 (en </a:t>
            </a:r>
            <a:r>
              <a:rPr lang="es-ES" dirty="0" err="1" smtClean="0"/>
              <a:t>μg</a:t>
            </a:r>
            <a:r>
              <a:rPr lang="es-ES" dirty="0" smtClean="0"/>
              <a:t>/m</a:t>
            </a:r>
            <a:r>
              <a:rPr lang="es-ES" baseline="30000" dirty="0" smtClean="0"/>
              <a:t>3</a:t>
            </a:r>
            <a:r>
              <a:rPr lang="es-ES" dirty="0" smtClean="0"/>
              <a:t>)</a:t>
            </a:r>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pic>
        <p:nvPicPr>
          <p:cNvPr id="8" name="7 Imagen"/>
          <p:cNvPicPr/>
          <p:nvPr/>
        </p:nvPicPr>
        <p:blipFill>
          <a:blip r:embed="rId2" cstate="print"/>
          <a:srcRect/>
          <a:stretch>
            <a:fillRect/>
          </a:stretch>
        </p:blipFill>
        <p:spPr bwMode="auto">
          <a:xfrm>
            <a:off x="360000" y="900000"/>
            <a:ext cx="8424000" cy="50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APLICACIÓN A DATOS REALES</a:t>
            </a:r>
            <a:r>
              <a:rPr lang="es-ES" sz="1400" dirty="0" smtClean="0"/>
              <a:t>… Un primer ejemplo</a:t>
            </a:r>
            <a:endParaRPr lang="es-ES" dirty="0"/>
          </a:p>
        </p:txBody>
      </p:sp>
      <p:sp>
        <p:nvSpPr>
          <p:cNvPr id="3" name="2 Marcador de texto"/>
          <p:cNvSpPr>
            <a:spLocks noGrp="1"/>
          </p:cNvSpPr>
          <p:nvPr>
            <p:ph type="body" sz="quarter" idx="11"/>
          </p:nvPr>
        </p:nvSpPr>
        <p:spPr/>
        <p:txBody>
          <a:bodyPr/>
          <a:lstStyle/>
          <a:p>
            <a:r>
              <a:rPr lang="es-ES" dirty="0" smtClean="0"/>
              <a:t>Niveles de inmisión de SO</a:t>
            </a:r>
            <a:r>
              <a:rPr lang="es-ES" baseline="-25000" dirty="0" smtClean="0"/>
              <a:t>2</a:t>
            </a:r>
            <a:r>
              <a:rPr lang="es-ES" dirty="0" smtClean="0"/>
              <a:t> y NO</a:t>
            </a:r>
            <a:r>
              <a:rPr lang="es-ES" baseline="-25000" dirty="0" smtClean="0"/>
              <a:t>x</a:t>
            </a:r>
            <a:r>
              <a:rPr lang="es-ES" dirty="0" smtClean="0"/>
              <a:t> en F5 (en </a:t>
            </a:r>
            <a:r>
              <a:rPr lang="es-ES" dirty="0" err="1" smtClean="0"/>
              <a:t>μg</a:t>
            </a:r>
            <a:r>
              <a:rPr lang="es-ES" dirty="0" smtClean="0"/>
              <a:t>/m</a:t>
            </a:r>
            <a:r>
              <a:rPr lang="es-ES" baseline="30000" dirty="0" smtClean="0"/>
              <a:t>3</a:t>
            </a:r>
            <a:r>
              <a:rPr lang="es-ES" dirty="0" smtClean="0"/>
              <a:t>)</a:t>
            </a:r>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pic>
        <p:nvPicPr>
          <p:cNvPr id="7" name="6 Imagen"/>
          <p:cNvPicPr/>
          <p:nvPr/>
        </p:nvPicPr>
        <p:blipFill>
          <a:blip r:embed="rId2" cstate="print"/>
          <a:srcRect/>
          <a:stretch>
            <a:fillRect/>
          </a:stretch>
        </p:blipFill>
        <p:spPr bwMode="auto">
          <a:xfrm>
            <a:off x="360000" y="900000"/>
            <a:ext cx="8424000" cy="50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APLICACIÓN A DATOS REALES</a:t>
            </a:r>
            <a:r>
              <a:rPr lang="es-ES" sz="1400" dirty="0" smtClean="0"/>
              <a:t>… Un primer ejemplo</a:t>
            </a:r>
            <a:endParaRPr lang="es-ES" dirty="0"/>
          </a:p>
        </p:txBody>
      </p:sp>
      <p:sp>
        <p:nvSpPr>
          <p:cNvPr id="3" name="2 Marcador de texto"/>
          <p:cNvSpPr>
            <a:spLocks noGrp="1"/>
          </p:cNvSpPr>
          <p:nvPr>
            <p:ph type="body" sz="quarter" idx="11"/>
          </p:nvPr>
        </p:nvSpPr>
        <p:spPr/>
        <p:txBody>
          <a:bodyPr/>
          <a:lstStyle/>
          <a:p>
            <a:r>
              <a:rPr lang="es-ES" dirty="0" smtClean="0"/>
              <a:t>Niveles de inmisión de SO</a:t>
            </a:r>
            <a:r>
              <a:rPr lang="es-ES" baseline="-25000" dirty="0" smtClean="0"/>
              <a:t>2</a:t>
            </a:r>
            <a:r>
              <a:rPr lang="es-ES" dirty="0" smtClean="0"/>
              <a:t> y NO</a:t>
            </a:r>
            <a:r>
              <a:rPr lang="es-ES" baseline="-25000" dirty="0" smtClean="0"/>
              <a:t>x</a:t>
            </a:r>
            <a:r>
              <a:rPr lang="es-ES" dirty="0" smtClean="0"/>
              <a:t> en F8 (en </a:t>
            </a:r>
            <a:r>
              <a:rPr lang="es-ES" dirty="0" err="1" smtClean="0"/>
              <a:t>μg</a:t>
            </a:r>
            <a:r>
              <a:rPr lang="es-ES" dirty="0" smtClean="0"/>
              <a:t>/m</a:t>
            </a:r>
            <a:r>
              <a:rPr lang="es-ES" baseline="30000" dirty="0" smtClean="0"/>
              <a:t>3</a:t>
            </a:r>
            <a:r>
              <a:rPr lang="es-ES" dirty="0" smtClean="0"/>
              <a:t>)</a:t>
            </a:r>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pic>
        <p:nvPicPr>
          <p:cNvPr id="8" name="7 Imagen"/>
          <p:cNvPicPr/>
          <p:nvPr/>
        </p:nvPicPr>
        <p:blipFill>
          <a:blip r:embed="rId2" cstate="print"/>
          <a:srcRect/>
          <a:stretch>
            <a:fillRect/>
          </a:stretch>
        </p:blipFill>
        <p:spPr bwMode="auto">
          <a:xfrm>
            <a:off x="360000" y="900000"/>
            <a:ext cx="8424000" cy="50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APLICACIÓN A DATOS REALES</a:t>
            </a:r>
            <a:r>
              <a:rPr lang="es-ES" sz="1400" dirty="0" smtClean="0"/>
              <a:t>… Un primer ejemplo</a:t>
            </a:r>
            <a:endParaRPr lang="es-ES" dirty="0"/>
          </a:p>
        </p:txBody>
      </p:sp>
      <p:sp>
        <p:nvSpPr>
          <p:cNvPr id="3" name="2 Marcador de texto"/>
          <p:cNvSpPr>
            <a:spLocks noGrp="1"/>
          </p:cNvSpPr>
          <p:nvPr>
            <p:ph type="body" sz="quarter" idx="11"/>
          </p:nvPr>
        </p:nvSpPr>
        <p:spPr/>
        <p:txBody>
          <a:bodyPr/>
          <a:lstStyle/>
          <a:p>
            <a:r>
              <a:rPr lang="es-ES" dirty="0" smtClean="0"/>
              <a:t>Niveles de inmisión de SO</a:t>
            </a:r>
            <a:r>
              <a:rPr lang="es-ES" baseline="-25000" dirty="0" smtClean="0"/>
              <a:t>2</a:t>
            </a:r>
            <a:r>
              <a:rPr lang="es-ES" dirty="0" smtClean="0"/>
              <a:t> y NO</a:t>
            </a:r>
            <a:r>
              <a:rPr lang="es-ES" baseline="-25000" dirty="0" smtClean="0"/>
              <a:t>x</a:t>
            </a:r>
            <a:r>
              <a:rPr lang="es-ES" dirty="0" smtClean="0"/>
              <a:t> en F2 (en </a:t>
            </a:r>
            <a:r>
              <a:rPr lang="es-ES" dirty="0" err="1" smtClean="0"/>
              <a:t>μg</a:t>
            </a:r>
            <a:r>
              <a:rPr lang="es-ES" dirty="0" smtClean="0"/>
              <a:t>/m</a:t>
            </a:r>
            <a:r>
              <a:rPr lang="es-ES" baseline="30000" dirty="0" smtClean="0"/>
              <a:t>3</a:t>
            </a:r>
            <a:r>
              <a:rPr lang="es-ES" dirty="0" smtClean="0"/>
              <a:t>)</a:t>
            </a:r>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pic>
        <p:nvPicPr>
          <p:cNvPr id="7" name="6 Imagen"/>
          <p:cNvPicPr/>
          <p:nvPr/>
        </p:nvPicPr>
        <p:blipFill>
          <a:blip r:embed="rId2" cstate="print"/>
          <a:srcRect/>
          <a:stretch>
            <a:fillRect/>
          </a:stretch>
        </p:blipFill>
        <p:spPr bwMode="auto">
          <a:xfrm>
            <a:off x="360000" y="900000"/>
            <a:ext cx="8424000" cy="50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APLICACIÓN A DATOS REALES</a:t>
            </a:r>
            <a:r>
              <a:rPr lang="es-ES" sz="1400" dirty="0" smtClean="0"/>
              <a:t>… Un primer ejemplo</a:t>
            </a:r>
            <a:endParaRPr lang="es-ES" dirty="0"/>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graphicFrame>
        <p:nvGraphicFramePr>
          <p:cNvPr id="2050" name="Object 2"/>
          <p:cNvGraphicFramePr>
            <a:graphicFrameLocks/>
          </p:cNvGraphicFramePr>
          <p:nvPr/>
        </p:nvGraphicFramePr>
        <p:xfrm>
          <a:off x="473075" y="974725"/>
          <a:ext cx="8183563" cy="5303838"/>
        </p:xfrm>
        <a:graphic>
          <a:graphicData uri="http://schemas.openxmlformats.org/presentationml/2006/ole">
            <p:oleObj spid="_x0000_s90114" name="Documento" r:id="rId3" imgW="9624040" imgH="6248716" progId="Word.Document.12">
              <p:embed/>
            </p:oleObj>
          </a:graphicData>
        </a:graphic>
      </p:graphicFrame>
      <p:sp>
        <p:nvSpPr>
          <p:cNvPr id="7" name="6 Marcador de texto"/>
          <p:cNvSpPr>
            <a:spLocks noGrp="1"/>
          </p:cNvSpPr>
          <p:nvPr>
            <p:ph type="body" sz="quarter" idx="11"/>
          </p:nvPr>
        </p:nvSpPr>
        <p:spPr/>
        <p:txBody>
          <a:bodyPr/>
          <a:lstStyle/>
          <a:p>
            <a:endParaRPr lang="es-E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APLICACIÓN A DATOS REALES</a:t>
            </a:r>
            <a:r>
              <a:rPr lang="es-ES" sz="1400" dirty="0" smtClean="0"/>
              <a:t>… Un primer ejemplo</a:t>
            </a:r>
            <a:endParaRPr lang="es-ES" dirty="0"/>
          </a:p>
        </p:txBody>
      </p:sp>
      <p:sp>
        <p:nvSpPr>
          <p:cNvPr id="3" name="2 Marcador de texto"/>
          <p:cNvSpPr>
            <a:spLocks noGrp="1"/>
          </p:cNvSpPr>
          <p:nvPr>
            <p:ph type="body" sz="quarter" idx="11"/>
          </p:nvPr>
        </p:nvSpPr>
        <p:spPr/>
        <p:txBody>
          <a:bodyPr/>
          <a:lstStyle/>
          <a:p>
            <a:r>
              <a:rPr lang="es-ES" dirty="0" smtClean="0"/>
              <a:t>Probabilidades estimadas por los modelos propuestos (en %)</a:t>
            </a:r>
            <a:endParaRPr lang="es-ES" dirty="0"/>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sp>
        <p:nvSpPr>
          <p:cNvPr id="6" name="5 Marcador de texto"/>
          <p:cNvSpPr>
            <a:spLocks noGrp="1"/>
          </p:cNvSpPr>
          <p:nvPr>
            <p:ph type="body" sz="quarter" idx="14"/>
          </p:nvPr>
        </p:nvSpPr>
        <p:spPr>
          <a:xfrm>
            <a:off x="360000" y="900000"/>
            <a:ext cx="8424000" cy="5058000"/>
          </a:xfrm>
        </p:spPr>
        <p:txBody>
          <a:bodyPr/>
          <a:lstStyle/>
          <a:p>
            <a:pPr algn="ctr"/>
            <a:r>
              <a:rPr lang="es-ES" b="1" dirty="0" smtClean="0"/>
              <a:t>RESULTADOS OBTENIDOS</a:t>
            </a:r>
          </a:p>
        </p:txBody>
      </p:sp>
      <p:graphicFrame>
        <p:nvGraphicFramePr>
          <p:cNvPr id="7" name="6 Tabla"/>
          <p:cNvGraphicFramePr>
            <a:graphicFrameLocks noGrp="1"/>
          </p:cNvGraphicFramePr>
          <p:nvPr/>
        </p:nvGraphicFramePr>
        <p:xfrm>
          <a:off x="534808" y="1646238"/>
          <a:ext cx="8064001" cy="1854200"/>
        </p:xfrm>
        <a:graphic>
          <a:graphicData uri="http://schemas.openxmlformats.org/drawingml/2006/table">
            <a:tbl>
              <a:tblPr firstRow="1" bandRow="1">
                <a:tableStyleId>{2D5ABB26-0587-4C30-8999-92F81FD0307C}</a:tableStyleId>
              </a:tblPr>
              <a:tblGrid>
                <a:gridCol w="499417"/>
                <a:gridCol w="566017"/>
                <a:gridCol w="532717"/>
                <a:gridCol w="532717"/>
                <a:gridCol w="532717"/>
                <a:gridCol w="532717"/>
                <a:gridCol w="532717"/>
                <a:gridCol w="532717"/>
                <a:gridCol w="532717"/>
                <a:gridCol w="532717"/>
                <a:gridCol w="532717"/>
                <a:gridCol w="532717"/>
                <a:gridCol w="605963"/>
                <a:gridCol w="532717"/>
                <a:gridCol w="532717"/>
              </a:tblGrid>
              <a:tr h="370840">
                <a:tc gridSpan="2">
                  <a:txBody>
                    <a:bodyPr/>
                    <a:lstStyle/>
                    <a:p>
                      <a:pPr algn="ctr"/>
                      <a:r>
                        <a:rPr lang="es-ES" sz="1600" b="1" i="1" dirty="0" smtClean="0">
                          <a:solidFill>
                            <a:schemeClr val="bg1"/>
                          </a:solidFill>
                          <a:latin typeface="Cambria Math" pitchFamily="18" charset="0"/>
                          <a:ea typeface="Cambria Math" pitchFamily="18" charset="0"/>
                          <a:cs typeface="Arial" pitchFamily="34" charset="0"/>
                        </a:rPr>
                        <a:t>s</a:t>
                      </a:r>
                      <a:r>
                        <a:rPr lang="es-ES" sz="1600" b="1" i="1" baseline="-25000" dirty="0" smtClean="0">
                          <a:solidFill>
                            <a:schemeClr val="bg1"/>
                          </a:solidFill>
                          <a:latin typeface="Cambria Math" pitchFamily="18" charset="0"/>
                          <a:ea typeface="Cambria Math" pitchFamily="18" charset="0"/>
                          <a:cs typeface="Arial" pitchFamily="34" charset="0"/>
                        </a:rPr>
                        <a:t>0</a:t>
                      </a:r>
                      <a:r>
                        <a:rPr lang="es-ES" sz="1600" b="1" i="1" dirty="0" smtClean="0">
                          <a:solidFill>
                            <a:schemeClr val="bg1"/>
                          </a:solidFill>
                          <a:latin typeface="Cambria Math" pitchFamily="18" charset="0"/>
                          <a:ea typeface="Cambria Math" pitchFamily="18" charset="0"/>
                          <a:cs typeface="Arial" pitchFamily="34" charset="0"/>
                        </a:rPr>
                        <a:t> = 10</a:t>
                      </a:r>
                      <a:endParaRPr lang="es-ES" sz="1600" b="1" i="1" dirty="0">
                        <a:solidFill>
                          <a:schemeClr val="bg1"/>
                        </a:solidFill>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hMerge="1">
                  <a:txBody>
                    <a:bodyPr/>
                    <a:lstStyle/>
                    <a:p>
                      <a:pPr algn="ct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B1</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B2</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B6</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B7</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B8</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C9</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G5</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F2</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F4</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F5</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F8</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G2</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A6</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r>
              <a:tr h="370840">
                <a:tc rowSpan="2">
                  <a:txBody>
                    <a:bodyPr/>
                    <a:lstStyle/>
                    <a:p>
                      <a:pPr algn="ctr"/>
                      <a:r>
                        <a:rPr lang="es-ES" sz="1600" dirty="0" smtClean="0">
                          <a:latin typeface="Arial" pitchFamily="34" charset="0"/>
                          <a:cs typeface="Arial" pitchFamily="34" charset="0"/>
                        </a:rPr>
                        <a:t>CT</a:t>
                      </a:r>
                      <a:endParaRPr lang="es-ES" sz="1600"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a:r>
                        <a:rPr lang="es-ES" sz="1600" dirty="0" smtClean="0">
                          <a:latin typeface="Arial" pitchFamily="34" charset="0"/>
                          <a:cs typeface="Arial" pitchFamily="34" charset="0"/>
                        </a:rPr>
                        <a:t>SO</a:t>
                      </a:r>
                      <a:r>
                        <a:rPr lang="es-ES" sz="1600" baseline="-25000" dirty="0" smtClean="0">
                          <a:latin typeface="Arial" pitchFamily="34" charset="0"/>
                          <a:cs typeface="Arial" pitchFamily="34" charset="0"/>
                        </a:rPr>
                        <a:t>2</a:t>
                      </a:r>
                      <a:endParaRPr lang="es-ES" sz="1600" baseline="-25000"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a:r>
                        <a:rPr lang="es-ES" sz="1600" dirty="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algn="ctr"/>
                      <a:endParaRPr lang="es-ES" sz="1800"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a:r>
                        <a:rPr lang="es-ES" sz="1600" dirty="0" smtClean="0">
                          <a:latin typeface="Arial" pitchFamily="34" charset="0"/>
                          <a:cs typeface="Arial" pitchFamily="34" charset="0"/>
                        </a:rPr>
                        <a:t>NO</a:t>
                      </a:r>
                      <a:r>
                        <a:rPr lang="es-ES" sz="1600" baseline="-25000" dirty="0" smtClean="0">
                          <a:latin typeface="Arial" pitchFamily="34" charset="0"/>
                          <a:cs typeface="Arial" pitchFamily="34" charset="0"/>
                        </a:rPr>
                        <a:t>x</a:t>
                      </a:r>
                      <a:endParaRPr lang="es-ES" sz="1600" baseline="-25000"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2">
                  <a:txBody>
                    <a:bodyPr/>
                    <a:lstStyle/>
                    <a:p>
                      <a:pPr algn="ctr"/>
                      <a:r>
                        <a:rPr lang="es-ES" sz="1600" dirty="0" smtClean="0">
                          <a:latin typeface="Arial" pitchFamily="34" charset="0"/>
                          <a:cs typeface="Arial" pitchFamily="34" charset="0"/>
                        </a:rPr>
                        <a:t>CC</a:t>
                      </a:r>
                      <a:endParaRPr lang="es-ES" sz="1600"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a:r>
                        <a:rPr lang="es-ES" sz="1600" dirty="0" smtClean="0">
                          <a:latin typeface="Arial" pitchFamily="34" charset="0"/>
                          <a:cs typeface="Arial" pitchFamily="34" charset="0"/>
                        </a:rPr>
                        <a:t>SO</a:t>
                      </a:r>
                      <a:r>
                        <a:rPr lang="es-ES" sz="1600" baseline="-25000" dirty="0" smtClean="0">
                          <a:latin typeface="Arial" pitchFamily="34" charset="0"/>
                          <a:cs typeface="Arial" pitchFamily="34" charset="0"/>
                        </a:rPr>
                        <a:t>2</a:t>
                      </a:r>
                      <a:endParaRPr lang="es-ES" sz="1600" baseline="-25000"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algn="ctr"/>
                      <a:endParaRPr lang="es-ES" sz="1800"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a:r>
                        <a:rPr lang="es-ES" sz="1600" dirty="0" smtClean="0">
                          <a:latin typeface="Arial" pitchFamily="34" charset="0"/>
                          <a:cs typeface="Arial" pitchFamily="34" charset="0"/>
                        </a:rPr>
                        <a:t>NO</a:t>
                      </a:r>
                      <a:r>
                        <a:rPr lang="es-ES" sz="1600" baseline="-25000" dirty="0" smtClean="0">
                          <a:latin typeface="Arial" pitchFamily="34" charset="0"/>
                          <a:cs typeface="Arial" pitchFamily="34" charset="0"/>
                        </a:rPr>
                        <a:t>x</a:t>
                      </a:r>
                      <a:endParaRPr lang="es-ES" sz="1600" baseline="-25000"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a:r>
                        <a:rPr lang="es-ES" sz="1600" dirty="0" smtClean="0">
                          <a:latin typeface="Cambria Math" pitchFamily="18" charset="0"/>
                          <a:ea typeface="Cambria Math" pitchFamily="18" charset="0"/>
                        </a:rPr>
                        <a:t>0</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0</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0</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7.5</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0</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40.6</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8" name="7 Tabla"/>
          <p:cNvGraphicFramePr>
            <a:graphicFrameLocks noGrp="1"/>
          </p:cNvGraphicFramePr>
          <p:nvPr/>
        </p:nvGraphicFramePr>
        <p:xfrm>
          <a:off x="540000" y="3932254"/>
          <a:ext cx="8064001" cy="1854200"/>
        </p:xfrm>
        <a:graphic>
          <a:graphicData uri="http://schemas.openxmlformats.org/drawingml/2006/table">
            <a:tbl>
              <a:tblPr firstRow="1" bandRow="1">
                <a:tableStyleId>{2D5ABB26-0587-4C30-8999-92F81FD0307C}</a:tableStyleId>
              </a:tblPr>
              <a:tblGrid>
                <a:gridCol w="499417"/>
                <a:gridCol w="566017"/>
                <a:gridCol w="532717"/>
                <a:gridCol w="532717"/>
                <a:gridCol w="532717"/>
                <a:gridCol w="532717"/>
                <a:gridCol w="532717"/>
                <a:gridCol w="532717"/>
                <a:gridCol w="532717"/>
                <a:gridCol w="532717"/>
                <a:gridCol w="532717"/>
                <a:gridCol w="532717"/>
                <a:gridCol w="605963"/>
                <a:gridCol w="532717"/>
                <a:gridCol w="532717"/>
              </a:tblGrid>
              <a:tr h="370840">
                <a:tc gridSpan="2">
                  <a:txBody>
                    <a:bodyPr/>
                    <a:lstStyle/>
                    <a:p>
                      <a:pPr algn="ctr"/>
                      <a:r>
                        <a:rPr lang="es-ES" sz="1600" b="1" i="1" dirty="0" smtClean="0">
                          <a:solidFill>
                            <a:schemeClr val="bg1"/>
                          </a:solidFill>
                          <a:latin typeface="Cambria Math" pitchFamily="18" charset="0"/>
                          <a:ea typeface="Cambria Math" pitchFamily="18" charset="0"/>
                          <a:cs typeface="Arial" pitchFamily="34" charset="0"/>
                        </a:rPr>
                        <a:t>s</a:t>
                      </a:r>
                      <a:r>
                        <a:rPr lang="es-ES" sz="1600" b="1" i="1" baseline="-25000" dirty="0" smtClean="0">
                          <a:solidFill>
                            <a:schemeClr val="bg1"/>
                          </a:solidFill>
                          <a:latin typeface="Cambria Math" pitchFamily="18" charset="0"/>
                          <a:ea typeface="Cambria Math" pitchFamily="18" charset="0"/>
                          <a:cs typeface="Arial" pitchFamily="34" charset="0"/>
                        </a:rPr>
                        <a:t>0</a:t>
                      </a:r>
                      <a:r>
                        <a:rPr lang="es-ES" sz="1600" b="1" i="1" dirty="0" smtClean="0">
                          <a:solidFill>
                            <a:schemeClr val="bg1"/>
                          </a:solidFill>
                          <a:latin typeface="Cambria Math" pitchFamily="18" charset="0"/>
                          <a:ea typeface="Cambria Math" pitchFamily="18" charset="0"/>
                          <a:cs typeface="Arial" pitchFamily="34" charset="0"/>
                        </a:rPr>
                        <a:t> = 4</a:t>
                      </a:r>
                      <a:endParaRPr lang="es-ES" sz="1600" b="1" i="1" dirty="0">
                        <a:solidFill>
                          <a:schemeClr val="bg1"/>
                        </a:solidFill>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hMerge="1">
                  <a:txBody>
                    <a:bodyPr/>
                    <a:lstStyle/>
                    <a:p>
                      <a:pPr algn="ct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B1</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B2</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B6</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B7</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B8</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C9</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G5</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F2</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F4</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F5</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F8</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G2</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A6</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r>
              <a:tr h="370840">
                <a:tc rowSpan="2">
                  <a:txBody>
                    <a:bodyPr/>
                    <a:lstStyle/>
                    <a:p>
                      <a:pPr algn="ctr"/>
                      <a:r>
                        <a:rPr lang="es-ES" sz="1600" dirty="0" smtClean="0">
                          <a:latin typeface="Arial" pitchFamily="34" charset="0"/>
                          <a:cs typeface="Arial" pitchFamily="34" charset="0"/>
                        </a:rPr>
                        <a:t>CT</a:t>
                      </a:r>
                      <a:endParaRPr lang="es-ES" sz="1600"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a:r>
                        <a:rPr lang="es-ES" sz="1600" dirty="0" smtClean="0">
                          <a:latin typeface="Arial" pitchFamily="34" charset="0"/>
                          <a:cs typeface="Arial" pitchFamily="34" charset="0"/>
                        </a:rPr>
                        <a:t>SO</a:t>
                      </a:r>
                      <a:r>
                        <a:rPr lang="es-ES" sz="1600" baseline="-25000" dirty="0" smtClean="0">
                          <a:latin typeface="Arial" pitchFamily="34" charset="0"/>
                          <a:cs typeface="Arial" pitchFamily="34" charset="0"/>
                        </a:rPr>
                        <a:t>2</a:t>
                      </a:r>
                      <a:endParaRPr lang="es-ES" sz="1600" baseline="-25000"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a:r>
                        <a:rPr lang="es-ES" sz="1600" dirty="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0.8</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0</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8.4</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algn="ctr"/>
                      <a:endParaRPr lang="es-ES" sz="1800"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a:r>
                        <a:rPr lang="es-ES" sz="1600" dirty="0" smtClean="0">
                          <a:latin typeface="Arial" pitchFamily="34" charset="0"/>
                          <a:cs typeface="Arial" pitchFamily="34" charset="0"/>
                        </a:rPr>
                        <a:t>NO</a:t>
                      </a:r>
                      <a:r>
                        <a:rPr lang="es-ES" sz="1600" baseline="-25000" dirty="0" smtClean="0">
                          <a:latin typeface="Arial" pitchFamily="34" charset="0"/>
                          <a:cs typeface="Arial" pitchFamily="34" charset="0"/>
                        </a:rPr>
                        <a:t>x</a:t>
                      </a:r>
                      <a:endParaRPr lang="es-ES" sz="1600" baseline="-25000"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0</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0</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7.3</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2">
                  <a:txBody>
                    <a:bodyPr/>
                    <a:lstStyle/>
                    <a:p>
                      <a:pPr algn="ctr"/>
                      <a:r>
                        <a:rPr lang="es-ES" sz="1600" dirty="0" smtClean="0">
                          <a:latin typeface="Arial" pitchFamily="34" charset="0"/>
                          <a:cs typeface="Arial" pitchFamily="34" charset="0"/>
                        </a:rPr>
                        <a:t>CC</a:t>
                      </a:r>
                      <a:endParaRPr lang="es-ES" sz="1600"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a:r>
                        <a:rPr lang="es-ES" sz="1600" dirty="0" smtClean="0">
                          <a:latin typeface="Arial" pitchFamily="34" charset="0"/>
                          <a:cs typeface="Arial" pitchFamily="34" charset="0"/>
                        </a:rPr>
                        <a:t>SO</a:t>
                      </a:r>
                      <a:r>
                        <a:rPr lang="es-ES" sz="1600" baseline="-25000" dirty="0" smtClean="0">
                          <a:latin typeface="Arial" pitchFamily="34" charset="0"/>
                          <a:cs typeface="Arial" pitchFamily="34" charset="0"/>
                        </a:rPr>
                        <a:t>2</a:t>
                      </a:r>
                      <a:endParaRPr lang="es-ES" sz="1600" baseline="-25000"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algn="ctr"/>
                      <a:endParaRPr lang="es-ES" sz="1800"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a:r>
                        <a:rPr lang="es-ES" sz="1600" dirty="0" smtClean="0">
                          <a:latin typeface="Arial" pitchFamily="34" charset="0"/>
                          <a:cs typeface="Arial" pitchFamily="34" charset="0"/>
                        </a:rPr>
                        <a:t>NO</a:t>
                      </a:r>
                      <a:r>
                        <a:rPr lang="es-ES" sz="1600" baseline="-25000" dirty="0" smtClean="0">
                          <a:latin typeface="Arial" pitchFamily="34" charset="0"/>
                          <a:cs typeface="Arial" pitchFamily="34" charset="0"/>
                        </a:rPr>
                        <a:t>x</a:t>
                      </a:r>
                      <a:endParaRPr lang="es-ES" sz="1600" baseline="-25000"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a:r>
                        <a:rPr lang="es-ES" sz="1600" dirty="0" smtClean="0">
                          <a:latin typeface="Cambria Math" pitchFamily="18" charset="0"/>
                          <a:ea typeface="Cambria Math" pitchFamily="18" charset="0"/>
                        </a:rPr>
                        <a:t>0</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0</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0</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0</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2.6</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0</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42.2</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APLICACIÓN A DATOS REALES</a:t>
            </a:r>
            <a:r>
              <a:rPr lang="es-ES" sz="1400" dirty="0" smtClean="0"/>
              <a:t>… Un primer ejemplo</a:t>
            </a:r>
            <a:endParaRPr lang="es-ES" dirty="0"/>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sp>
        <p:nvSpPr>
          <p:cNvPr id="6" name="5 Marcador de texto"/>
          <p:cNvSpPr>
            <a:spLocks noGrp="1"/>
          </p:cNvSpPr>
          <p:nvPr>
            <p:ph type="body" sz="quarter" idx="14"/>
          </p:nvPr>
        </p:nvSpPr>
        <p:spPr/>
        <p:txBody>
          <a:bodyPr/>
          <a:lstStyle/>
          <a:p>
            <a:pPr algn="ctr">
              <a:buNone/>
            </a:pPr>
            <a:r>
              <a:rPr lang="es-ES" b="1" dirty="0" smtClean="0"/>
              <a:t>CONCLUSIONES</a:t>
            </a:r>
          </a:p>
          <a:p>
            <a:r>
              <a:rPr lang="es-ES" dirty="0" smtClean="0"/>
              <a:t>Los resultados obtenidos parecen ajustarse adecuadamente a lo que cabría esperar.</a:t>
            </a:r>
          </a:p>
          <a:p>
            <a:r>
              <a:rPr lang="es-ES" dirty="0" smtClean="0"/>
              <a:t>Las similitudes en el comportamiento observado en B1, C9 y G5 resultan evidentes y, siendo las tres urbanas, lo más probable es que el NO</a:t>
            </a:r>
            <a:r>
              <a:rPr lang="es-ES" baseline="-25000" dirty="0" smtClean="0"/>
              <a:t>x</a:t>
            </a:r>
            <a:r>
              <a:rPr lang="es-ES" dirty="0" smtClean="0"/>
              <a:t> registrado sea debido al tráfico de vehículos.</a:t>
            </a:r>
          </a:p>
          <a:p>
            <a:r>
              <a:rPr lang="es-ES" dirty="0" smtClean="0"/>
              <a:t>Los niveles observados en F5 podrían deberse a actividades agrícolas o industriales propias de la zona, al tráfico o a todas ellas.</a:t>
            </a:r>
          </a:p>
          <a:p>
            <a:r>
              <a:rPr lang="es-ES" dirty="0" smtClean="0"/>
              <a:t>F8 está calificada como forestal y no tiene industrias ni carreteras próximas, por lo que parece más que razonable que se esté viendo afectada por las emisiones del Ciclo Combinado.</a:t>
            </a:r>
          </a:p>
          <a:p>
            <a:r>
              <a:rPr lang="es-ES" dirty="0" smtClean="0"/>
              <a:t>A F2, que está algo más alejada y calificada como rural/forestal, también parece razonable que esté llegando algo del Ciclo Combinado y, viendo la evolución en los niveles de SO</a:t>
            </a:r>
            <a:r>
              <a:rPr lang="es-ES" baseline="-25000" dirty="0" smtClean="0"/>
              <a:t>2</a:t>
            </a:r>
            <a:r>
              <a:rPr lang="es-ES" dirty="0" smtClean="0"/>
              <a:t>, también algo de la Central Térmica.</a:t>
            </a:r>
            <a:endParaRPr lang="es-ES" dirty="0"/>
          </a:p>
        </p:txBody>
      </p:sp>
      <p:sp>
        <p:nvSpPr>
          <p:cNvPr id="7" name="6 Marcador de texto"/>
          <p:cNvSpPr>
            <a:spLocks noGrp="1"/>
          </p:cNvSpPr>
          <p:nvPr>
            <p:ph type="body" sz="quarter" idx="11"/>
          </p:nvPr>
        </p:nvSpPr>
        <p:spPr/>
        <p:txBody>
          <a:bodyPr/>
          <a:lstStyle/>
          <a:p>
            <a:endParaRPr lang="es-E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endParaRPr lang="es-ES"/>
          </a:p>
        </p:txBody>
      </p:sp>
      <p:sp>
        <p:nvSpPr>
          <p:cNvPr id="3" name="2 Marcador de texto"/>
          <p:cNvSpPr>
            <a:spLocks noGrp="1"/>
          </p:cNvSpPr>
          <p:nvPr>
            <p:ph type="body" sz="quarter" idx="11"/>
          </p:nvPr>
        </p:nvSpPr>
        <p:spPr/>
        <p:txBody>
          <a:bodyPr/>
          <a:lstStyle/>
          <a:p>
            <a:endParaRPr lang="es-ES"/>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sp>
        <p:nvSpPr>
          <p:cNvPr id="6" name="5 Marcador de texto"/>
          <p:cNvSpPr>
            <a:spLocks noGrp="1"/>
          </p:cNvSpPr>
          <p:nvPr>
            <p:ph type="body" sz="quarter" idx="14"/>
          </p:nvPr>
        </p:nvSpPr>
        <p:spPr/>
        <p:txBody>
          <a:bodyPr/>
          <a:lstStyle/>
          <a:p>
            <a:r>
              <a:rPr lang="es-ES" dirty="0" smtClean="0"/>
              <a:t>APLICACIÓN A DATOS REALES</a:t>
            </a:r>
            <a:endParaRPr lang="es-ES" dirty="0"/>
          </a:p>
        </p:txBody>
      </p:sp>
      <p:sp>
        <p:nvSpPr>
          <p:cNvPr id="7" name="6 Marcador de texto"/>
          <p:cNvSpPr>
            <a:spLocks noGrp="1"/>
          </p:cNvSpPr>
          <p:nvPr>
            <p:ph type="body" sz="quarter" idx="16"/>
          </p:nvPr>
        </p:nvSpPr>
        <p:spPr>
          <a:xfrm>
            <a:off x="2428861" y="4058671"/>
            <a:ext cx="6286543" cy="584775"/>
          </a:xfrm>
        </p:spPr>
        <p:txBody>
          <a:bodyPr/>
          <a:lstStyle/>
          <a:p>
            <a:r>
              <a:rPr lang="es-ES" dirty="0" smtClean="0"/>
              <a:t>Un segundo ejemplo</a:t>
            </a:r>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LA U.P.T. DE AS PONTES</a:t>
            </a:r>
            <a:r>
              <a:rPr lang="es-ES" sz="1400" dirty="0" smtClean="0"/>
              <a:t>… Historia</a:t>
            </a:r>
            <a:endParaRPr lang="es-ES" sz="1600" dirty="0" smtClean="0"/>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sp>
        <p:nvSpPr>
          <p:cNvPr id="6" name="5 Marcador de texto"/>
          <p:cNvSpPr>
            <a:spLocks noGrp="1"/>
          </p:cNvSpPr>
          <p:nvPr>
            <p:ph type="body" sz="quarter" idx="14"/>
          </p:nvPr>
        </p:nvSpPr>
        <p:spPr/>
        <p:txBody>
          <a:bodyPr/>
          <a:lstStyle/>
          <a:p>
            <a:pPr algn="just"/>
            <a:r>
              <a:rPr lang="es-ES" dirty="0" smtClean="0"/>
              <a:t>En la actualidad…</a:t>
            </a:r>
          </a:p>
          <a:p>
            <a:pPr algn="just"/>
            <a:endParaRPr lang="es-ES" dirty="0" smtClean="0"/>
          </a:p>
          <a:p>
            <a:pPr algn="just">
              <a:buNone/>
            </a:pPr>
            <a:r>
              <a:rPr lang="es-ES" dirty="0" smtClean="0"/>
              <a:t>	… la Mina está cerrada y en proceso de regeneración con el objetivo de formar un impresionante lago artificial.</a:t>
            </a:r>
          </a:p>
          <a:p>
            <a:pPr algn="just"/>
            <a:endParaRPr lang="es-ES" dirty="0" smtClean="0"/>
          </a:p>
          <a:p>
            <a:pPr algn="just">
              <a:buNone/>
            </a:pPr>
            <a:r>
              <a:rPr lang="es-ES" dirty="0" smtClean="0"/>
              <a:t>	… la Central Térmica, completamente transformada, funciona a pleno rendimiento utilizando única y exclusivamente carbón de importación.</a:t>
            </a:r>
          </a:p>
          <a:p>
            <a:pPr algn="just"/>
            <a:endParaRPr lang="es-ES" dirty="0" smtClean="0"/>
          </a:p>
          <a:p>
            <a:pPr algn="just">
              <a:buNone/>
            </a:pPr>
            <a:r>
              <a:rPr lang="es-ES" dirty="0" smtClean="0"/>
              <a:t>	… el Ciclo Combinado, superadas las fases de prueba y puesta a punto, se encuentra ya oficialmente en producción.</a:t>
            </a:r>
          </a:p>
          <a:p>
            <a:pPr algn="just"/>
            <a:endParaRPr lang="es-ES" dirty="0"/>
          </a:p>
        </p:txBody>
      </p:sp>
      <p:sp>
        <p:nvSpPr>
          <p:cNvPr id="7" name="6 Marcador de texto"/>
          <p:cNvSpPr>
            <a:spLocks noGrp="1"/>
          </p:cNvSpPr>
          <p:nvPr>
            <p:ph type="body" sz="quarter" idx="11"/>
          </p:nvPr>
        </p:nvSpPr>
        <p:spPr/>
        <p:txBody>
          <a:bodyPr/>
          <a:lstStyle/>
          <a:p>
            <a:endParaRPr lang="es-E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APLICACIÓN A DATOS REALES</a:t>
            </a:r>
            <a:r>
              <a:rPr lang="es-ES" sz="1400" dirty="0" smtClean="0"/>
              <a:t>… Un segundo ejemplo</a:t>
            </a:r>
            <a:endParaRPr lang="es-ES" dirty="0"/>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dirty="0"/>
          </a:p>
        </p:txBody>
      </p:sp>
      <p:graphicFrame>
        <p:nvGraphicFramePr>
          <p:cNvPr id="67586" name="Object 2"/>
          <p:cNvGraphicFramePr>
            <a:graphicFrameLocks/>
          </p:cNvGraphicFramePr>
          <p:nvPr/>
        </p:nvGraphicFramePr>
        <p:xfrm>
          <a:off x="473075" y="974725"/>
          <a:ext cx="8183563" cy="5334000"/>
        </p:xfrm>
        <a:graphic>
          <a:graphicData uri="http://schemas.openxmlformats.org/presentationml/2006/ole">
            <p:oleObj spid="_x0000_s68610" name="Documento" r:id="rId3" imgW="8971002" imgH="5850727" progId="Word.Document.12">
              <p:embed/>
            </p:oleObj>
          </a:graphicData>
        </a:graphic>
      </p:graphicFrame>
      <p:sp>
        <p:nvSpPr>
          <p:cNvPr id="7" name="6 Marcador de texto"/>
          <p:cNvSpPr>
            <a:spLocks noGrp="1"/>
          </p:cNvSpPr>
          <p:nvPr>
            <p:ph type="body" sz="quarter" idx="11"/>
          </p:nvPr>
        </p:nvSpPr>
        <p:spPr/>
        <p:txBody>
          <a:bodyPr/>
          <a:lstStyle/>
          <a:p>
            <a:endParaRPr lang="es-E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APLICACIÓN A DATOS REALES</a:t>
            </a:r>
            <a:r>
              <a:rPr lang="es-ES" sz="1400" dirty="0" smtClean="0"/>
              <a:t>… Un segundo ejemplo</a:t>
            </a:r>
            <a:endParaRPr lang="es-ES" dirty="0"/>
          </a:p>
        </p:txBody>
      </p:sp>
      <p:sp>
        <p:nvSpPr>
          <p:cNvPr id="3" name="2 Marcador de texto"/>
          <p:cNvSpPr>
            <a:spLocks noGrp="1"/>
          </p:cNvSpPr>
          <p:nvPr>
            <p:ph type="body" sz="quarter" idx="11"/>
          </p:nvPr>
        </p:nvSpPr>
        <p:spPr/>
        <p:txBody>
          <a:bodyPr/>
          <a:lstStyle/>
          <a:p>
            <a:r>
              <a:rPr lang="es-ES" dirty="0" smtClean="0"/>
              <a:t>Dirección del viento a 80 metros (en grados)</a:t>
            </a:r>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pic>
        <p:nvPicPr>
          <p:cNvPr id="7" name="6 Imagen"/>
          <p:cNvPicPr/>
          <p:nvPr/>
        </p:nvPicPr>
        <p:blipFill>
          <a:blip r:embed="rId2" cstate="print"/>
          <a:srcRect/>
          <a:stretch>
            <a:fillRect/>
          </a:stretch>
        </p:blipFill>
        <p:spPr bwMode="auto">
          <a:xfrm>
            <a:off x="360000" y="900000"/>
            <a:ext cx="8424000" cy="50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APLICACIÓN A DATOS REALES</a:t>
            </a:r>
            <a:r>
              <a:rPr lang="es-ES" sz="1400" dirty="0" smtClean="0"/>
              <a:t>… Un segundo ejemplo</a:t>
            </a:r>
            <a:endParaRPr lang="es-ES" dirty="0"/>
          </a:p>
        </p:txBody>
      </p:sp>
      <p:sp>
        <p:nvSpPr>
          <p:cNvPr id="3" name="2 Marcador de texto"/>
          <p:cNvSpPr>
            <a:spLocks noGrp="1"/>
          </p:cNvSpPr>
          <p:nvPr>
            <p:ph type="body" sz="quarter" idx="11"/>
          </p:nvPr>
        </p:nvSpPr>
        <p:spPr/>
        <p:txBody>
          <a:bodyPr/>
          <a:lstStyle/>
          <a:p>
            <a:r>
              <a:rPr lang="es-ES" dirty="0" smtClean="0"/>
              <a:t>Velocidad del viento a 80 metros (en m/s)</a:t>
            </a:r>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pic>
        <p:nvPicPr>
          <p:cNvPr id="8" name="7 Imagen"/>
          <p:cNvPicPr/>
          <p:nvPr/>
        </p:nvPicPr>
        <p:blipFill>
          <a:blip r:embed="rId2" cstate="print"/>
          <a:srcRect/>
          <a:stretch>
            <a:fillRect/>
          </a:stretch>
        </p:blipFill>
        <p:spPr bwMode="auto">
          <a:xfrm>
            <a:off x="360000" y="900000"/>
            <a:ext cx="8424000" cy="50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APLICACIÓN A DATOS REALES</a:t>
            </a:r>
            <a:r>
              <a:rPr lang="es-ES" sz="1400" dirty="0" smtClean="0"/>
              <a:t>… Un segundo ejemplo</a:t>
            </a:r>
            <a:endParaRPr lang="es-ES" dirty="0"/>
          </a:p>
        </p:txBody>
      </p:sp>
      <p:sp>
        <p:nvSpPr>
          <p:cNvPr id="3" name="2 Marcador de texto"/>
          <p:cNvSpPr>
            <a:spLocks noGrp="1"/>
          </p:cNvSpPr>
          <p:nvPr>
            <p:ph type="body" sz="quarter" idx="11"/>
          </p:nvPr>
        </p:nvSpPr>
        <p:spPr/>
        <p:txBody>
          <a:bodyPr/>
          <a:lstStyle/>
          <a:p>
            <a:r>
              <a:rPr lang="es-ES" dirty="0" smtClean="0"/>
              <a:t>Situación registrada a las 19:00 horas del 09/02/2009</a:t>
            </a:r>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pic>
        <p:nvPicPr>
          <p:cNvPr id="89093" name="Picture 5"/>
          <p:cNvPicPr>
            <a:picLocks noChangeArrowheads="1"/>
          </p:cNvPicPr>
          <p:nvPr/>
        </p:nvPicPr>
        <p:blipFill>
          <a:blip r:embed="rId2" cstate="print"/>
          <a:srcRect/>
          <a:stretch>
            <a:fillRect/>
          </a:stretch>
        </p:blipFill>
        <p:spPr bwMode="auto">
          <a:xfrm>
            <a:off x="360000" y="900000"/>
            <a:ext cx="8424000" cy="50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APLICACIÓN A DATOS REALES</a:t>
            </a:r>
            <a:r>
              <a:rPr lang="es-ES" sz="1400" dirty="0" smtClean="0"/>
              <a:t>… Un segundo ejemplo</a:t>
            </a:r>
            <a:endParaRPr lang="es-ES" dirty="0"/>
          </a:p>
        </p:txBody>
      </p:sp>
      <p:sp>
        <p:nvSpPr>
          <p:cNvPr id="3" name="2 Marcador de texto"/>
          <p:cNvSpPr>
            <a:spLocks noGrp="1"/>
          </p:cNvSpPr>
          <p:nvPr>
            <p:ph type="body" sz="quarter" idx="11"/>
          </p:nvPr>
        </p:nvSpPr>
        <p:spPr/>
        <p:txBody>
          <a:bodyPr/>
          <a:lstStyle/>
          <a:p>
            <a:r>
              <a:rPr lang="es-ES" dirty="0" smtClean="0"/>
              <a:t>Probabilidades estimadas por los modelos propuestos (en %)</a:t>
            </a:r>
            <a:endParaRPr lang="es-ES" dirty="0"/>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sp>
        <p:nvSpPr>
          <p:cNvPr id="6" name="5 Marcador de texto"/>
          <p:cNvSpPr>
            <a:spLocks noGrp="1"/>
          </p:cNvSpPr>
          <p:nvPr>
            <p:ph type="body" sz="quarter" idx="14"/>
          </p:nvPr>
        </p:nvSpPr>
        <p:spPr>
          <a:xfrm>
            <a:off x="360000" y="900000"/>
            <a:ext cx="8424000" cy="5058000"/>
          </a:xfrm>
        </p:spPr>
        <p:txBody>
          <a:bodyPr/>
          <a:lstStyle/>
          <a:p>
            <a:pPr algn="ctr"/>
            <a:r>
              <a:rPr lang="es-ES" b="1" dirty="0" smtClean="0"/>
              <a:t>RESULTADOS OBTENIDOS</a:t>
            </a:r>
          </a:p>
        </p:txBody>
      </p:sp>
      <p:graphicFrame>
        <p:nvGraphicFramePr>
          <p:cNvPr id="7" name="6 Tabla"/>
          <p:cNvGraphicFramePr>
            <a:graphicFrameLocks noGrp="1"/>
          </p:cNvGraphicFramePr>
          <p:nvPr/>
        </p:nvGraphicFramePr>
        <p:xfrm>
          <a:off x="534808" y="1646238"/>
          <a:ext cx="8064001" cy="1854200"/>
        </p:xfrm>
        <a:graphic>
          <a:graphicData uri="http://schemas.openxmlformats.org/drawingml/2006/table">
            <a:tbl>
              <a:tblPr firstRow="1" bandRow="1">
                <a:tableStyleId>{2D5ABB26-0587-4C30-8999-92F81FD0307C}</a:tableStyleId>
              </a:tblPr>
              <a:tblGrid>
                <a:gridCol w="499417"/>
                <a:gridCol w="566017"/>
                <a:gridCol w="532717"/>
                <a:gridCol w="532717"/>
                <a:gridCol w="532717"/>
                <a:gridCol w="532717"/>
                <a:gridCol w="532717"/>
                <a:gridCol w="532717"/>
                <a:gridCol w="532717"/>
                <a:gridCol w="532717"/>
                <a:gridCol w="532717"/>
                <a:gridCol w="532717"/>
                <a:gridCol w="605963"/>
                <a:gridCol w="532717"/>
                <a:gridCol w="532717"/>
              </a:tblGrid>
              <a:tr h="370840">
                <a:tc gridSpan="2">
                  <a:txBody>
                    <a:bodyPr/>
                    <a:lstStyle/>
                    <a:p>
                      <a:pPr algn="ctr"/>
                      <a:endParaRPr lang="es-ES" sz="1600" b="1" i="1" dirty="0">
                        <a:solidFill>
                          <a:schemeClr val="bg1"/>
                        </a:solidFill>
                        <a:latin typeface="Cambria Math" pitchFamily="18"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hMerge="1">
                  <a:txBody>
                    <a:bodyPr/>
                    <a:lstStyle/>
                    <a:p>
                      <a:pPr algn="ct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B1</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B2</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B6</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B7</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B8</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C9</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G5</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F2</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F4</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F5</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F8</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G2</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c>
                  <a:txBody>
                    <a:bodyPr/>
                    <a:lstStyle/>
                    <a:p>
                      <a:pPr algn="ctr"/>
                      <a:r>
                        <a:rPr lang="es-ES" sz="1800" b="1" dirty="0" smtClean="0"/>
                        <a:t>A6</a:t>
                      </a:r>
                      <a:endParaRPr lang="es-ES" sz="1800" b="1"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5F91"/>
                    </a:solidFill>
                  </a:tcPr>
                </a:tc>
              </a:tr>
              <a:tr h="370840">
                <a:tc rowSpan="2">
                  <a:txBody>
                    <a:bodyPr/>
                    <a:lstStyle/>
                    <a:p>
                      <a:pPr algn="ctr"/>
                      <a:r>
                        <a:rPr lang="es-ES" sz="1600" dirty="0" smtClean="0">
                          <a:latin typeface="Arial" pitchFamily="34" charset="0"/>
                          <a:cs typeface="Arial" pitchFamily="34" charset="0"/>
                        </a:rPr>
                        <a:t>CT</a:t>
                      </a:r>
                      <a:endParaRPr lang="es-ES" sz="1600"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a:r>
                        <a:rPr lang="es-ES" sz="1600" dirty="0" smtClean="0">
                          <a:latin typeface="Arial" pitchFamily="34" charset="0"/>
                          <a:cs typeface="Arial" pitchFamily="34" charset="0"/>
                        </a:rPr>
                        <a:t>SO</a:t>
                      </a:r>
                      <a:r>
                        <a:rPr lang="es-ES" sz="1600" baseline="-25000" dirty="0" smtClean="0">
                          <a:latin typeface="Arial" pitchFamily="34" charset="0"/>
                          <a:cs typeface="Arial" pitchFamily="34" charset="0"/>
                        </a:rPr>
                        <a:t>2</a:t>
                      </a:r>
                      <a:endParaRPr lang="es-ES" sz="1600" baseline="-25000"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0</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0</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0.1</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algn="ctr"/>
                      <a:endParaRPr lang="es-ES" sz="1800"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a:r>
                        <a:rPr lang="es-ES" sz="1600" dirty="0" smtClean="0">
                          <a:latin typeface="Arial" pitchFamily="34" charset="0"/>
                          <a:cs typeface="Arial" pitchFamily="34" charset="0"/>
                        </a:rPr>
                        <a:t>NO</a:t>
                      </a:r>
                      <a:r>
                        <a:rPr lang="es-ES" sz="1600" baseline="-25000" dirty="0" smtClean="0">
                          <a:latin typeface="Arial" pitchFamily="34" charset="0"/>
                          <a:cs typeface="Arial" pitchFamily="34" charset="0"/>
                        </a:rPr>
                        <a:t>x</a:t>
                      </a:r>
                      <a:endParaRPr lang="es-ES" sz="1600" baseline="-25000"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0</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0</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0</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2">
                  <a:txBody>
                    <a:bodyPr/>
                    <a:lstStyle/>
                    <a:p>
                      <a:pPr algn="ctr"/>
                      <a:r>
                        <a:rPr lang="es-ES" sz="1600" dirty="0" smtClean="0">
                          <a:latin typeface="Arial" pitchFamily="34" charset="0"/>
                          <a:cs typeface="Arial" pitchFamily="34" charset="0"/>
                        </a:rPr>
                        <a:t>CC</a:t>
                      </a:r>
                      <a:endParaRPr lang="es-ES" sz="1600"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a:r>
                        <a:rPr lang="es-ES" sz="1600" dirty="0" smtClean="0">
                          <a:latin typeface="Arial" pitchFamily="34" charset="0"/>
                          <a:cs typeface="Arial" pitchFamily="34" charset="0"/>
                        </a:rPr>
                        <a:t>SO</a:t>
                      </a:r>
                      <a:r>
                        <a:rPr lang="es-ES" sz="1600" baseline="-25000" dirty="0" smtClean="0">
                          <a:latin typeface="Arial" pitchFamily="34" charset="0"/>
                          <a:cs typeface="Arial" pitchFamily="34" charset="0"/>
                        </a:rPr>
                        <a:t>2</a:t>
                      </a:r>
                      <a:endParaRPr lang="es-ES" sz="1600" baseline="-25000"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a:r>
                        <a:rPr lang="es-ES" sz="1600" dirty="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algn="ctr"/>
                      <a:endParaRPr lang="es-ES" sz="1800"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a:r>
                        <a:rPr lang="es-ES" sz="1600" dirty="0" smtClean="0">
                          <a:latin typeface="Arial" pitchFamily="34" charset="0"/>
                          <a:cs typeface="Arial" pitchFamily="34" charset="0"/>
                        </a:rPr>
                        <a:t>NO</a:t>
                      </a:r>
                      <a:r>
                        <a:rPr lang="es-ES" sz="1600" baseline="-25000" dirty="0" smtClean="0">
                          <a:latin typeface="Arial" pitchFamily="34" charset="0"/>
                          <a:cs typeface="Arial" pitchFamily="34" charset="0"/>
                        </a:rPr>
                        <a:t>x</a:t>
                      </a:r>
                      <a:endParaRPr lang="es-ES" sz="1600" baseline="-25000" dirty="0">
                        <a:latin typeface="Arial" pitchFamily="34" charset="0"/>
                        <a:ea typeface="Cambria Math" pitchFamily="18"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smtClean="0">
                          <a:latin typeface="Cambria Math" pitchFamily="18" charset="0"/>
                          <a:ea typeface="Cambria Math" pitchFamily="18" charset="0"/>
                        </a:rPr>
                        <a:t>--</a:t>
                      </a:r>
                      <a:endParaRPr lang="es-ES" sz="16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APLICACIÓN A DATOS REALES</a:t>
            </a:r>
            <a:r>
              <a:rPr lang="es-ES" sz="1400" dirty="0" smtClean="0"/>
              <a:t>… Un segundo ejemplo</a:t>
            </a:r>
            <a:endParaRPr lang="es-ES" dirty="0"/>
          </a:p>
        </p:txBody>
      </p:sp>
      <p:sp>
        <p:nvSpPr>
          <p:cNvPr id="3" name="2 Marcador de texto"/>
          <p:cNvSpPr>
            <a:spLocks noGrp="1"/>
          </p:cNvSpPr>
          <p:nvPr>
            <p:ph type="body" sz="quarter" idx="11"/>
          </p:nvPr>
        </p:nvSpPr>
        <p:spPr/>
        <p:txBody>
          <a:bodyPr/>
          <a:lstStyle/>
          <a:p>
            <a:r>
              <a:rPr lang="es-ES" dirty="0" smtClean="0"/>
              <a:t>Niveles de inmisión de SO</a:t>
            </a:r>
            <a:r>
              <a:rPr lang="es-ES" baseline="-25000" dirty="0" smtClean="0"/>
              <a:t>2</a:t>
            </a:r>
            <a:r>
              <a:rPr lang="es-ES" dirty="0" smtClean="0"/>
              <a:t> y NO</a:t>
            </a:r>
            <a:r>
              <a:rPr lang="es-ES" baseline="-25000" dirty="0" smtClean="0"/>
              <a:t>x</a:t>
            </a:r>
            <a:r>
              <a:rPr lang="es-ES" dirty="0" smtClean="0"/>
              <a:t> en B2 (en </a:t>
            </a:r>
            <a:r>
              <a:rPr lang="es-ES" dirty="0" err="1" smtClean="0"/>
              <a:t>μg</a:t>
            </a:r>
            <a:r>
              <a:rPr lang="es-ES" dirty="0" smtClean="0"/>
              <a:t>/m</a:t>
            </a:r>
            <a:r>
              <a:rPr lang="es-ES" baseline="30000" dirty="0" smtClean="0"/>
              <a:t>3</a:t>
            </a:r>
            <a:r>
              <a:rPr lang="es-ES" dirty="0" smtClean="0"/>
              <a:t>)</a:t>
            </a:r>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pic>
        <p:nvPicPr>
          <p:cNvPr id="8" name="7 Imagen"/>
          <p:cNvPicPr/>
          <p:nvPr/>
        </p:nvPicPr>
        <p:blipFill>
          <a:blip r:embed="rId2" cstate="print"/>
          <a:srcRect/>
          <a:stretch>
            <a:fillRect/>
          </a:stretch>
        </p:blipFill>
        <p:spPr bwMode="auto">
          <a:xfrm>
            <a:off x="360000" y="900000"/>
            <a:ext cx="8424000" cy="50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APLICACIÓN A DATOS REALES</a:t>
            </a:r>
            <a:r>
              <a:rPr lang="es-ES" sz="1400" dirty="0" smtClean="0"/>
              <a:t>… Un segundo ejemplo</a:t>
            </a:r>
            <a:endParaRPr lang="es-ES" dirty="0"/>
          </a:p>
        </p:txBody>
      </p:sp>
      <p:sp>
        <p:nvSpPr>
          <p:cNvPr id="3" name="2 Marcador de texto"/>
          <p:cNvSpPr>
            <a:spLocks noGrp="1"/>
          </p:cNvSpPr>
          <p:nvPr>
            <p:ph type="body" sz="quarter" idx="11"/>
          </p:nvPr>
        </p:nvSpPr>
        <p:spPr/>
        <p:txBody>
          <a:bodyPr/>
          <a:lstStyle/>
          <a:p>
            <a:r>
              <a:rPr lang="es-ES" dirty="0" smtClean="0"/>
              <a:t>Niveles de inmisión de SO</a:t>
            </a:r>
            <a:r>
              <a:rPr lang="es-ES" baseline="-25000" dirty="0" smtClean="0"/>
              <a:t>2</a:t>
            </a:r>
            <a:r>
              <a:rPr lang="es-ES" dirty="0" smtClean="0"/>
              <a:t> y NO</a:t>
            </a:r>
            <a:r>
              <a:rPr lang="es-ES" baseline="-25000" dirty="0" smtClean="0"/>
              <a:t>x</a:t>
            </a:r>
            <a:r>
              <a:rPr lang="es-ES" dirty="0" smtClean="0"/>
              <a:t> en G5 (en </a:t>
            </a:r>
            <a:r>
              <a:rPr lang="es-ES" dirty="0" err="1" smtClean="0"/>
              <a:t>μg</a:t>
            </a:r>
            <a:r>
              <a:rPr lang="es-ES" dirty="0" smtClean="0"/>
              <a:t>/m</a:t>
            </a:r>
            <a:r>
              <a:rPr lang="es-ES" baseline="30000" dirty="0" smtClean="0"/>
              <a:t>3</a:t>
            </a:r>
            <a:r>
              <a:rPr lang="es-ES" dirty="0" smtClean="0"/>
              <a:t>)</a:t>
            </a:r>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pic>
        <p:nvPicPr>
          <p:cNvPr id="8" name="7 Imagen"/>
          <p:cNvPicPr/>
          <p:nvPr/>
        </p:nvPicPr>
        <p:blipFill>
          <a:blip r:embed="rId2" cstate="print"/>
          <a:srcRect/>
          <a:stretch>
            <a:fillRect/>
          </a:stretch>
        </p:blipFill>
        <p:spPr bwMode="auto">
          <a:xfrm>
            <a:off x="360000" y="900000"/>
            <a:ext cx="8424000" cy="50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APLICACIÓN A DATOS REALES</a:t>
            </a:r>
            <a:r>
              <a:rPr lang="es-ES" sz="1400" dirty="0" smtClean="0"/>
              <a:t>… Un segundo ejemplo</a:t>
            </a:r>
            <a:endParaRPr lang="es-ES" dirty="0"/>
          </a:p>
        </p:txBody>
      </p:sp>
      <p:sp>
        <p:nvSpPr>
          <p:cNvPr id="3" name="2 Marcador de texto"/>
          <p:cNvSpPr>
            <a:spLocks noGrp="1"/>
          </p:cNvSpPr>
          <p:nvPr>
            <p:ph type="body" sz="quarter" idx="11"/>
          </p:nvPr>
        </p:nvSpPr>
        <p:spPr/>
        <p:txBody>
          <a:bodyPr/>
          <a:lstStyle/>
          <a:p>
            <a:r>
              <a:rPr lang="es-ES" dirty="0" smtClean="0"/>
              <a:t>Niveles de inmisión de SO</a:t>
            </a:r>
            <a:r>
              <a:rPr lang="es-ES" baseline="-25000" dirty="0" smtClean="0"/>
              <a:t>2</a:t>
            </a:r>
            <a:r>
              <a:rPr lang="es-ES" dirty="0" smtClean="0"/>
              <a:t> y NO</a:t>
            </a:r>
            <a:r>
              <a:rPr lang="es-ES" baseline="-25000" dirty="0" smtClean="0"/>
              <a:t>x</a:t>
            </a:r>
            <a:r>
              <a:rPr lang="es-ES" dirty="0" smtClean="0"/>
              <a:t> en G2 (en </a:t>
            </a:r>
            <a:r>
              <a:rPr lang="es-ES" dirty="0" err="1" smtClean="0"/>
              <a:t>μg</a:t>
            </a:r>
            <a:r>
              <a:rPr lang="es-ES" dirty="0" smtClean="0"/>
              <a:t>/m</a:t>
            </a:r>
            <a:r>
              <a:rPr lang="es-ES" baseline="30000" dirty="0" smtClean="0"/>
              <a:t>3</a:t>
            </a:r>
            <a:r>
              <a:rPr lang="es-ES" dirty="0" smtClean="0"/>
              <a:t>)</a:t>
            </a:r>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pic>
        <p:nvPicPr>
          <p:cNvPr id="7" name="6 Imagen"/>
          <p:cNvPicPr/>
          <p:nvPr/>
        </p:nvPicPr>
        <p:blipFill>
          <a:blip r:embed="rId2" cstate="print"/>
          <a:srcRect/>
          <a:stretch>
            <a:fillRect/>
          </a:stretch>
        </p:blipFill>
        <p:spPr bwMode="auto">
          <a:xfrm>
            <a:off x="360000" y="900000"/>
            <a:ext cx="8424000" cy="50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APLICACIÓN A DATOS REALES</a:t>
            </a:r>
            <a:r>
              <a:rPr lang="es-ES" sz="1400" dirty="0" smtClean="0"/>
              <a:t>… Un segundo ejemplo</a:t>
            </a:r>
            <a:endParaRPr lang="es-ES" dirty="0"/>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dirty="0"/>
          </a:p>
        </p:txBody>
      </p:sp>
      <p:sp>
        <p:nvSpPr>
          <p:cNvPr id="6" name="5 Marcador de texto"/>
          <p:cNvSpPr>
            <a:spLocks noGrp="1"/>
          </p:cNvSpPr>
          <p:nvPr>
            <p:ph type="body" sz="quarter" idx="14"/>
          </p:nvPr>
        </p:nvSpPr>
        <p:spPr/>
        <p:txBody>
          <a:bodyPr/>
          <a:lstStyle/>
          <a:p>
            <a:pPr algn="ctr">
              <a:buNone/>
            </a:pPr>
            <a:r>
              <a:rPr lang="es-ES" b="1" dirty="0" smtClean="0"/>
              <a:t>CONCLUSIONES</a:t>
            </a:r>
          </a:p>
          <a:p>
            <a:r>
              <a:rPr lang="es-ES" dirty="0" smtClean="0"/>
              <a:t>Los resultados obtenidos parecen ajustarse adecuadamente a lo que cabría esperar.</a:t>
            </a:r>
          </a:p>
          <a:p>
            <a:r>
              <a:rPr lang="es-ES" dirty="0" smtClean="0"/>
              <a:t>En B2, G5 y G2 se observan niveles mucho más elevados de SO</a:t>
            </a:r>
            <a:r>
              <a:rPr lang="es-ES" baseline="-25000" dirty="0" smtClean="0"/>
              <a:t>2</a:t>
            </a:r>
            <a:r>
              <a:rPr lang="es-ES" dirty="0" smtClean="0"/>
              <a:t> que de NO</a:t>
            </a:r>
            <a:r>
              <a:rPr lang="es-ES" baseline="-25000" dirty="0" smtClean="0"/>
              <a:t>x</a:t>
            </a:r>
            <a:r>
              <a:rPr lang="es-ES" dirty="0" smtClean="0"/>
              <a:t>, que además son prácticamente nulos, lo que descarta la posibilidad de que su origen se pueda encontrar en las emisiones de la Central Térmica, donde el NO</a:t>
            </a:r>
            <a:r>
              <a:rPr lang="es-ES" baseline="-25000" dirty="0" smtClean="0"/>
              <a:t>x</a:t>
            </a:r>
            <a:r>
              <a:rPr lang="es-ES" dirty="0" smtClean="0"/>
              <a:t> está incluso por encima del SO</a:t>
            </a:r>
            <a:r>
              <a:rPr lang="es-ES" baseline="-25000" dirty="0" smtClean="0"/>
              <a:t>2</a:t>
            </a:r>
            <a:r>
              <a:rPr lang="es-ES" dirty="0" smtClean="0"/>
              <a:t>.</a:t>
            </a:r>
          </a:p>
        </p:txBody>
      </p:sp>
      <p:sp>
        <p:nvSpPr>
          <p:cNvPr id="7" name="6 Marcador de texto"/>
          <p:cNvSpPr>
            <a:spLocks noGrp="1"/>
          </p:cNvSpPr>
          <p:nvPr>
            <p:ph type="body" sz="quarter" idx="11"/>
          </p:nvPr>
        </p:nvSpPr>
        <p:spPr/>
        <p:txBody>
          <a:bodyPr/>
          <a:lstStyle/>
          <a:p>
            <a:endParaRPr lang="es-E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endParaRPr lang="es-ES" dirty="0"/>
          </a:p>
        </p:txBody>
      </p:sp>
      <p:sp>
        <p:nvSpPr>
          <p:cNvPr id="3" name="2 Marcador de texto"/>
          <p:cNvSpPr>
            <a:spLocks noGrp="1"/>
          </p:cNvSpPr>
          <p:nvPr>
            <p:ph type="body" sz="quarter" idx="11"/>
          </p:nvPr>
        </p:nvSpPr>
        <p:spPr/>
        <p:txBody>
          <a:bodyPr/>
          <a:lstStyle/>
          <a:p>
            <a:endParaRPr lang="es-ES"/>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sp>
        <p:nvSpPr>
          <p:cNvPr id="6" name="5 Marcador de texto"/>
          <p:cNvSpPr>
            <a:spLocks noGrp="1"/>
          </p:cNvSpPr>
          <p:nvPr>
            <p:ph type="body" sz="quarter" idx="14"/>
          </p:nvPr>
        </p:nvSpPr>
        <p:spPr/>
        <p:txBody>
          <a:bodyPr/>
          <a:lstStyle/>
          <a:p>
            <a:r>
              <a:rPr lang="es-ES" dirty="0" smtClean="0"/>
              <a:t>OTROS MODELOS EN ESTUDIO</a:t>
            </a:r>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LA U.P.T. DE AS PONTES</a:t>
            </a:r>
            <a:r>
              <a:rPr lang="es-ES" sz="1400" dirty="0" smtClean="0"/>
              <a:t>… Historia</a:t>
            </a:r>
            <a:endParaRPr lang="es-ES" sz="1600" dirty="0" smtClean="0"/>
          </a:p>
        </p:txBody>
      </p:sp>
      <p:sp>
        <p:nvSpPr>
          <p:cNvPr id="3" name="2 Marcador de texto"/>
          <p:cNvSpPr>
            <a:spLocks noGrp="1"/>
          </p:cNvSpPr>
          <p:nvPr>
            <p:ph type="body" sz="quarter" idx="11"/>
          </p:nvPr>
        </p:nvSpPr>
        <p:spPr/>
        <p:txBody>
          <a:bodyPr/>
          <a:lstStyle/>
          <a:p>
            <a:r>
              <a:rPr lang="es-ES" dirty="0" smtClean="0"/>
              <a:t>Situación de la Mina, la Central Térmica y el </a:t>
            </a:r>
            <a:r>
              <a:rPr lang="es-ES" smtClean="0"/>
              <a:t>Ciclo Combinado</a:t>
            </a:r>
            <a:endParaRPr lang="es-ES" dirty="0"/>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pic>
        <p:nvPicPr>
          <p:cNvPr id="9" name="Vuelo_a_As_Pontes-UPT.wmv">
            <a:hlinkClick r:id="" action="ppaction://media"/>
          </p:cNvPr>
          <p:cNvPicPr>
            <a:picLocks noRot="1"/>
          </p:cNvPicPr>
          <p:nvPr>
            <a:videoFile r:link="rId1"/>
          </p:nvPr>
        </p:nvPicPr>
        <p:blipFill>
          <a:blip r:embed="rId3" cstate="print"/>
          <a:stretch>
            <a:fillRect/>
          </a:stretch>
        </p:blipFill>
        <p:spPr>
          <a:xfrm>
            <a:off x="360000" y="900000"/>
            <a:ext cx="8424000" cy="50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76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OTROS MODELOS EN ESTUDIO</a:t>
            </a:r>
            <a:endParaRPr lang="es-ES" dirty="0"/>
          </a:p>
        </p:txBody>
      </p:sp>
      <p:sp>
        <p:nvSpPr>
          <p:cNvPr id="3" name="2 Marcador de texto"/>
          <p:cNvSpPr>
            <a:spLocks noGrp="1"/>
          </p:cNvSpPr>
          <p:nvPr>
            <p:ph type="body" sz="quarter" idx="11"/>
          </p:nvPr>
        </p:nvSpPr>
        <p:spPr/>
        <p:txBody>
          <a:bodyPr/>
          <a:lstStyle/>
          <a:p>
            <a:endParaRPr lang="es-ES"/>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sp>
        <p:nvSpPr>
          <p:cNvPr id="6" name="5 Marcador de texto"/>
          <p:cNvSpPr>
            <a:spLocks noGrp="1"/>
          </p:cNvSpPr>
          <p:nvPr>
            <p:ph type="body" sz="quarter" idx="14"/>
          </p:nvPr>
        </p:nvSpPr>
        <p:spPr/>
        <p:txBody>
          <a:bodyPr/>
          <a:lstStyle/>
          <a:p>
            <a:r>
              <a:rPr lang="es-ES" b="1" dirty="0" smtClean="0"/>
              <a:t>DATOS DIRECCIONALES</a:t>
            </a:r>
          </a:p>
          <a:p>
            <a:pPr>
              <a:buNone/>
            </a:pPr>
            <a:r>
              <a:rPr lang="es-ES" dirty="0" smtClean="0"/>
              <a:t>	Para el desarrollo de los nuevos modelos presentados, en particular el de viento, se han considerado aspectos relacionados con el estudio de datos direccionales, siendo ésta una línea de investigación que habrá que explorar con mayor detalle en futuros desarrollos.</a:t>
            </a:r>
          </a:p>
          <a:p>
            <a:pPr>
              <a:buNone/>
            </a:pPr>
            <a:endParaRPr lang="es-ES" dirty="0" smtClean="0"/>
          </a:p>
          <a:p>
            <a:r>
              <a:rPr lang="es-ES" b="1" dirty="0" smtClean="0"/>
              <a:t>DATOS FUNCIONALES</a:t>
            </a:r>
          </a:p>
          <a:p>
            <a:pPr>
              <a:buNone/>
            </a:pPr>
            <a:r>
              <a:rPr lang="es-ES" dirty="0" smtClean="0"/>
              <a:t>	Otra línea en la también se ha estado trabajando, y en la que se ha avanzado algo más que en la anterior, es en el uso de datos funcionales .</a:t>
            </a:r>
          </a:p>
          <a:p>
            <a:pPr>
              <a:buNone/>
            </a:pPr>
            <a:r>
              <a:rPr lang="es-ES" dirty="0" smtClean="0"/>
              <a:t>	Para éstos se ha </a:t>
            </a:r>
            <a:r>
              <a:rPr lang="es-ES" smtClean="0"/>
              <a:t>llegado a </a:t>
            </a:r>
            <a:r>
              <a:rPr lang="es-ES" dirty="0" smtClean="0"/>
              <a:t>plantear un modelo, en el que se seguirá trabajando para incorporarlo a los modelos actuales.</a:t>
            </a:r>
            <a:endParaRPr lang="es-E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endParaRPr lang="es-ES"/>
          </a:p>
        </p:txBody>
      </p:sp>
      <p:sp>
        <p:nvSpPr>
          <p:cNvPr id="3" name="2 Marcador de texto"/>
          <p:cNvSpPr>
            <a:spLocks noGrp="1"/>
          </p:cNvSpPr>
          <p:nvPr>
            <p:ph type="body" sz="quarter" idx="11"/>
          </p:nvPr>
        </p:nvSpPr>
        <p:spPr/>
        <p:txBody>
          <a:bodyPr/>
          <a:lstStyle/>
          <a:p>
            <a:endParaRPr lang="es-ES"/>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sp>
        <p:nvSpPr>
          <p:cNvPr id="6" name="5 Marcador de texto"/>
          <p:cNvSpPr>
            <a:spLocks noGrp="1"/>
          </p:cNvSpPr>
          <p:nvPr>
            <p:ph type="body" sz="quarter" idx="14"/>
          </p:nvPr>
        </p:nvSpPr>
        <p:spPr/>
        <p:txBody>
          <a:bodyPr/>
          <a:lstStyle/>
          <a:p>
            <a:r>
              <a:rPr lang="es-ES" dirty="0" smtClean="0"/>
              <a:t>REFERENCIAS</a:t>
            </a:r>
            <a:endParaRPr lang="es-E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REFERENCIAS</a:t>
            </a:r>
            <a:endParaRPr lang="es-ES" dirty="0"/>
          </a:p>
        </p:txBody>
      </p:sp>
      <p:sp>
        <p:nvSpPr>
          <p:cNvPr id="3" name="2 Marcador de texto"/>
          <p:cNvSpPr>
            <a:spLocks noGrp="1"/>
          </p:cNvSpPr>
          <p:nvPr>
            <p:ph type="body" sz="quarter" idx="11"/>
          </p:nvPr>
        </p:nvSpPr>
        <p:spPr/>
        <p:txBody>
          <a:bodyPr/>
          <a:lstStyle/>
          <a:p>
            <a:endParaRPr lang="es-ES"/>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sp>
        <p:nvSpPr>
          <p:cNvPr id="6" name="5 Marcador de texto"/>
          <p:cNvSpPr>
            <a:spLocks noGrp="1"/>
          </p:cNvSpPr>
          <p:nvPr>
            <p:ph type="body" sz="quarter" idx="14"/>
          </p:nvPr>
        </p:nvSpPr>
        <p:spPr/>
        <p:txBody>
          <a:bodyPr/>
          <a:lstStyle/>
          <a:p>
            <a:r>
              <a:rPr lang="es-ES" dirty="0" err="1" smtClean="0"/>
              <a:t>Efron</a:t>
            </a:r>
            <a:r>
              <a:rPr lang="es-ES" dirty="0" smtClean="0"/>
              <a:t>, B. &amp; </a:t>
            </a:r>
            <a:r>
              <a:rPr lang="es-ES" dirty="0" err="1" smtClean="0"/>
              <a:t>Tibshirani</a:t>
            </a:r>
            <a:r>
              <a:rPr lang="es-ES" dirty="0" smtClean="0"/>
              <a:t>, R.J. (1993). </a:t>
            </a:r>
            <a:r>
              <a:rPr lang="en-US" i="1" dirty="0" smtClean="0"/>
              <a:t>An introduction to the bootstrap</a:t>
            </a:r>
            <a:r>
              <a:rPr lang="en-US" dirty="0" smtClean="0"/>
              <a:t>. Chapman &amp; Hall.</a:t>
            </a:r>
          </a:p>
          <a:p>
            <a:r>
              <a:rPr lang="en-US" dirty="0" err="1" smtClean="0"/>
              <a:t>Ferraty</a:t>
            </a:r>
            <a:r>
              <a:rPr lang="en-US" dirty="0" smtClean="0"/>
              <a:t>, F. &amp; </a:t>
            </a:r>
            <a:r>
              <a:rPr lang="en-US" dirty="0" err="1" smtClean="0"/>
              <a:t>Vieu</a:t>
            </a:r>
            <a:r>
              <a:rPr lang="en-US" dirty="0" smtClean="0"/>
              <a:t>, P. (2006). </a:t>
            </a:r>
            <a:r>
              <a:rPr lang="en-US" i="1" dirty="0" smtClean="0"/>
              <a:t>Nonparametric Functional Data Analysis: Theory and Practice</a:t>
            </a:r>
            <a:r>
              <a:rPr lang="en-US" dirty="0" smtClean="0"/>
              <a:t>. Springer.</a:t>
            </a:r>
          </a:p>
          <a:p>
            <a:r>
              <a:rPr lang="en-US" dirty="0" smtClean="0"/>
              <a:t>Google Earth. Google. </a:t>
            </a:r>
            <a:r>
              <a:rPr lang="en-US" u="sng" dirty="0" smtClean="0">
                <a:hlinkClick r:id="rId2"/>
              </a:rPr>
              <a:t>http://www.google.com</a:t>
            </a:r>
            <a:r>
              <a:rPr lang="en-US" dirty="0" smtClean="0"/>
              <a:t>.</a:t>
            </a:r>
          </a:p>
          <a:p>
            <a:r>
              <a:rPr lang="en-US" dirty="0" err="1" smtClean="0"/>
              <a:t>Mardia</a:t>
            </a:r>
            <a:r>
              <a:rPr lang="en-US" dirty="0" smtClean="0"/>
              <a:t>, </a:t>
            </a:r>
            <a:r>
              <a:rPr lang="en-US" dirty="0" err="1" smtClean="0"/>
              <a:t>Kanti</a:t>
            </a:r>
            <a:r>
              <a:rPr lang="en-US" dirty="0" smtClean="0"/>
              <a:t> V. &amp; </a:t>
            </a:r>
            <a:r>
              <a:rPr lang="en-US" dirty="0" err="1" smtClean="0"/>
              <a:t>Jupp</a:t>
            </a:r>
            <a:r>
              <a:rPr lang="en-US" dirty="0" smtClean="0"/>
              <a:t>, Peter E. (2000). </a:t>
            </a:r>
            <a:r>
              <a:rPr lang="en-US" i="1" dirty="0" smtClean="0"/>
              <a:t>Directional Statistics</a:t>
            </a:r>
            <a:r>
              <a:rPr lang="en-US" dirty="0" smtClean="0"/>
              <a:t>. John Wiley &amp; Sons Ltd.</a:t>
            </a:r>
          </a:p>
          <a:p>
            <a:r>
              <a:rPr lang="es-ES" dirty="0" smtClean="0"/>
              <a:t>Piñeiro Lamas, María (2007). </a:t>
            </a:r>
            <a:r>
              <a:rPr lang="es-ES" i="1" dirty="0" smtClean="0"/>
              <a:t>Predicción de los niveles de SO</a:t>
            </a:r>
            <a:r>
              <a:rPr lang="es-ES" i="1" baseline="-25000" dirty="0" smtClean="0"/>
              <a:t>2</a:t>
            </a:r>
            <a:r>
              <a:rPr lang="es-ES" i="1" dirty="0" smtClean="0"/>
              <a:t> y NO</a:t>
            </a:r>
            <a:r>
              <a:rPr lang="es-ES" i="1" baseline="-25000" dirty="0" smtClean="0"/>
              <a:t>x</a:t>
            </a:r>
            <a:r>
              <a:rPr lang="es-ES" i="1" dirty="0" smtClean="0"/>
              <a:t> en el entorno de una central térmica</a:t>
            </a:r>
            <a:r>
              <a:rPr lang="es-ES" dirty="0" smtClean="0"/>
              <a:t>. Trabajo de Investigación Tutelado. Máster de Bioestadística 2005-2007. Departamento de Estadística e Investigación Operativa. Universidad de Santiago de Compostela.</a:t>
            </a:r>
          </a:p>
          <a:p>
            <a:r>
              <a:rPr lang="es-ES" dirty="0" err="1" smtClean="0"/>
              <a:t>Proymasa</a:t>
            </a:r>
            <a:r>
              <a:rPr lang="es-ES" dirty="0" smtClean="0"/>
              <a:t>-Endesa (2006). </a:t>
            </a:r>
            <a:r>
              <a:rPr lang="es-ES" i="1" dirty="0" smtClean="0"/>
              <a:t>Redefinición de la Red de Inmisión de Endesa en As </a:t>
            </a:r>
            <a:r>
              <a:rPr lang="es-ES" i="1" dirty="0" err="1" smtClean="0"/>
              <a:t>Pontes</a:t>
            </a:r>
            <a:r>
              <a:rPr lang="es-ES" dirty="0" smtClean="0"/>
              <a:t>.</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REFERENCIAS</a:t>
            </a:r>
            <a:endParaRPr lang="es-ES" dirty="0"/>
          </a:p>
        </p:txBody>
      </p:sp>
      <p:sp>
        <p:nvSpPr>
          <p:cNvPr id="3" name="2 Marcador de texto"/>
          <p:cNvSpPr>
            <a:spLocks noGrp="1"/>
          </p:cNvSpPr>
          <p:nvPr>
            <p:ph type="body" sz="quarter" idx="11"/>
          </p:nvPr>
        </p:nvSpPr>
        <p:spPr/>
        <p:txBody>
          <a:bodyPr/>
          <a:lstStyle/>
          <a:p>
            <a:endParaRPr lang="es-ES"/>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sp>
        <p:nvSpPr>
          <p:cNvPr id="6" name="5 Marcador de texto"/>
          <p:cNvSpPr>
            <a:spLocks noGrp="1"/>
          </p:cNvSpPr>
          <p:nvPr>
            <p:ph type="body" sz="quarter" idx="14"/>
          </p:nvPr>
        </p:nvSpPr>
        <p:spPr/>
        <p:txBody>
          <a:bodyPr/>
          <a:lstStyle/>
          <a:p>
            <a:r>
              <a:rPr lang="en-US" dirty="0" smtClean="0"/>
              <a:t>R Project. The R Foundation for Statistical Computing. </a:t>
            </a:r>
            <a:r>
              <a:rPr lang="en-US" u="sng" dirty="0" smtClean="0">
                <a:hlinkClick r:id="rId2"/>
              </a:rPr>
              <a:t>http://www.r-project.org</a:t>
            </a:r>
            <a:r>
              <a:rPr lang="en-US" dirty="0" smtClean="0"/>
              <a:t>.</a:t>
            </a:r>
          </a:p>
          <a:p>
            <a:r>
              <a:rPr lang="en-US" dirty="0" smtClean="0"/>
              <a:t>Ramsay, J.O. &amp; Silverman, B.W. (2005). </a:t>
            </a:r>
            <a:r>
              <a:rPr lang="en-US" i="1" dirty="0" smtClean="0"/>
              <a:t>Functional Data Analysis</a:t>
            </a:r>
            <a:r>
              <a:rPr lang="en-US" dirty="0" smtClean="0"/>
              <a:t>. 2</a:t>
            </a:r>
            <a:r>
              <a:rPr lang="en-US" baseline="30000" dirty="0" smtClean="0"/>
              <a:t>nd</a:t>
            </a:r>
            <a:r>
              <a:rPr lang="en-US" dirty="0" smtClean="0"/>
              <a:t> </a:t>
            </a:r>
            <a:r>
              <a:rPr lang="en-US" dirty="0" err="1" smtClean="0"/>
              <a:t>edn</a:t>
            </a:r>
            <a:r>
              <a:rPr lang="en-US" dirty="0" smtClean="0"/>
              <a:t>. Springer.</a:t>
            </a:r>
          </a:p>
          <a:p>
            <a:r>
              <a:rPr lang="en-US" dirty="0" smtClean="0"/>
              <a:t>Silverman, B.W. (1986). </a:t>
            </a:r>
            <a:r>
              <a:rPr lang="en-US" i="1" dirty="0" smtClean="0"/>
              <a:t>Density Estimation for Statistics and Data Analysis</a:t>
            </a:r>
            <a:r>
              <a:rPr lang="en-US" dirty="0" smtClean="0"/>
              <a:t>. Chapman &amp; Hall.</a:t>
            </a:r>
          </a:p>
          <a:p>
            <a:r>
              <a:rPr lang="en-US" dirty="0" smtClean="0"/>
              <a:t>Wand, M.P. &amp; Jones, M.C. (1995). </a:t>
            </a:r>
            <a:r>
              <a:rPr lang="en-US" i="1" dirty="0" smtClean="0"/>
              <a:t>Kernel Smoothing</a:t>
            </a:r>
            <a:r>
              <a:rPr lang="en-US" dirty="0" smtClean="0"/>
              <a:t>. </a:t>
            </a:r>
            <a:r>
              <a:rPr lang="es-ES" dirty="0" err="1" smtClean="0"/>
              <a:t>Chapman</a:t>
            </a:r>
            <a:r>
              <a:rPr lang="es-ES" dirty="0" smtClean="0"/>
              <a:t> &amp; Hall.</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Buscando el origen de un episodio de contaminación</a:t>
            </a:r>
          </a:p>
        </p:txBody>
      </p:sp>
      <p:sp>
        <p:nvSpPr>
          <p:cNvPr id="3" name="2 Marcador de texto"/>
          <p:cNvSpPr>
            <a:spLocks noGrp="1"/>
          </p:cNvSpPr>
          <p:nvPr>
            <p:ph type="body" sz="quarter" idx="11"/>
          </p:nvPr>
        </p:nvSpPr>
        <p:spPr/>
        <p:txBody>
          <a:bodyPr/>
          <a:lstStyle/>
          <a:p>
            <a:r>
              <a:rPr lang="es-ES" sz="1600" dirty="0" smtClean="0"/>
              <a:t>Francisco Manuel Prieto Magdalena</a:t>
            </a:r>
          </a:p>
        </p:txBody>
      </p:sp>
      <p:sp>
        <p:nvSpPr>
          <p:cNvPr id="4" name="3 Marcador de texto"/>
          <p:cNvSpPr>
            <a:spLocks noGrp="1"/>
          </p:cNvSpPr>
          <p:nvPr>
            <p:ph type="body" sz="quarter" idx="12"/>
          </p:nvPr>
        </p:nvSpPr>
        <p:spPr/>
        <p:txBody>
          <a:bodyPr/>
          <a:lstStyle/>
          <a:p>
            <a:r>
              <a:rPr lang="es-ES" dirty="0" smtClean="0"/>
              <a:t>SII</a:t>
            </a:r>
            <a:endParaRPr lang="es-ES" dirty="0"/>
          </a:p>
        </p:txBody>
      </p:sp>
      <p:sp>
        <p:nvSpPr>
          <p:cNvPr id="5" name="4 Marcador de texto"/>
          <p:cNvSpPr>
            <a:spLocks noGrp="1"/>
          </p:cNvSpPr>
          <p:nvPr>
            <p:ph type="body" sz="quarter" idx="13"/>
          </p:nvPr>
        </p:nvSpPr>
        <p:spPr/>
        <p:txBody>
          <a:bodyPr/>
          <a:lstStyle/>
          <a:p>
            <a:endParaRPr lang="es-ES"/>
          </a:p>
        </p:txBody>
      </p:sp>
      <p:pic>
        <p:nvPicPr>
          <p:cNvPr id="67586" name="Picture 2" descr="C:\Users\fprimag\AppData\Local\Temp\Rar$DI06.408\ctaspont.jpg"/>
          <p:cNvPicPr preferRelativeResize="0">
            <a:picLocks noChangeArrowheads="1"/>
          </p:cNvPicPr>
          <p:nvPr/>
        </p:nvPicPr>
        <p:blipFill>
          <a:blip r:embed="rId2" cstate="print"/>
          <a:srcRect/>
          <a:stretch>
            <a:fillRect/>
          </a:stretch>
        </p:blipFill>
        <p:spPr bwMode="auto">
          <a:xfrm>
            <a:off x="360000" y="900000"/>
            <a:ext cx="8424000" cy="5058000"/>
          </a:xfrm>
          <a:prstGeom prst="rect">
            <a:avLst/>
          </a:prstGeom>
          <a:noFill/>
        </p:spPr>
      </p:pic>
      <p:sp>
        <p:nvSpPr>
          <p:cNvPr id="8" name="7 CuadroTexto"/>
          <p:cNvSpPr txBox="1"/>
          <p:nvPr/>
        </p:nvSpPr>
        <p:spPr>
          <a:xfrm>
            <a:off x="4699591" y="5496335"/>
            <a:ext cx="4084409" cy="461665"/>
          </a:xfrm>
          <a:prstGeom prst="rect">
            <a:avLst/>
          </a:prstGeom>
          <a:noFill/>
        </p:spPr>
        <p:txBody>
          <a:bodyPr wrap="square" rtlCol="0">
            <a:spAutoFit/>
          </a:bodyPr>
          <a:lstStyle/>
          <a:p>
            <a:r>
              <a:rPr lang="es-ES" sz="2400" b="1" i="1" dirty="0" smtClean="0">
                <a:solidFill>
                  <a:schemeClr val="bg1"/>
                </a:solidFill>
                <a:latin typeface="Arial" pitchFamily="34" charset="0"/>
                <a:cs typeface="Arial" pitchFamily="34" charset="0"/>
              </a:rPr>
              <a:t>… gracias por su atención.</a:t>
            </a:r>
            <a:endParaRPr lang="es-ES" sz="2400" b="1" i="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endParaRPr lang="es-ES"/>
          </a:p>
        </p:txBody>
      </p:sp>
      <p:sp>
        <p:nvSpPr>
          <p:cNvPr id="3" name="2 Marcador de texto"/>
          <p:cNvSpPr>
            <a:spLocks noGrp="1"/>
          </p:cNvSpPr>
          <p:nvPr>
            <p:ph type="body" sz="quarter" idx="11"/>
          </p:nvPr>
        </p:nvSpPr>
        <p:spPr/>
        <p:txBody>
          <a:bodyPr/>
          <a:lstStyle/>
          <a:p>
            <a:endParaRPr lang="es-ES"/>
          </a:p>
        </p:txBody>
      </p:sp>
      <p:sp>
        <p:nvSpPr>
          <p:cNvPr id="4" name="3 Marcador de texto"/>
          <p:cNvSpPr>
            <a:spLocks noGrp="1"/>
          </p:cNvSpPr>
          <p:nvPr>
            <p:ph type="body" sz="quarter" idx="12"/>
          </p:nvPr>
        </p:nvSpPr>
        <p:spPr/>
        <p:txBody>
          <a:bodyPr/>
          <a:lstStyle/>
          <a:p>
            <a:endParaRPr lang="es-ES"/>
          </a:p>
        </p:txBody>
      </p:sp>
      <p:sp>
        <p:nvSpPr>
          <p:cNvPr id="5" name="4 Marcador de texto"/>
          <p:cNvSpPr>
            <a:spLocks noGrp="1"/>
          </p:cNvSpPr>
          <p:nvPr>
            <p:ph type="body" sz="quarter" idx="13"/>
          </p:nvPr>
        </p:nvSpPr>
        <p:spPr/>
        <p:txBody>
          <a:bodyPr/>
          <a:lstStyle/>
          <a:p>
            <a:endParaRPr lang="es-ES"/>
          </a:p>
        </p:txBody>
      </p:sp>
      <p:sp>
        <p:nvSpPr>
          <p:cNvPr id="6" name="5 Marcador de texto"/>
          <p:cNvSpPr>
            <a:spLocks noGrp="1"/>
          </p:cNvSpPr>
          <p:nvPr>
            <p:ph type="body" sz="quarter" idx="14"/>
          </p:nvPr>
        </p:nvSpPr>
        <p:spPr/>
        <p:txBody>
          <a:bodyPr/>
          <a:lstStyle/>
          <a:p>
            <a:r>
              <a:rPr lang="es-ES" dirty="0" smtClean="0"/>
              <a:t>LA U.P.T. DE AS PONTES</a:t>
            </a:r>
            <a:endParaRPr lang="es-ES" dirty="0"/>
          </a:p>
        </p:txBody>
      </p:sp>
      <p:sp>
        <p:nvSpPr>
          <p:cNvPr id="7" name="6 Marcador de texto"/>
          <p:cNvSpPr>
            <a:spLocks noGrp="1"/>
          </p:cNvSpPr>
          <p:nvPr>
            <p:ph type="body" sz="quarter" idx="16"/>
          </p:nvPr>
        </p:nvSpPr>
        <p:spPr>
          <a:xfrm>
            <a:off x="2428861" y="4058671"/>
            <a:ext cx="6286543" cy="584775"/>
          </a:xfrm>
        </p:spPr>
        <p:txBody>
          <a:bodyPr/>
          <a:lstStyle/>
          <a:p>
            <a:r>
              <a:rPr lang="es-ES" dirty="0" smtClean="0"/>
              <a:t>Marco legislativo de referencia</a:t>
            </a:r>
            <a:endParaRPr lang="es-E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TE-Plantilla_Presentacion-v.01.0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MTE-Plantilla_Presentacion-v.01.00</Template>
  <TotalTime>1392</TotalTime>
  <Words>2554</Words>
  <Application>Microsoft Office PowerPoint</Application>
  <PresentationFormat>Presentación en pantalla (4:3)</PresentationFormat>
  <Paragraphs>660</Paragraphs>
  <Slides>84</Slides>
  <Notes>0</Notes>
  <HiddenSlides>0</HiddenSlides>
  <MMClips>2</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84</vt:i4>
      </vt:variant>
    </vt:vector>
  </HeadingPairs>
  <TitlesOfParts>
    <vt:vector size="86" baseType="lpstr">
      <vt:lpstr>MTE-Plantilla_Presentacion-v.01.00</vt:lpstr>
      <vt:lpstr>Documento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Charla SII - Buscando el origen de un episodio de contaminación</dc:title>
  <dc:creator>Francisco Manuel Prieto Magdalena</dc:creator>
  <cp:lastModifiedBy> </cp:lastModifiedBy>
  <cp:revision>177</cp:revision>
  <dcterms:created xsi:type="dcterms:W3CDTF">2009-07-09T09:27:33Z</dcterms:created>
  <dcterms:modified xsi:type="dcterms:W3CDTF">2009-11-18T11:09:38Z</dcterms:modified>
</cp:coreProperties>
</file>